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4" r:id="rId2"/>
    <p:sldId id="275" r:id="rId3"/>
    <p:sldId id="258" r:id="rId4"/>
    <p:sldId id="259" r:id="rId5"/>
    <p:sldId id="260" r:id="rId6"/>
    <p:sldId id="261" r:id="rId7"/>
    <p:sldId id="262" r:id="rId8"/>
    <p:sldId id="27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6087" autoAdjust="0"/>
  </p:normalViewPr>
  <p:slideViewPr>
    <p:cSldViewPr>
      <p:cViewPr varScale="1">
        <p:scale>
          <a:sx n="59" d="100"/>
          <a:sy n="59" d="100"/>
        </p:scale>
        <p:origin x="-2274" y="-84"/>
      </p:cViewPr>
      <p:guideLst>
        <p:guide orient="horz" pos="2160"/>
        <p:guide pos="2880"/>
      </p:guideLst>
    </p:cSldViewPr>
  </p:slideViewPr>
  <p:notesTextViewPr>
    <p:cViewPr>
      <p:scale>
        <a:sx n="100" d="100"/>
        <a:sy n="100" d="100"/>
      </p:scale>
      <p:origin x="0" y="96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7199A-195A-4B9E-971D-1610CF945018}" type="datetimeFigureOut">
              <a:rPr lang="en-US" smtClean="0"/>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F96FF2-1EDC-417E-93AA-063566C105F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TTIPS Grant Overview Module 4 which addresses the Turnaround Model</a:t>
            </a:r>
            <a:endParaRPr lang="en-US" dirty="0"/>
          </a:p>
        </p:txBody>
      </p:sp>
      <p:sp>
        <p:nvSpPr>
          <p:cNvPr id="4" name="Slide Number Placeholder 3"/>
          <p:cNvSpPr>
            <a:spLocks noGrp="1"/>
          </p:cNvSpPr>
          <p:nvPr>
            <p:ph type="sldNum" sz="quarter" idx="10"/>
          </p:nvPr>
        </p:nvSpPr>
        <p:spPr/>
        <p:txBody>
          <a:bodyPr/>
          <a:lstStyle/>
          <a:p>
            <a:fld id="{A9F96FF2-1EDC-417E-93AA-063566C105F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Our discussion of each model will follow the same structure.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1. First we will discuss The </a:t>
            </a:r>
            <a:r>
              <a:rPr lang="en-US" b="1" dirty="0" smtClean="0"/>
              <a:t>“Big Picture” View – </a:t>
            </a:r>
            <a:r>
              <a:rPr lang="en-US" dirty="0" smtClean="0"/>
              <a:t>which will entail discussing each model in a general sense</a:t>
            </a:r>
            <a:endParaRPr lang="en-US" b="1" dirty="0" smtClean="0"/>
          </a:p>
          <a:p>
            <a:pPr marL="228600" indent="-228600" eaLnBrk="1" fontAlgn="auto" hangingPunct="1">
              <a:spcBef>
                <a:spcPts val="0"/>
              </a:spcBef>
              <a:spcAft>
                <a:spcPts val="0"/>
              </a:spcAft>
              <a:buFontTx/>
              <a:buAutoNum type="arabicPeriod" startAt="2"/>
              <a:defRPr/>
            </a:pPr>
            <a:r>
              <a:rPr lang="en-US" dirty="0" smtClean="0"/>
              <a:t>We will then move on to </a:t>
            </a:r>
            <a:r>
              <a:rPr lang="en-US" b="1" dirty="0" smtClean="0"/>
              <a:t>Requirements and Permissible Activities </a:t>
            </a:r>
            <a:r>
              <a:rPr lang="en-US" dirty="0" smtClean="0"/>
              <a:t>or the “Musts” and “Mays” during which we will address the grant requirements and guidelines.</a:t>
            </a:r>
          </a:p>
          <a:p>
            <a:pPr eaLnBrk="1" fontAlgn="auto" hangingPunct="1">
              <a:spcBef>
                <a:spcPts val="0"/>
              </a:spcBef>
              <a:spcAft>
                <a:spcPts val="0"/>
              </a:spcAft>
              <a:defRPr/>
            </a:pPr>
            <a:r>
              <a:rPr lang="en-US" dirty="0" smtClean="0"/>
              <a:t>3.  And finally we will offer </a:t>
            </a:r>
            <a:r>
              <a:rPr lang="en-US" b="1" dirty="0" smtClean="0"/>
              <a:t>District Considerations </a:t>
            </a:r>
            <a:r>
              <a:rPr lang="en-US" dirty="0" smtClean="0"/>
              <a:t>take if choosing the specific model</a:t>
            </a:r>
            <a:endParaRPr lang="en-US" b="1" dirty="0" smtClean="0"/>
          </a:p>
          <a:p>
            <a:pPr eaLnBrk="1" fontAlgn="auto" hangingPunct="1">
              <a:spcBef>
                <a:spcPts val="0"/>
              </a:spcBef>
              <a:spcAft>
                <a:spcPts val="0"/>
              </a:spcAft>
              <a:defRPr/>
            </a:pPr>
            <a:r>
              <a:rPr lang="en-US" b="1" dirty="0" smtClean="0"/>
              <a:t>****</a:t>
            </a:r>
          </a:p>
          <a:p>
            <a:endParaRPr lang="en-US" dirty="0"/>
          </a:p>
        </p:txBody>
      </p:sp>
      <p:sp>
        <p:nvSpPr>
          <p:cNvPr id="4" name="Slide Number Placeholder 3"/>
          <p:cNvSpPr>
            <a:spLocks noGrp="1"/>
          </p:cNvSpPr>
          <p:nvPr>
            <p:ph type="sldNum" sz="quarter" idx="10"/>
          </p:nvPr>
        </p:nvSpPr>
        <p:spPr/>
        <p:txBody>
          <a:bodyPr/>
          <a:lstStyle/>
          <a:p>
            <a:fld id="{4CA5FBF1-2936-4F31-A870-57B4B636A2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 will begin talking about TTIPS Turnaround.</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69723-3611-4E4A-9BF3-DFC7EE02EFD7}"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dirty="0" smtClean="0">
                <a:solidFill>
                  <a:schemeClr val="tx1"/>
                </a:solidFill>
              </a:rPr>
              <a:t>The Turnaround philosophy or framework is based on four core principals.</a:t>
            </a:r>
          </a:p>
          <a:p>
            <a:pPr eaLnBrk="1" hangingPunct="1">
              <a:spcBef>
                <a:spcPct val="0"/>
              </a:spcBef>
              <a:defRPr/>
            </a:pPr>
            <a:endParaRPr lang="en-US" dirty="0" smtClean="0">
              <a:solidFill>
                <a:schemeClr val="tx1"/>
              </a:solidFill>
            </a:endParaRPr>
          </a:p>
          <a:p>
            <a:pPr eaLnBrk="1" hangingPunct="1">
              <a:spcBef>
                <a:spcPct val="0"/>
              </a:spcBef>
              <a:defRPr/>
            </a:pPr>
            <a:r>
              <a:rPr lang="en-US" sz="1400" b="1" dirty="0" smtClean="0">
                <a:solidFill>
                  <a:schemeClr val="tx1"/>
                </a:solidFill>
              </a:rPr>
              <a:t>The</a:t>
            </a:r>
            <a:r>
              <a:rPr lang="en-US" sz="1400" b="1" baseline="0" dirty="0" smtClean="0">
                <a:solidFill>
                  <a:schemeClr val="tx1"/>
                </a:solidFill>
              </a:rPr>
              <a:t> first principle focuses on </a:t>
            </a:r>
            <a:r>
              <a:rPr lang="en-US" sz="1400" b="1" dirty="0" smtClean="0">
                <a:solidFill>
                  <a:schemeClr val="tx1"/>
                </a:solidFill>
              </a:rPr>
              <a:t>Teachers and Leaders</a:t>
            </a:r>
            <a:r>
              <a:rPr lang="en-US" dirty="0" smtClean="0">
                <a:solidFill>
                  <a:schemeClr val="tx1"/>
                </a:solidFill>
              </a:rPr>
              <a:t>:</a:t>
            </a:r>
          </a:p>
          <a:p>
            <a:pPr eaLnBrk="1" hangingPunct="1">
              <a:spcBef>
                <a:spcPct val="0"/>
              </a:spcBef>
              <a:defRPr/>
            </a:pPr>
            <a:r>
              <a:rPr lang="en-US" dirty="0" smtClean="0">
                <a:solidFill>
                  <a:schemeClr val="tx1"/>
                </a:solidFill>
              </a:rPr>
              <a:t>significant numbers of staff must</a:t>
            </a:r>
            <a:r>
              <a:rPr lang="en-US" baseline="0" dirty="0" smtClean="0">
                <a:solidFill>
                  <a:schemeClr val="tx1"/>
                </a:solidFill>
              </a:rPr>
              <a:t> be replaced and specific </a:t>
            </a:r>
            <a:r>
              <a:rPr lang="en-US" dirty="0" smtClean="0">
                <a:solidFill>
                  <a:schemeClr val="tx1"/>
                </a:solidFill>
              </a:rPr>
              <a:t>strategies implemented to recruit and retain staff</a:t>
            </a:r>
          </a:p>
          <a:p>
            <a:pPr eaLnBrk="1" hangingPunct="1">
              <a:spcBef>
                <a:spcPct val="0"/>
              </a:spcBef>
              <a:defRPr/>
            </a:pPr>
            <a:endParaRPr lang="en-US" dirty="0" smtClean="0">
              <a:solidFill>
                <a:schemeClr val="tx1"/>
              </a:solidFill>
            </a:endParaRPr>
          </a:p>
          <a:p>
            <a:pPr eaLnBrk="1" hangingPunct="1">
              <a:spcBef>
                <a:spcPct val="0"/>
              </a:spcBef>
              <a:defRPr/>
            </a:pPr>
            <a:r>
              <a:rPr lang="en-US" sz="1400" b="1" dirty="0" smtClean="0">
                <a:solidFill>
                  <a:schemeClr val="tx1"/>
                </a:solidFill>
              </a:rPr>
              <a:t>The second principle revolves around Instructional and Support Strategies</a:t>
            </a:r>
          </a:p>
          <a:p>
            <a:pPr eaLnBrk="1" hangingPunct="1">
              <a:spcBef>
                <a:spcPct val="0"/>
              </a:spcBef>
              <a:defRPr/>
            </a:pPr>
            <a:r>
              <a:rPr lang="en-US" dirty="0" smtClean="0">
                <a:solidFill>
                  <a:schemeClr val="tx1"/>
                </a:solidFill>
              </a:rPr>
              <a:t>The Use of data to drive instructional practices based on student needs and job-embedded professional development is critical</a:t>
            </a:r>
          </a:p>
          <a:p>
            <a:pPr eaLnBrk="1" hangingPunct="1">
              <a:spcBef>
                <a:spcPct val="0"/>
              </a:spcBef>
              <a:defRPr/>
            </a:pPr>
            <a:endParaRPr lang="en-US" dirty="0" smtClean="0">
              <a:solidFill>
                <a:schemeClr val="tx1"/>
              </a:solidFill>
            </a:endParaRPr>
          </a:p>
          <a:p>
            <a:pPr eaLnBrk="1" hangingPunct="1">
              <a:spcBef>
                <a:spcPct val="0"/>
              </a:spcBef>
              <a:defRPr/>
            </a:pPr>
            <a:r>
              <a:rPr lang="en-US" sz="1400" b="1" dirty="0" smtClean="0">
                <a:solidFill>
                  <a:schemeClr val="tx1"/>
                </a:solidFill>
              </a:rPr>
              <a:t>The third</a:t>
            </a:r>
            <a:r>
              <a:rPr lang="en-US" sz="1400" b="1" baseline="0" dirty="0" smtClean="0">
                <a:solidFill>
                  <a:schemeClr val="tx1"/>
                </a:solidFill>
              </a:rPr>
              <a:t> principle is </a:t>
            </a:r>
            <a:r>
              <a:rPr lang="en-US" sz="1400" b="1" dirty="0" smtClean="0">
                <a:solidFill>
                  <a:schemeClr val="tx1"/>
                </a:solidFill>
              </a:rPr>
              <a:t>Time and Support</a:t>
            </a:r>
          </a:p>
          <a:p>
            <a:pPr eaLnBrk="1" hangingPunct="1">
              <a:spcBef>
                <a:spcPct val="0"/>
              </a:spcBef>
              <a:defRPr/>
            </a:pPr>
            <a:r>
              <a:rPr lang="en-US" dirty="0" smtClean="0">
                <a:solidFill>
                  <a:schemeClr val="tx1"/>
                </a:solidFill>
              </a:rPr>
              <a:t>Turnaround</a:t>
            </a:r>
            <a:r>
              <a:rPr lang="en-US" baseline="0" dirty="0" smtClean="0">
                <a:solidFill>
                  <a:schemeClr val="tx1"/>
                </a:solidFill>
              </a:rPr>
              <a:t> campuses must </a:t>
            </a:r>
            <a:r>
              <a:rPr lang="en-US" dirty="0" smtClean="0">
                <a:solidFill>
                  <a:schemeClr val="tx1"/>
                </a:solidFill>
              </a:rPr>
              <a:t>Increase learning time and provide additional social and emotional services for students</a:t>
            </a:r>
          </a:p>
          <a:p>
            <a:pPr eaLnBrk="1" hangingPunct="1">
              <a:spcBef>
                <a:spcPct val="0"/>
              </a:spcBef>
              <a:defRPr/>
            </a:pPr>
            <a:endParaRPr lang="en-US" dirty="0" smtClean="0">
              <a:solidFill>
                <a:schemeClr val="tx1"/>
              </a:solidFill>
            </a:endParaRPr>
          </a:p>
          <a:p>
            <a:pPr eaLnBrk="1" hangingPunct="1">
              <a:spcBef>
                <a:spcPct val="0"/>
              </a:spcBef>
              <a:defRPr/>
            </a:pPr>
            <a:r>
              <a:rPr lang="en-US" sz="1400" b="1" dirty="0" smtClean="0">
                <a:solidFill>
                  <a:schemeClr val="tx1"/>
                </a:solidFill>
              </a:rPr>
              <a:t>The fourth principle is New Governance</a:t>
            </a:r>
          </a:p>
          <a:p>
            <a:pPr eaLnBrk="1" hangingPunct="1">
              <a:spcBef>
                <a:spcPct val="0"/>
              </a:spcBef>
              <a:defRPr/>
            </a:pPr>
            <a:r>
              <a:rPr lang="en-US" dirty="0" smtClean="0">
                <a:solidFill>
                  <a:schemeClr val="tx1"/>
                </a:solidFill>
              </a:rPr>
              <a:t>Operational flexibility and new governance structures must be created to support the turnaround</a:t>
            </a:r>
            <a:r>
              <a:rPr lang="en-US" baseline="0" dirty="0" smtClean="0">
                <a:solidFill>
                  <a:schemeClr val="tx1"/>
                </a:solidFill>
              </a:rPr>
              <a:t> efforts</a:t>
            </a:r>
            <a:endParaRPr lang="en-US" dirty="0" smtClean="0">
              <a:solidFill>
                <a:schemeClr val="tx1"/>
              </a:solidFill>
            </a:endParaRPr>
          </a:p>
          <a:p>
            <a:pPr eaLnBrk="1" hangingPunct="1">
              <a:spcBef>
                <a:spcPct val="0"/>
              </a:spcBef>
              <a:defRPr/>
            </a:pPr>
            <a:endParaRPr lang="en-US" dirty="0" smtClean="0">
              <a:solidFill>
                <a:schemeClr val="tx1"/>
              </a:solidFill>
            </a:endParaRPr>
          </a:p>
          <a:p>
            <a:pPr eaLnBrk="1" hangingPunct="1">
              <a:spcBef>
                <a:spcPct val="0"/>
              </a:spcBef>
              <a:defRPr/>
            </a:pPr>
            <a:r>
              <a:rPr lang="en-US" dirty="0" smtClean="0">
                <a:solidFill>
                  <a:schemeClr val="tx1"/>
                </a:solidFill>
              </a:rPr>
              <a:t>After viewing Modules 4</a:t>
            </a:r>
            <a:r>
              <a:rPr lang="en-US" baseline="0" dirty="0" smtClean="0">
                <a:solidFill>
                  <a:schemeClr val="tx1"/>
                </a:solidFill>
              </a:rPr>
              <a:t> and</a:t>
            </a:r>
            <a:r>
              <a:rPr lang="en-US" dirty="0" smtClean="0">
                <a:solidFill>
                  <a:schemeClr val="tx1"/>
                </a:solidFill>
              </a:rPr>
              <a:t> 5, You will notice that many of the themes of Turnaround are similar to Transformation. </a:t>
            </a:r>
          </a:p>
          <a:p>
            <a:pPr eaLnBrk="1" hangingPunct="1">
              <a:spcBef>
                <a:spcPct val="0"/>
              </a:spcBef>
              <a:defRPr/>
            </a:pPr>
            <a:endParaRPr lang="en-US" dirty="0" smtClean="0">
              <a:solidFill>
                <a:schemeClr val="tx1"/>
              </a:solidFill>
            </a:endParaRPr>
          </a:p>
          <a:p>
            <a:pPr eaLnBrk="1" hangingPunct="1">
              <a:spcBef>
                <a:spcPct val="0"/>
              </a:spcBef>
              <a:defRPr/>
            </a:pPr>
            <a:r>
              <a:rPr lang="en-US" dirty="0" smtClean="0">
                <a:solidFill>
                  <a:schemeClr val="tx1"/>
                </a:solidFill>
              </a:rPr>
              <a:t>Turnaround is a </a:t>
            </a:r>
            <a:r>
              <a:rPr lang="en-US" b="1" dirty="0" smtClean="0">
                <a:solidFill>
                  <a:schemeClr val="tx1"/>
                </a:solidFill>
              </a:rPr>
              <a:t>dramatic</a:t>
            </a:r>
            <a:r>
              <a:rPr lang="en-US" dirty="0" smtClean="0">
                <a:solidFill>
                  <a:schemeClr val="tx1"/>
                </a:solidFill>
              </a:rPr>
              <a:t> and comprehensive intervention in an under-performing school that…</a:t>
            </a:r>
            <a:br>
              <a:rPr lang="en-US" dirty="0" smtClean="0">
                <a:solidFill>
                  <a:schemeClr val="tx1"/>
                </a:solidFill>
              </a:rPr>
            </a:br>
            <a:r>
              <a:rPr lang="en-US" dirty="0" smtClean="0">
                <a:solidFill>
                  <a:schemeClr val="tx1"/>
                </a:solidFill>
              </a:rPr>
              <a:t>a) produces significant gains in achievement within two years; and </a:t>
            </a:r>
            <a:br>
              <a:rPr lang="en-US" dirty="0" smtClean="0">
                <a:solidFill>
                  <a:schemeClr val="tx1"/>
                </a:solidFill>
              </a:rPr>
            </a:br>
            <a:r>
              <a:rPr lang="en-US" dirty="0" smtClean="0">
                <a:solidFill>
                  <a:schemeClr val="tx1"/>
                </a:solidFill>
              </a:rPr>
              <a:t>b) readies the school for the longer process of transformation into a high-performing organization </a:t>
            </a:r>
          </a:p>
          <a:p>
            <a:pPr eaLnBrk="1" hangingPunct="1">
              <a:spcBef>
                <a:spcPct val="0"/>
              </a:spcBef>
              <a:defRPr/>
            </a:pPr>
            <a:endParaRPr lang="en-US" dirty="0" smtClean="0">
              <a:solidFill>
                <a:schemeClr val="tx1"/>
              </a:solidFill>
            </a:endParaRP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B6099-F129-4E48-842B-6A01CE64BCB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US" b="1" dirty="0" smtClean="0"/>
              <a:t>Now let’s look at the requirements for Turnaround</a:t>
            </a:r>
          </a:p>
          <a:p>
            <a:pPr eaLnBrk="1" hangingPunct="1">
              <a:spcBef>
                <a:spcPct val="0"/>
              </a:spcBef>
              <a:defRPr/>
            </a:pPr>
            <a:endParaRPr lang="en-US" b="1" dirty="0" smtClean="0"/>
          </a:p>
          <a:p>
            <a:pPr eaLnBrk="1" hangingPunct="1">
              <a:spcBef>
                <a:spcPct val="0"/>
              </a:spcBef>
              <a:defRPr/>
            </a:pPr>
            <a:r>
              <a:rPr lang="en-US" b="1" dirty="0" smtClean="0"/>
              <a:t>Schools Adopting the Turnaround Option</a:t>
            </a:r>
            <a:endParaRPr lang="en-US" sz="1100" dirty="0" smtClean="0"/>
          </a:p>
          <a:p>
            <a:pPr eaLnBrk="1" hangingPunct="1">
              <a:spcBef>
                <a:spcPct val="0"/>
              </a:spcBef>
              <a:defRPr/>
            </a:pPr>
            <a:r>
              <a:rPr lang="en-US" b="1" dirty="0" smtClean="0"/>
              <a:t>MUST:</a:t>
            </a:r>
          </a:p>
          <a:p>
            <a:pPr eaLnBrk="1" hangingPunct="1">
              <a:spcBef>
                <a:spcPct val="0"/>
              </a:spcBef>
              <a:defRPr/>
            </a:pPr>
            <a:endParaRPr lang="en-US" sz="1100" dirty="0" smtClean="0"/>
          </a:p>
          <a:p>
            <a:pPr eaLnBrk="1" hangingPunct="1">
              <a:spcBef>
                <a:spcPct val="0"/>
              </a:spcBef>
              <a:defRPr/>
            </a:pPr>
            <a:r>
              <a:rPr lang="en-US" b="1" dirty="0" smtClean="0"/>
              <a:t>Replace the principal if he/she  was hired prior to the 2011-2012 school year.</a:t>
            </a:r>
          </a:p>
          <a:p>
            <a:pPr eaLnBrk="1" hangingPunct="1">
              <a:spcBef>
                <a:spcPct val="0"/>
              </a:spcBef>
              <a:defRPr/>
            </a:pPr>
            <a:r>
              <a:rPr lang="en-US" b="1" dirty="0" smtClean="0"/>
              <a:t>there is more guidance on replacing the principal in the grant overview section in Module 1.</a:t>
            </a:r>
          </a:p>
          <a:p>
            <a:pPr eaLnBrk="1" hangingPunct="1">
              <a:spcBef>
                <a:spcPct val="0"/>
              </a:spcBef>
              <a:defRPr/>
            </a:pPr>
            <a:r>
              <a:rPr lang="en-US" sz="1100" dirty="0" smtClean="0"/>
              <a:t>Part of a successful turnaround is having the right people in place to lead the Turnaround and make the difficult decisions.</a:t>
            </a:r>
          </a:p>
          <a:p>
            <a:pPr eaLnBrk="1" hangingPunct="1">
              <a:spcBef>
                <a:spcPct val="0"/>
              </a:spcBef>
              <a:defRPr/>
            </a:pPr>
            <a:r>
              <a:rPr lang="en-US" b="1" dirty="0" smtClean="0"/>
              <a:t> </a:t>
            </a:r>
            <a:endParaRPr lang="en-US" dirty="0" smtClean="0"/>
          </a:p>
          <a:p>
            <a:pPr eaLnBrk="1" hangingPunct="1">
              <a:spcBef>
                <a:spcPct val="0"/>
              </a:spcBef>
              <a:defRPr/>
            </a:pPr>
            <a:r>
              <a:rPr lang="en-US" dirty="0" smtClean="0"/>
              <a:t>TEA will implement the flexibility to allow a priority grantee campus that has implemented, in whole or in part, the Turnaround model within the last two years to continue or complete the implementation of the intervention model with the TTIPS grant funds.  </a:t>
            </a:r>
          </a:p>
          <a:p>
            <a:pPr eaLnBrk="1" hangingPunct="1">
              <a:spcBef>
                <a:spcPct val="0"/>
              </a:spcBef>
              <a:defRPr/>
            </a:pPr>
            <a:r>
              <a:rPr lang="en-US" dirty="0" smtClean="0"/>
              <a:t> </a:t>
            </a:r>
            <a:endParaRPr lang="en-US" sz="1100" dirty="0" smtClean="0"/>
          </a:p>
          <a:p>
            <a:pPr eaLnBrk="1" hangingPunct="1">
              <a:spcBef>
                <a:spcPct val="0"/>
              </a:spcBef>
              <a:defRPr/>
            </a:pPr>
            <a:r>
              <a:rPr lang="en-US" dirty="0" smtClean="0"/>
              <a:t> </a:t>
            </a:r>
          </a:p>
          <a:p>
            <a:pPr eaLnBrk="1" hangingPunct="1">
              <a:spcBef>
                <a:spcPct val="0"/>
              </a:spcBef>
              <a:defRPr/>
            </a:pPr>
            <a:endParaRPr lang="en-US" sz="1100" dirty="0" smtClean="0"/>
          </a:p>
          <a:p>
            <a:pPr eaLnBrk="1" hangingPunct="1">
              <a:spcBef>
                <a:spcPct val="0"/>
              </a:spcBef>
              <a:defRPr/>
            </a:pPr>
            <a:r>
              <a:rPr lang="en-US" b="1" dirty="0" smtClean="0"/>
              <a:t>Screen all existing staff and rehire no more than 50%</a:t>
            </a:r>
          </a:p>
          <a:p>
            <a:pPr eaLnBrk="1" hangingPunct="1">
              <a:spcBef>
                <a:spcPct val="0"/>
              </a:spcBef>
              <a:defRPr/>
            </a:pPr>
            <a:r>
              <a:rPr lang="en-US" sz="1100" dirty="0" smtClean="0"/>
              <a:t>“Staff” can be defined by the district and includes all instructional staff. - you want to identify staff that have contributed to the lack of success of the campus and recruit and retain staff with proven records of effectiveness.</a:t>
            </a:r>
          </a:p>
          <a:p>
            <a:pPr eaLnBrk="1" hangingPunct="1">
              <a:spcBef>
                <a:spcPct val="0"/>
              </a:spcBef>
              <a:defRPr/>
            </a:pPr>
            <a:r>
              <a:rPr lang="en-US" dirty="0" smtClean="0"/>
              <a:t> </a:t>
            </a:r>
            <a:endParaRPr lang="en-US" sz="1100" dirty="0" smtClean="0"/>
          </a:p>
          <a:p>
            <a:pPr eaLnBrk="1" hangingPunct="1">
              <a:spcBef>
                <a:spcPct val="0"/>
              </a:spcBef>
              <a:defRPr/>
            </a:pPr>
            <a:r>
              <a:rPr lang="en-US" b="1" dirty="0" smtClean="0"/>
              <a:t>Implement strategies to retain staff.</a:t>
            </a:r>
            <a:r>
              <a:rPr lang="en-US" dirty="0" smtClean="0"/>
              <a:t> </a:t>
            </a:r>
          </a:p>
          <a:p>
            <a:pPr eaLnBrk="1" hangingPunct="1">
              <a:spcBef>
                <a:spcPct val="0"/>
              </a:spcBef>
              <a:defRPr/>
            </a:pPr>
            <a:r>
              <a:rPr lang="en-US" dirty="0" smtClean="0"/>
              <a:t>This can include </a:t>
            </a:r>
            <a:r>
              <a:rPr lang="en-US" sz="1100" dirty="0" smtClean="0"/>
              <a:t>financial incentives.  These can be used to reward outstanding performance and results, attract the most skilled practitioners, underwrite professional coursework, and promote qualified and promising staff</a:t>
            </a:r>
          </a:p>
          <a:p>
            <a:pPr eaLnBrk="1" hangingPunct="1">
              <a:spcBef>
                <a:spcPct val="0"/>
              </a:spcBef>
              <a:defRPr/>
            </a:pPr>
            <a:r>
              <a:rPr lang="en-US" dirty="0" smtClean="0"/>
              <a:t> </a:t>
            </a:r>
            <a:endParaRPr lang="en-US" sz="1100" dirty="0" smtClean="0"/>
          </a:p>
          <a:p>
            <a:pPr eaLnBrk="1" hangingPunct="1">
              <a:spcBef>
                <a:spcPct val="0"/>
              </a:spcBef>
              <a:defRPr/>
            </a:pPr>
            <a:r>
              <a:rPr lang="en-US" b="1" dirty="0" smtClean="0"/>
              <a:t>Provide on-going, high quality, job-embedded professional development.  </a:t>
            </a:r>
            <a:r>
              <a:rPr lang="en-US" dirty="0" smtClean="0"/>
              <a:t>This is often individual and targeted to develop the capacity of individual staff members in addition to raising the capacity of the staff in the implementation of research based best practice.  This does not require staff to be pulled away from their classes and campus, but rather provides small group professional learning in their building and often in their classroom.  Other options allow for the alteration of the school day or calendar to provide additional time for collaboration or action research.</a:t>
            </a:r>
            <a:endParaRPr lang="en-US" sz="1100" dirty="0" smtClean="0"/>
          </a:p>
          <a:p>
            <a:pPr eaLnBrk="1" hangingPunct="1">
              <a:spcBef>
                <a:spcPct val="0"/>
              </a:spcBef>
              <a:defRPr/>
            </a:pPr>
            <a:r>
              <a:rPr lang="en-US" dirty="0" smtClean="0"/>
              <a:t> </a:t>
            </a:r>
            <a:endParaRPr lang="en-US" sz="1100" dirty="0" smtClean="0"/>
          </a:p>
          <a:p>
            <a:pPr eaLnBrk="1" hangingPunct="1">
              <a:spcBef>
                <a:spcPct val="0"/>
              </a:spcBef>
              <a:defRPr/>
            </a:pPr>
            <a:r>
              <a:rPr lang="en-US" b="1" dirty="0" smtClean="0"/>
              <a:t>Adopt a new governance structure- </a:t>
            </a:r>
            <a:r>
              <a:rPr lang="en-US" dirty="0" smtClean="0"/>
              <a:t>create an organizational structure that fully supports the turnaround efforts and involves the district</a:t>
            </a:r>
            <a:endParaRPr lang="en-US" sz="1100" dirty="0"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9304CC-84E7-43CC-8B8C-F66971D0073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Employee a “turnaround leader”, often referred to as the </a:t>
            </a:r>
            <a:r>
              <a:rPr lang="en-US" b="1" dirty="0" smtClean="0"/>
              <a:t>DCSI </a:t>
            </a:r>
            <a:r>
              <a:rPr lang="en-US" dirty="0" smtClean="0"/>
              <a:t>who reports directly to the superintendent and whose job it is to </a:t>
            </a:r>
          </a:p>
          <a:p>
            <a:pPr eaLnBrk="1" fontAlgn="auto" hangingPunct="1">
              <a:spcBef>
                <a:spcPts val="0"/>
              </a:spcBef>
              <a:spcAft>
                <a:spcPts val="0"/>
              </a:spcAft>
              <a:defRPr/>
            </a:pPr>
            <a:r>
              <a:rPr lang="en-US" dirty="0" smtClean="0"/>
              <a:t>act as a liaison to ensure responsiveness of district departments to campus turnaround efforts, provide a direct line of communication to the superintendent, and monitor the principal's progress on turnaround actions and initiatives</a:t>
            </a:r>
            <a:endParaRPr lang="en-US" sz="1600" dirty="0" smtClean="0"/>
          </a:p>
          <a:p>
            <a:pPr eaLnBrk="1" fontAlgn="auto" hangingPunct="1">
              <a:spcBef>
                <a:spcPts val="0"/>
              </a:spcBef>
              <a:spcAft>
                <a:spcPts val="0"/>
              </a:spcAft>
              <a:defRPr/>
            </a:pPr>
            <a:r>
              <a:rPr lang="en-US" dirty="0" smtClean="0"/>
              <a:t> </a:t>
            </a:r>
            <a:endParaRPr lang="en-US" sz="1600" dirty="0" smtClean="0"/>
          </a:p>
          <a:p>
            <a:pPr eaLnBrk="1" fontAlgn="auto" hangingPunct="1">
              <a:spcBef>
                <a:spcPts val="0"/>
              </a:spcBef>
              <a:spcAft>
                <a:spcPts val="0"/>
              </a:spcAft>
              <a:defRPr/>
            </a:pPr>
            <a:r>
              <a:rPr lang="en-US" b="1" dirty="0" smtClean="0"/>
              <a:t>Use data to identify and implement an instructional program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Consistently and effectively use various sources of data and data disaggregation tools to inform and drive instruction as well prescribe targeted interventions. The use of formative, interim and summative assessments is required.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Promote continuous use of student data to differentiate instruction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Require the use of individual student data to differentiate instruction and instructional interventions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dirty="0" smtClean="0"/>
              <a:t>Provide increased learning time -</a:t>
            </a:r>
            <a:r>
              <a:rPr lang="en-US" dirty="0" smtClean="0"/>
              <a:t>This can be increased instructional minutes, planning time for teachers and enrichment activities.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Some examples are:</a:t>
            </a:r>
          </a:p>
          <a:p>
            <a:pPr lvl="1" eaLnBrk="1" fontAlgn="auto" hangingPunct="1">
              <a:spcBef>
                <a:spcPts val="0"/>
              </a:spcBef>
              <a:spcAft>
                <a:spcPts val="0"/>
              </a:spcAft>
              <a:buFont typeface="Wingdings" pitchFamily="2" charset="2"/>
              <a:buChar char="Ø"/>
              <a:defRPr/>
            </a:pPr>
            <a:r>
              <a:rPr lang="en-US" dirty="0" smtClean="0"/>
              <a:t>Extend the school day – lengthen instructional periods</a:t>
            </a:r>
          </a:p>
          <a:p>
            <a:pPr lvl="1" eaLnBrk="1" fontAlgn="auto" hangingPunct="1">
              <a:spcBef>
                <a:spcPts val="0"/>
              </a:spcBef>
              <a:spcAft>
                <a:spcPts val="0"/>
              </a:spcAft>
              <a:buFont typeface="Wingdings" pitchFamily="2" charset="2"/>
              <a:buChar char="Ø"/>
              <a:defRPr/>
            </a:pPr>
            <a:r>
              <a:rPr lang="en-US" dirty="0" smtClean="0"/>
              <a:t>Provide Zero hour classes</a:t>
            </a:r>
          </a:p>
          <a:p>
            <a:pPr lvl="1" eaLnBrk="1" fontAlgn="auto" hangingPunct="1">
              <a:spcBef>
                <a:spcPts val="0"/>
              </a:spcBef>
              <a:spcAft>
                <a:spcPts val="0"/>
              </a:spcAft>
              <a:buFont typeface="Wingdings" pitchFamily="2" charset="2"/>
              <a:buChar char="Ø"/>
              <a:defRPr/>
            </a:pPr>
            <a:r>
              <a:rPr lang="en-US" dirty="0" smtClean="0"/>
              <a:t>In school tutorial periods</a:t>
            </a:r>
          </a:p>
          <a:p>
            <a:pPr lvl="1" eaLnBrk="1" fontAlgn="auto" hangingPunct="1">
              <a:spcBef>
                <a:spcPts val="0"/>
              </a:spcBef>
              <a:spcAft>
                <a:spcPts val="0"/>
              </a:spcAft>
              <a:buFont typeface="Wingdings" pitchFamily="2" charset="2"/>
              <a:buChar char="Ø"/>
              <a:defRPr/>
            </a:pPr>
            <a:r>
              <a:rPr lang="en-US" dirty="0" smtClean="0"/>
              <a:t>Before and After School instruction, tutoring</a:t>
            </a:r>
          </a:p>
          <a:p>
            <a:pPr lvl="1" eaLnBrk="1" fontAlgn="auto" hangingPunct="1">
              <a:spcBef>
                <a:spcPts val="0"/>
              </a:spcBef>
              <a:spcAft>
                <a:spcPts val="0"/>
              </a:spcAft>
              <a:buFont typeface="Wingdings" pitchFamily="2" charset="2"/>
              <a:buChar char="Ø"/>
              <a:defRPr/>
            </a:pPr>
            <a:r>
              <a:rPr lang="en-US" dirty="0" smtClean="0"/>
              <a:t>Saturday School</a:t>
            </a:r>
          </a:p>
          <a:p>
            <a:pPr lvl="1" eaLnBrk="1" fontAlgn="auto" hangingPunct="1">
              <a:spcBef>
                <a:spcPts val="0"/>
              </a:spcBef>
              <a:spcAft>
                <a:spcPts val="0"/>
              </a:spcAft>
              <a:buFont typeface="Wingdings" pitchFamily="2" charset="2"/>
              <a:buChar char="Ø"/>
              <a:defRPr/>
            </a:pPr>
            <a:r>
              <a:rPr lang="en-US" dirty="0" smtClean="0"/>
              <a:t>Intercession classes</a:t>
            </a:r>
          </a:p>
          <a:p>
            <a:pPr lvl="1" eaLnBrk="1" fontAlgn="auto" hangingPunct="1">
              <a:spcBef>
                <a:spcPts val="0"/>
              </a:spcBef>
              <a:spcAft>
                <a:spcPts val="0"/>
              </a:spcAft>
              <a:buFont typeface="Wingdings" pitchFamily="2" charset="2"/>
              <a:buChar char="Ø"/>
              <a:defRPr/>
            </a:pPr>
            <a:r>
              <a:rPr lang="en-US" dirty="0" smtClean="0"/>
              <a:t>Summer Academies</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sz="1400" b="1" dirty="0" smtClean="0"/>
              <a:t>Provide social-emotional and community-oriented services </a:t>
            </a:r>
            <a:endParaRPr lang="en-US" sz="1400" dirty="0" smtClean="0"/>
          </a:p>
          <a:p>
            <a:pPr lvl="1" eaLnBrk="1" fontAlgn="auto" hangingPunct="1">
              <a:spcBef>
                <a:spcPts val="0"/>
              </a:spcBef>
              <a:spcAft>
                <a:spcPts val="0"/>
              </a:spcAft>
              <a:defRPr/>
            </a:pPr>
            <a:r>
              <a:rPr lang="en-US" dirty="0" smtClean="0"/>
              <a:t>For example:</a:t>
            </a:r>
          </a:p>
          <a:p>
            <a:pPr lvl="1" eaLnBrk="1" fontAlgn="auto" hangingPunct="1">
              <a:spcBef>
                <a:spcPts val="0"/>
              </a:spcBef>
              <a:spcAft>
                <a:spcPts val="0"/>
              </a:spcAft>
              <a:defRPr/>
            </a:pPr>
            <a:r>
              <a:rPr lang="en-US" dirty="0" smtClean="0"/>
              <a:t>Health and nutrition services</a:t>
            </a:r>
          </a:p>
          <a:p>
            <a:pPr lvl="1" eaLnBrk="1" fontAlgn="auto" hangingPunct="1">
              <a:spcBef>
                <a:spcPts val="0"/>
              </a:spcBef>
              <a:spcAft>
                <a:spcPts val="0"/>
              </a:spcAft>
              <a:defRPr/>
            </a:pPr>
            <a:r>
              <a:rPr lang="en-US" dirty="0" smtClean="0"/>
              <a:t>Family literacy programs</a:t>
            </a:r>
          </a:p>
          <a:p>
            <a:pPr lvl="1" eaLnBrk="1" fontAlgn="auto" hangingPunct="1">
              <a:spcBef>
                <a:spcPts val="0"/>
              </a:spcBef>
              <a:spcAft>
                <a:spcPts val="0"/>
              </a:spcAft>
              <a:defRPr/>
            </a:pPr>
            <a:r>
              <a:rPr lang="en-US" dirty="0" smtClean="0"/>
              <a:t>Computer labs for parents</a:t>
            </a:r>
          </a:p>
          <a:p>
            <a:pPr lvl="1" eaLnBrk="1" fontAlgn="auto" hangingPunct="1">
              <a:spcBef>
                <a:spcPts val="0"/>
              </a:spcBef>
              <a:spcAft>
                <a:spcPts val="0"/>
              </a:spcAft>
              <a:defRPr/>
            </a:pPr>
            <a:r>
              <a:rPr lang="en-US" dirty="0" smtClean="0"/>
              <a:t>These services should be based on identified needs of the students and community</a:t>
            </a:r>
          </a:p>
          <a:p>
            <a:pPr lvl="1" eaLnBrk="1" fontAlgn="auto" hangingPunct="1">
              <a:spcBef>
                <a:spcPts val="0"/>
              </a:spcBef>
              <a:spcAft>
                <a:spcPts val="0"/>
              </a:spcAft>
              <a:defRPr/>
            </a:pPr>
            <a:endParaRPr lang="en-US" dirty="0" smtClean="0"/>
          </a:p>
          <a:p>
            <a:pPr lvl="1" eaLnBrk="1" fontAlgn="auto" hangingPunct="1">
              <a:spcBef>
                <a:spcPts val="0"/>
              </a:spcBef>
              <a:spcAft>
                <a:spcPts val="0"/>
              </a:spcAft>
              <a:defRPr/>
            </a:pPr>
            <a:endParaRPr lang="en-US" dirty="0"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1A5481-A02F-46BF-91CB-A1010049B6EE}"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slide lists some of the permissible activities which might include:</a:t>
            </a:r>
          </a:p>
          <a:p>
            <a:pPr eaLnBrk="1" hangingPunct="1">
              <a:spcBef>
                <a:spcPct val="0"/>
              </a:spcBef>
            </a:pPr>
            <a:endParaRPr lang="en-US" dirty="0" smtClean="0"/>
          </a:p>
          <a:p>
            <a:pPr eaLnBrk="1" hangingPunct="1">
              <a:spcBef>
                <a:spcPct val="0"/>
              </a:spcBef>
              <a:buFontTx/>
              <a:buChar char="•"/>
            </a:pPr>
            <a:r>
              <a:rPr lang="en-US" dirty="0" smtClean="0"/>
              <a:t>Providing additional compensation to </a:t>
            </a:r>
            <a:r>
              <a:rPr lang="en-US" b="1" dirty="0" smtClean="0"/>
              <a:t>attract and retain staff</a:t>
            </a:r>
          </a:p>
          <a:p>
            <a:pPr eaLnBrk="1" hangingPunct="1">
              <a:spcBef>
                <a:spcPct val="0"/>
              </a:spcBef>
            </a:pPr>
            <a:endParaRPr lang="en-US" dirty="0" smtClean="0"/>
          </a:p>
          <a:p>
            <a:pPr eaLnBrk="1" hangingPunct="1">
              <a:spcBef>
                <a:spcPct val="0"/>
              </a:spcBef>
              <a:buFontTx/>
              <a:buChar char="•"/>
            </a:pPr>
            <a:r>
              <a:rPr lang="en-US" dirty="0" smtClean="0"/>
              <a:t> Implementing a school-wide </a:t>
            </a:r>
            <a:r>
              <a:rPr lang="en-US" b="1" dirty="0" smtClean="0"/>
              <a:t>“response-to-intervention</a:t>
            </a:r>
            <a:r>
              <a:rPr lang="en-US" dirty="0" smtClean="0"/>
              <a:t>” model</a:t>
            </a:r>
          </a:p>
          <a:p>
            <a:pPr eaLnBrk="1" hangingPunct="1">
              <a:spcBef>
                <a:spcPct val="0"/>
              </a:spcBef>
              <a:buFontTx/>
              <a:buChar char="•"/>
            </a:pPr>
            <a:endParaRPr lang="en-US" dirty="0" smtClean="0"/>
          </a:p>
          <a:p>
            <a:pPr eaLnBrk="1" hangingPunct="1">
              <a:spcBef>
                <a:spcPct val="0"/>
              </a:spcBef>
              <a:buFontTx/>
              <a:buChar char="•"/>
            </a:pPr>
            <a:r>
              <a:rPr lang="en-US" dirty="0" smtClean="0"/>
              <a:t> Integrating </a:t>
            </a:r>
            <a:r>
              <a:rPr lang="en-US" b="1" dirty="0" smtClean="0"/>
              <a:t>technology-based supports </a:t>
            </a:r>
            <a:r>
              <a:rPr lang="en-US" dirty="0" smtClean="0"/>
              <a:t>and intervention</a:t>
            </a:r>
          </a:p>
          <a:p>
            <a:pPr eaLnBrk="1" hangingPunct="1">
              <a:spcBef>
                <a:spcPct val="0"/>
              </a:spcBef>
            </a:pPr>
            <a:endParaRPr lang="en-US" dirty="0" smtClean="0"/>
          </a:p>
          <a:p>
            <a:pPr eaLnBrk="1" hangingPunct="1">
              <a:spcBef>
                <a:spcPct val="0"/>
              </a:spcBef>
              <a:buFontTx/>
              <a:buChar char="•"/>
            </a:pPr>
            <a:r>
              <a:rPr lang="en-US" b="1" dirty="0" smtClean="0"/>
              <a:t>Increasing rigor </a:t>
            </a:r>
            <a:r>
              <a:rPr lang="en-US" dirty="0" smtClean="0"/>
              <a:t>by offering Advanced Placement and International</a:t>
            </a:r>
          </a:p>
          <a:p>
            <a:pPr eaLnBrk="1" hangingPunct="1">
              <a:spcBef>
                <a:spcPct val="0"/>
              </a:spcBef>
            </a:pPr>
            <a:r>
              <a:rPr lang="en-US" dirty="0" smtClean="0"/>
              <a:t>   Baccalaureate, project-based learning, dual-enrollment programs, or other</a:t>
            </a:r>
          </a:p>
          <a:p>
            <a:pPr eaLnBrk="1" hangingPunct="1">
              <a:spcBef>
                <a:spcPct val="0"/>
              </a:spcBef>
            </a:pPr>
            <a:r>
              <a:rPr lang="en-US" dirty="0" smtClean="0"/>
              <a:t>   advanced coursework </a:t>
            </a:r>
          </a:p>
          <a:p>
            <a:pPr eaLnBrk="1" hangingPunct="1">
              <a:spcBef>
                <a:spcPct val="0"/>
              </a:spcBef>
              <a:buFontTx/>
              <a:buChar char="•"/>
            </a:pPr>
            <a:endParaRPr lang="en-US" dirty="0" smtClean="0"/>
          </a:p>
          <a:p>
            <a:pPr eaLnBrk="1" hangingPunct="1">
              <a:spcBef>
                <a:spcPct val="0"/>
              </a:spcBef>
              <a:buFontTx/>
              <a:buChar char="•"/>
            </a:pPr>
            <a:r>
              <a:rPr lang="en-US" dirty="0" smtClean="0"/>
              <a:t> Implementing </a:t>
            </a:r>
            <a:r>
              <a:rPr lang="en-US" b="1" dirty="0" smtClean="0"/>
              <a:t>summer transition program </a:t>
            </a:r>
            <a:r>
              <a:rPr lang="en-US" dirty="0" smtClean="0"/>
              <a:t>or a freshman academy</a:t>
            </a:r>
          </a:p>
          <a:p>
            <a:pPr eaLnBrk="1" hangingPunct="1">
              <a:spcBef>
                <a:spcPct val="0"/>
              </a:spcBef>
            </a:pPr>
            <a:endParaRPr lang="en-US" b="1" dirty="0" smtClean="0"/>
          </a:p>
          <a:p>
            <a:pPr eaLnBrk="1" hangingPunct="1">
              <a:spcBef>
                <a:spcPct val="0"/>
              </a:spcBef>
              <a:buFontTx/>
              <a:buChar char="•"/>
            </a:pPr>
            <a:r>
              <a:rPr lang="en-US" dirty="0" smtClean="0"/>
              <a:t> </a:t>
            </a:r>
            <a:r>
              <a:rPr lang="en-US" b="1" dirty="0" smtClean="0"/>
              <a:t>Increasing graduation rates </a:t>
            </a:r>
            <a:r>
              <a:rPr lang="en-US" dirty="0" smtClean="0"/>
              <a:t>through credit recovery programs, smaller</a:t>
            </a:r>
          </a:p>
          <a:p>
            <a:pPr eaLnBrk="1" hangingPunct="1">
              <a:spcBef>
                <a:spcPct val="0"/>
              </a:spcBef>
            </a:pPr>
            <a:r>
              <a:rPr lang="en-US" dirty="0" smtClean="0"/>
              <a:t>  learning communities or other intervention strategies </a:t>
            </a:r>
          </a:p>
          <a:p>
            <a:pPr eaLnBrk="1" hangingPunct="1">
              <a:spcBef>
                <a:spcPct val="0"/>
              </a:spcBef>
            </a:pPr>
            <a:r>
              <a:rPr lang="en-US" dirty="0" smtClean="0"/>
              <a:t> </a:t>
            </a:r>
          </a:p>
          <a:p>
            <a:pPr eaLnBrk="1" hangingPunct="1">
              <a:spcBef>
                <a:spcPct val="0"/>
              </a:spcBef>
            </a:pPr>
            <a:r>
              <a:rPr lang="en-US" dirty="0" smtClean="0"/>
              <a:t>This is only some of the permissible activities, please See the  handout for details on other permissible activities</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61A97C-29FD-470A-80CB-5CB5D1FC9E9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time in reviewing the turnaround</a:t>
            </a:r>
            <a:r>
              <a:rPr lang="en-US" baseline="0" dirty="0" smtClean="0"/>
              <a:t> module. If you have not already, please review Module 1 for additional general information about the grant program.  Modules 2,3 and 5 also cover the other model intervention options under the </a:t>
            </a:r>
            <a:r>
              <a:rPr lang="en-US" baseline="0" smtClean="0"/>
              <a:t>TTIPS grant.</a:t>
            </a:r>
            <a:endParaRPr lang="en-US"/>
          </a:p>
        </p:txBody>
      </p:sp>
      <p:sp>
        <p:nvSpPr>
          <p:cNvPr id="4" name="Slide Number Placeholder 3"/>
          <p:cNvSpPr>
            <a:spLocks noGrp="1"/>
          </p:cNvSpPr>
          <p:nvPr>
            <p:ph type="sldNum" sz="quarter" idx="10"/>
          </p:nvPr>
        </p:nvSpPr>
        <p:spPr/>
        <p:txBody>
          <a:bodyPr/>
          <a:lstStyle/>
          <a:p>
            <a:fld id="{A9F96FF2-1EDC-417E-93AA-063566C105F9}"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202BDF-CFF7-4148-A795-093C2E506EAB}"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150038-15A6-4594-BE9C-013BBDA669B3}" type="datetime1">
              <a:rPr lang="en-US" smtClean="0"/>
              <a:pPr/>
              <a:t>4/3/2014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sp>
        <p:nvSpPr>
          <p:cNvPr id="6" name="Slide Number Placeholder 5"/>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E8CF10-28D3-4482-9ACE-12FF17CF1F73}"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B3A1312-C6FE-442A-80E8-C18241D257D6}" type="datetime1">
              <a:rPr lang="en-US" smtClean="0"/>
              <a:pPr/>
              <a:t>4/3/2014</a:t>
            </a:fld>
            <a:endParaRPr lang="en-US"/>
          </a:p>
        </p:txBody>
      </p:sp>
      <p:sp>
        <p:nvSpPr>
          <p:cNvPr id="8" name="Footer Placeholder 7"/>
          <p:cNvSpPr>
            <a:spLocks noGrp="1"/>
          </p:cNvSpPr>
          <p:nvPr>
            <p:ph type="ftr" sz="quarter" idx="11"/>
          </p:nvPr>
        </p:nvSpPr>
        <p:spPr/>
        <p:txBody>
          <a:bodyPr/>
          <a:lstStyle/>
          <a:p>
            <a:r>
              <a:rPr lang="en-US" smtClean="0"/>
              <a:t>© Texas Education Agency, 2014</a:t>
            </a:r>
            <a:endParaRPr lang="en-US"/>
          </a:p>
        </p:txBody>
      </p:sp>
      <p:sp>
        <p:nvSpPr>
          <p:cNvPr id="9" name="Slide Number Placeholder 8"/>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F46A6E6-9393-4AC1-AB2E-6F83CA553B16}" type="datetime1">
              <a:rPr lang="en-US" smtClean="0"/>
              <a:pPr/>
              <a:t>4/3/2014</a:t>
            </a:fld>
            <a:endParaRPr lang="en-US"/>
          </a:p>
        </p:txBody>
      </p:sp>
      <p:sp>
        <p:nvSpPr>
          <p:cNvPr id="4" name="Footer Placeholder 3"/>
          <p:cNvSpPr>
            <a:spLocks noGrp="1"/>
          </p:cNvSpPr>
          <p:nvPr>
            <p:ph type="ftr" sz="quarter" idx="11"/>
          </p:nvPr>
        </p:nvSpPr>
        <p:spPr/>
        <p:txBody>
          <a:bodyPr/>
          <a:lstStyle/>
          <a:p>
            <a:r>
              <a:rPr lang="en-US" smtClean="0"/>
              <a:t>© Texas Education Agency, 2014</a:t>
            </a:r>
            <a:endParaRPr lang="en-US"/>
          </a:p>
        </p:txBody>
      </p:sp>
      <p:sp>
        <p:nvSpPr>
          <p:cNvPr id="5" name="Slide Number Placeholder 4"/>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43C19F8-A6D9-4A62-BC02-9B88F90FB213}" type="datetime1">
              <a:rPr lang="en-US" smtClean="0"/>
              <a:pPr/>
              <a:t>4/3/2014</a:t>
            </a:fld>
            <a:endParaRPr lang="en-US"/>
          </a:p>
        </p:txBody>
      </p:sp>
      <p:sp>
        <p:nvSpPr>
          <p:cNvPr id="3" name="Footer Placeholder 2"/>
          <p:cNvSpPr>
            <a:spLocks noGrp="1"/>
          </p:cNvSpPr>
          <p:nvPr>
            <p:ph type="ftr" sz="quarter" idx="11"/>
          </p:nvPr>
        </p:nvSpPr>
        <p:spPr/>
        <p:txBody>
          <a:bodyPr/>
          <a:lstStyle/>
          <a:p>
            <a:r>
              <a:rPr lang="en-US" smtClean="0"/>
              <a:t>© Texas Education Agency, 2014</a:t>
            </a:r>
            <a:endParaRPr lang="en-US"/>
          </a:p>
        </p:txBody>
      </p:sp>
      <p:sp>
        <p:nvSpPr>
          <p:cNvPr id="4" name="Slide Number Placeholder 3"/>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FD8342-200F-4ED6-BFB6-93AD2B3C9A79}"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95595B8-DC06-480C-89B0-EC3B7D415268}" type="datetime1">
              <a:rPr lang="en-US" smtClean="0"/>
              <a:pPr/>
              <a:t>4/3/2014</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sp>
        <p:nvSpPr>
          <p:cNvPr id="7" name="Slide Number Placeholder 6"/>
          <p:cNvSpPr>
            <a:spLocks noGrp="1"/>
          </p:cNvSpPr>
          <p:nvPr>
            <p:ph type="sldNum" sz="quarter" idx="12"/>
          </p:nvPr>
        </p:nvSpPr>
        <p:spPr/>
        <p:txBody>
          <a:bodyPr/>
          <a:lstStyle/>
          <a:p>
            <a:fld id="{0E9A3AF4-6857-40B1-A32C-9CB671F8B6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810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t>© Texas Education Agency,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A3AF4-6857-40B1-A32C-9CB671F8B6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5" Type="http://schemas.openxmlformats.org/officeDocument/2006/relationships/image" Target="../media/image8.png"/><Relationship Id="rId4" Type="http://schemas.openxmlformats.org/officeDocument/2006/relationships/hyperlink" Target="mailto:Copyrights@tea.state.tx.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Texas Title I Priority Schools </a:t>
            </a:r>
            <a:br>
              <a:rPr lang="en-US" dirty="0" smtClean="0"/>
            </a:br>
            <a:r>
              <a:rPr lang="en-US" dirty="0" smtClean="0"/>
              <a:t>(TTIPS) Grant </a:t>
            </a:r>
            <a:br>
              <a:rPr lang="en-US" dirty="0" smtClean="0"/>
            </a:br>
            <a:r>
              <a:rPr lang="en-US" dirty="0" smtClean="0"/>
              <a:t>Cycle 3</a:t>
            </a:r>
            <a:endParaRPr lang="en-US" dirty="0"/>
          </a:p>
        </p:txBody>
      </p:sp>
      <p:sp>
        <p:nvSpPr>
          <p:cNvPr id="5" name="Subtitle 4"/>
          <p:cNvSpPr>
            <a:spLocks noGrp="1"/>
          </p:cNvSpPr>
          <p:nvPr>
            <p:ph type="subTitle" idx="1"/>
          </p:nvPr>
        </p:nvSpPr>
        <p:spPr/>
        <p:txBody>
          <a:bodyPr/>
          <a:lstStyle/>
          <a:p>
            <a:r>
              <a:rPr lang="en-US" dirty="0" smtClean="0"/>
              <a:t>Grant Overview &amp; Applicant Conference</a:t>
            </a:r>
          </a:p>
          <a:p>
            <a:endParaRPr lang="en-US" dirty="0"/>
          </a:p>
        </p:txBody>
      </p:sp>
      <p:sp>
        <p:nvSpPr>
          <p:cNvPr id="6" name="Slide Number Placeholder 5"/>
          <p:cNvSpPr>
            <a:spLocks noGrp="1"/>
          </p:cNvSpPr>
          <p:nvPr>
            <p:ph type="sldNum" sz="quarter" idx="12"/>
          </p:nvPr>
        </p:nvSpPr>
        <p:spPr/>
        <p:txBody>
          <a:bodyPr/>
          <a:lstStyle/>
          <a:p>
            <a:fld id="{0E9A3AF4-6857-40B1-A32C-9CB671F8B60F}"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 Texas Education Agency, 2014</a:t>
            </a:r>
            <a:endParaRPr lang="en-US"/>
          </a:p>
        </p:txBody>
      </p:sp>
      <p:pic>
        <p:nvPicPr>
          <p:cNvPr id="9" name="~PP1009.WAV">
            <a:hlinkClick r:id="" action="ppaction://media"/>
          </p:cNvPr>
          <p:cNvPicPr>
            <a:picLocks noRot="1" noChangeAspect="1"/>
          </p:cNvPicPr>
          <p:nvPr>
            <a:wavAudioFile r:embed="rId1" name="~PP1009.WAV"/>
          </p:nvPr>
        </p:nvPicPr>
        <p:blipFill>
          <a:blip r:embed="rId4" cstate="print"/>
          <a:stretch>
            <a:fillRect/>
          </a:stretch>
        </p:blipFill>
        <p:spPr>
          <a:xfrm>
            <a:off x="8716963" y="6430963"/>
            <a:ext cx="304800" cy="304800"/>
          </a:xfrm>
          <a:prstGeom prst="rect">
            <a:avLst/>
          </a:prstGeom>
        </p:spPr>
      </p:pic>
    </p:spTree>
  </p:cSld>
  <p:clrMapOvr>
    <a:masterClrMapping/>
  </p:clrMapOvr>
  <p:transition advTm="48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Overview of the TTIPS Models</a:t>
            </a:r>
            <a:endParaRPr lang="en-US" dirty="0"/>
          </a:p>
        </p:txBody>
      </p:sp>
      <p:sp>
        <p:nvSpPr>
          <p:cNvPr id="3" name="Content Placeholder 2"/>
          <p:cNvSpPr>
            <a:spLocks noGrp="1"/>
          </p:cNvSpPr>
          <p:nvPr>
            <p:ph idx="1"/>
          </p:nvPr>
        </p:nvSpPr>
        <p:spPr/>
        <p:txBody>
          <a:bodyPr/>
          <a:lstStyle/>
          <a:p>
            <a:r>
              <a:rPr lang="en-US" b="1" dirty="0" smtClean="0"/>
              <a:t>“Big Picture” View</a:t>
            </a:r>
          </a:p>
          <a:p>
            <a:endParaRPr lang="en-US" b="1" dirty="0" smtClean="0"/>
          </a:p>
          <a:p>
            <a:r>
              <a:rPr lang="en-US" b="1" dirty="0" smtClean="0"/>
              <a:t>Requirements and Permissible Activities </a:t>
            </a:r>
          </a:p>
          <a:p>
            <a:endParaRPr lang="en-US" b="1" dirty="0" smtClean="0"/>
          </a:p>
          <a:p>
            <a:r>
              <a:rPr lang="en-US" b="1" dirty="0" smtClean="0"/>
              <a:t>District Considerations</a:t>
            </a:r>
          </a:p>
          <a:p>
            <a:endParaRPr lang="en-US" dirty="0"/>
          </a:p>
        </p:txBody>
      </p:sp>
      <p:sp>
        <p:nvSpPr>
          <p:cNvPr id="4" name="Slide Number Placeholder 3"/>
          <p:cNvSpPr>
            <a:spLocks noGrp="1"/>
          </p:cNvSpPr>
          <p:nvPr>
            <p:ph type="sldNum" sz="quarter" idx="12"/>
          </p:nvPr>
        </p:nvSpPr>
        <p:spPr/>
        <p:txBody>
          <a:bodyPr/>
          <a:lstStyle/>
          <a:p>
            <a:fld id="{0E9A3AF4-6857-40B1-A32C-9CB671F8B60F}"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7" name="~PP1745.WAV">
            <a:hlinkClick r:id="" action="ppaction://media"/>
          </p:cNvPr>
          <p:cNvPicPr>
            <a:picLocks noRot="1" noChangeAspect="1"/>
          </p:cNvPicPr>
          <p:nvPr>
            <a:wavAudioFile r:embed="rId1" name="~PP1745.WAV"/>
          </p:nvPr>
        </p:nvPicPr>
        <p:blipFill>
          <a:blip r:embed="rId4" cstate="print"/>
          <a:stretch>
            <a:fillRect/>
          </a:stretch>
        </p:blipFill>
        <p:spPr>
          <a:xfrm>
            <a:off x="8716963" y="6430963"/>
            <a:ext cx="304800" cy="304800"/>
          </a:xfrm>
          <a:prstGeom prst="rect">
            <a:avLst/>
          </a:prstGeom>
        </p:spPr>
      </p:pic>
    </p:spTree>
  </p:cSld>
  <p:clrMapOvr>
    <a:masterClrMapping/>
  </p:clrMapOvr>
  <p:transition advTm="210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Module 4: Turnaround Model Overview</a:t>
            </a: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0E9A3AF4-6857-40B1-A32C-9CB671F8B60F}"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 Texas Education Agency, 2014</a:t>
            </a:r>
            <a:endParaRPr lang="en-US"/>
          </a:p>
        </p:txBody>
      </p:sp>
      <p:pic>
        <p:nvPicPr>
          <p:cNvPr id="8" name="~PP2563.WAV">
            <a:hlinkClick r:id="" action="ppaction://media"/>
          </p:cNvPr>
          <p:cNvPicPr>
            <a:picLocks noRot="1" noChangeAspect="1"/>
          </p:cNvPicPr>
          <p:nvPr>
            <a:wavAudioFile r:embed="rId1" name="~PP2563.WAV"/>
          </p:nvPr>
        </p:nvPicPr>
        <p:blipFill>
          <a:blip r:embed="rId4" cstate="print"/>
          <a:stretch>
            <a:fillRect/>
          </a:stretch>
        </p:blipFill>
        <p:spPr>
          <a:xfrm>
            <a:off x="8716963" y="6430963"/>
            <a:ext cx="304800" cy="304800"/>
          </a:xfrm>
          <a:prstGeom prst="rect">
            <a:avLst/>
          </a:prstGeom>
        </p:spPr>
      </p:pic>
    </p:spTree>
  </p:cSld>
  <p:clrMapOvr>
    <a:masterClrMapping/>
  </p:clrMapOvr>
  <p:transition advTm="47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solidFill>
                  <a:schemeClr val="accent1"/>
                </a:solidFill>
                <a:latin typeface="Calibri" pitchFamily="34" charset="0"/>
              </a:rPr>
              <a:t>Big Picture View - Turnaround</a:t>
            </a:r>
            <a:endParaRPr lang="en-US" dirty="0"/>
          </a:p>
        </p:txBody>
      </p:sp>
      <p:sp>
        <p:nvSpPr>
          <p:cNvPr id="7" name="Content Placeholder 6"/>
          <p:cNvSpPr>
            <a:spLocks noGrp="1"/>
          </p:cNvSpPr>
          <p:nvPr>
            <p:ph idx="1"/>
          </p:nvPr>
        </p:nvSpPr>
        <p:spPr/>
        <p:txBody>
          <a:bodyPr>
            <a:normAutofit fontScale="62500" lnSpcReduction="20000"/>
          </a:bodyPr>
          <a:lstStyle/>
          <a:p>
            <a:pPr>
              <a:buNone/>
            </a:pPr>
            <a:r>
              <a:rPr lang="en-US" sz="3600" b="1" dirty="0" smtClean="0">
                <a:latin typeface="Calibri" pitchFamily="34" charset="0"/>
              </a:rPr>
              <a:t>Teachers and Leaders</a:t>
            </a:r>
            <a:r>
              <a:rPr lang="en-US" dirty="0" smtClean="0">
                <a:latin typeface="Calibri" pitchFamily="34" charset="0"/>
              </a:rPr>
              <a:t>:</a:t>
            </a:r>
          </a:p>
          <a:p>
            <a:pPr>
              <a:buNone/>
            </a:pPr>
            <a:r>
              <a:rPr lang="en-US" dirty="0" smtClean="0">
                <a:latin typeface="Calibri" pitchFamily="34" charset="0"/>
              </a:rPr>
              <a:t>	Replace significant numbers of staff and implement strategies to recruit and retain staff</a:t>
            </a:r>
          </a:p>
          <a:p>
            <a:endParaRPr lang="en-US" dirty="0" smtClean="0">
              <a:latin typeface="Calibri" pitchFamily="34" charset="0"/>
            </a:endParaRPr>
          </a:p>
          <a:p>
            <a:pPr>
              <a:buNone/>
            </a:pPr>
            <a:r>
              <a:rPr lang="en-US" sz="3600" b="1" dirty="0" smtClean="0">
                <a:latin typeface="Calibri" pitchFamily="34" charset="0"/>
              </a:rPr>
              <a:t>Instructional and Support Strategies</a:t>
            </a:r>
          </a:p>
          <a:p>
            <a:pPr>
              <a:buNone/>
            </a:pPr>
            <a:r>
              <a:rPr lang="en-US" dirty="0" smtClean="0">
                <a:latin typeface="Calibri" pitchFamily="34" charset="0"/>
              </a:rPr>
              <a:t>	Use data to drive instructional practices based on student needs and job-embedded professional development</a:t>
            </a:r>
          </a:p>
          <a:p>
            <a:endParaRPr lang="en-US" dirty="0" smtClean="0">
              <a:latin typeface="Calibri" pitchFamily="34" charset="0"/>
            </a:endParaRPr>
          </a:p>
          <a:p>
            <a:pPr>
              <a:buNone/>
            </a:pPr>
            <a:r>
              <a:rPr lang="en-US" sz="3600" b="1" dirty="0" smtClean="0">
                <a:latin typeface="Calibri" pitchFamily="34" charset="0"/>
              </a:rPr>
              <a:t>Time and Support</a:t>
            </a:r>
          </a:p>
          <a:p>
            <a:pPr>
              <a:buNone/>
            </a:pPr>
            <a:r>
              <a:rPr lang="en-US" dirty="0" smtClean="0">
                <a:latin typeface="Calibri" pitchFamily="34" charset="0"/>
              </a:rPr>
              <a:t>	Increase learning time and provide additional social and emotional services</a:t>
            </a:r>
          </a:p>
          <a:p>
            <a:endParaRPr lang="en-US" dirty="0" smtClean="0">
              <a:latin typeface="Calibri" pitchFamily="34" charset="0"/>
            </a:endParaRPr>
          </a:p>
          <a:p>
            <a:pPr>
              <a:buNone/>
            </a:pPr>
            <a:r>
              <a:rPr lang="en-US" sz="3600" b="1" dirty="0" smtClean="0">
                <a:latin typeface="Calibri" pitchFamily="34" charset="0"/>
              </a:rPr>
              <a:t>New Governance</a:t>
            </a:r>
          </a:p>
          <a:p>
            <a:pPr>
              <a:buNone/>
            </a:pPr>
            <a:r>
              <a:rPr lang="en-US" dirty="0" smtClean="0">
                <a:latin typeface="Calibri" pitchFamily="34" charset="0"/>
              </a:rPr>
              <a:t>	Operational flexibility and new governance structures</a:t>
            </a:r>
          </a:p>
          <a:p>
            <a:endParaRPr lang="en-US" dirty="0" smtClean="0">
              <a:latin typeface="Calibri" pitchFamily="34" charset="0"/>
            </a:endParaRPr>
          </a:p>
          <a:p>
            <a:endParaRPr lang="en-US" dirty="0"/>
          </a:p>
        </p:txBody>
      </p:sp>
      <p:sp>
        <p:nvSpPr>
          <p:cNvPr id="4" name="Slide Number Placeholder 3"/>
          <p:cNvSpPr>
            <a:spLocks noGrp="1"/>
          </p:cNvSpPr>
          <p:nvPr>
            <p:ph type="sldNum" sz="quarter" idx="12"/>
          </p:nvPr>
        </p:nvSpPr>
        <p:spPr/>
        <p:txBody>
          <a:bodyPr/>
          <a:lstStyle/>
          <a:p>
            <a:fld id="{0E9A3AF4-6857-40B1-A32C-9CB671F8B60F}"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3945.WAV">
            <a:hlinkClick r:id="" action="ppaction://media"/>
          </p:cNvPr>
          <p:cNvPicPr>
            <a:picLocks noRot="1" noChangeAspect="1"/>
          </p:cNvPicPr>
          <p:nvPr>
            <a:wavAudioFile r:embed="rId1" name="~PP3945.WAV"/>
          </p:nvPr>
        </p:nvPicPr>
        <p:blipFill>
          <a:blip r:embed="rId4" cstate="print"/>
          <a:stretch>
            <a:fillRect/>
          </a:stretch>
        </p:blipFill>
        <p:spPr>
          <a:xfrm>
            <a:off x="8716963" y="6430963"/>
            <a:ext cx="304800" cy="304800"/>
          </a:xfrm>
          <a:prstGeom prst="rect">
            <a:avLst/>
          </a:prstGeom>
        </p:spPr>
      </p:pic>
    </p:spTree>
  </p:cSld>
  <p:clrMapOvr>
    <a:masterClrMapping/>
  </p:clrMapOvr>
  <p:transition advTm="6263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95400"/>
            <a:ext cx="8229600" cy="5257800"/>
          </a:xfrm>
        </p:spPr>
        <p:txBody>
          <a:bodyPr>
            <a:noAutofit/>
          </a:bodyPr>
          <a:lstStyle/>
          <a:p>
            <a:pPr>
              <a:buNone/>
            </a:pPr>
            <a:r>
              <a:rPr lang="en-US" sz="2000" b="1" dirty="0" smtClean="0">
                <a:latin typeface="Calibri" pitchFamily="34" charset="0"/>
              </a:rPr>
              <a:t>Schools Adopting the Turnaround Option </a:t>
            </a:r>
            <a:r>
              <a:rPr lang="en-US" sz="2000" b="1" u="sng" dirty="0" smtClean="0">
                <a:latin typeface="Calibri" pitchFamily="34" charset="0"/>
              </a:rPr>
              <a:t>MUST:</a:t>
            </a:r>
          </a:p>
          <a:p>
            <a:endParaRPr lang="en-US" sz="2000" b="1" dirty="0" smtClean="0">
              <a:latin typeface="Calibri" pitchFamily="34" charset="0"/>
            </a:endParaRPr>
          </a:p>
          <a:p>
            <a:r>
              <a:rPr lang="en-US" sz="2000" b="1" dirty="0" smtClean="0">
                <a:latin typeface="Calibri" pitchFamily="34" charset="0"/>
              </a:rPr>
              <a:t>Replace the principal </a:t>
            </a:r>
            <a:r>
              <a:rPr lang="en-US" sz="2000" dirty="0" smtClean="0">
                <a:latin typeface="Calibri" pitchFamily="34" charset="0"/>
              </a:rPr>
              <a:t>(except under certain circumstances) </a:t>
            </a:r>
          </a:p>
          <a:p>
            <a:pPr>
              <a:buNone/>
            </a:pPr>
            <a:r>
              <a:rPr lang="en-US" sz="2000" dirty="0" smtClean="0">
                <a:latin typeface="Calibri" pitchFamily="34" charset="0"/>
              </a:rPr>
              <a:t>	 </a:t>
            </a:r>
          </a:p>
          <a:p>
            <a:r>
              <a:rPr lang="en-US" sz="2000" dirty="0" smtClean="0">
                <a:latin typeface="Calibri" pitchFamily="34" charset="0"/>
              </a:rPr>
              <a:t>Screen all existing staff and </a:t>
            </a:r>
            <a:r>
              <a:rPr lang="en-US" sz="2000" b="1" dirty="0" smtClean="0">
                <a:latin typeface="Calibri" pitchFamily="34" charset="0"/>
              </a:rPr>
              <a:t>rehire no more than 50 percent</a:t>
            </a:r>
          </a:p>
          <a:p>
            <a:endParaRPr lang="en-US" sz="2000" dirty="0" smtClean="0">
              <a:latin typeface="Calibri" pitchFamily="34" charset="0"/>
            </a:endParaRPr>
          </a:p>
          <a:p>
            <a:r>
              <a:rPr lang="en-US" sz="2000" dirty="0" smtClean="0">
                <a:latin typeface="Calibri" pitchFamily="34" charset="0"/>
              </a:rPr>
              <a:t>Implement </a:t>
            </a:r>
            <a:r>
              <a:rPr lang="en-US" sz="2000" b="1" dirty="0" smtClean="0">
                <a:latin typeface="Calibri" pitchFamily="34" charset="0"/>
              </a:rPr>
              <a:t>strategies to retain staff </a:t>
            </a:r>
          </a:p>
          <a:p>
            <a:endParaRPr lang="en-US" sz="2000" dirty="0" smtClean="0">
              <a:latin typeface="Calibri" pitchFamily="34" charset="0"/>
            </a:endParaRPr>
          </a:p>
          <a:p>
            <a:r>
              <a:rPr lang="en-US" sz="2000" dirty="0" smtClean="0">
                <a:latin typeface="Calibri" pitchFamily="34" charset="0"/>
              </a:rPr>
              <a:t>Provide ongoing, high-quality </a:t>
            </a:r>
            <a:r>
              <a:rPr lang="en-US" sz="2000" b="1" dirty="0" smtClean="0">
                <a:latin typeface="Calibri" pitchFamily="34" charset="0"/>
              </a:rPr>
              <a:t>job-embedded professional development</a:t>
            </a:r>
          </a:p>
          <a:p>
            <a:pPr>
              <a:buNone/>
            </a:pPr>
            <a:r>
              <a:rPr lang="en-US" sz="2000" dirty="0" smtClean="0">
                <a:latin typeface="Calibri" pitchFamily="34" charset="0"/>
              </a:rPr>
              <a:t> </a:t>
            </a:r>
          </a:p>
          <a:p>
            <a:r>
              <a:rPr lang="en-US" sz="2000" dirty="0" smtClean="0">
                <a:latin typeface="Calibri" pitchFamily="34" charset="0"/>
              </a:rPr>
              <a:t> Adopt a </a:t>
            </a:r>
            <a:r>
              <a:rPr lang="en-US" sz="2000" b="1" dirty="0" smtClean="0">
                <a:latin typeface="Calibri" pitchFamily="34" charset="0"/>
              </a:rPr>
              <a:t>new governance structure</a:t>
            </a:r>
            <a:endParaRPr lang="en-US" sz="2000" dirty="0"/>
          </a:p>
        </p:txBody>
      </p:sp>
      <p:sp>
        <p:nvSpPr>
          <p:cNvPr id="6" name="Title 5"/>
          <p:cNvSpPr>
            <a:spLocks noGrp="1"/>
          </p:cNvSpPr>
          <p:nvPr>
            <p:ph type="title"/>
          </p:nvPr>
        </p:nvSpPr>
        <p:spPr/>
        <p:txBody>
          <a:bodyPr>
            <a:normAutofit fontScale="90000"/>
          </a:bodyPr>
          <a:lstStyle/>
          <a:p>
            <a:r>
              <a:rPr lang="en-US" b="1" dirty="0" smtClean="0">
                <a:solidFill>
                  <a:schemeClr val="accent1"/>
                </a:solidFill>
                <a:latin typeface="Calibri" pitchFamily="34" charset="0"/>
              </a:rPr>
              <a:t>Turnaround Requirements </a:t>
            </a:r>
            <a:br>
              <a:rPr lang="en-US" b="1" dirty="0" smtClean="0">
                <a:solidFill>
                  <a:schemeClr val="accent1"/>
                </a:solidFill>
                <a:latin typeface="Calibri" pitchFamily="34" charset="0"/>
              </a:rPr>
            </a:br>
            <a:endParaRPr lang="en-US" dirty="0"/>
          </a:p>
        </p:txBody>
      </p:sp>
      <p:sp>
        <p:nvSpPr>
          <p:cNvPr id="4" name="Slide Number Placeholder 3"/>
          <p:cNvSpPr>
            <a:spLocks noGrp="1"/>
          </p:cNvSpPr>
          <p:nvPr>
            <p:ph type="sldNum" sz="quarter" idx="12"/>
          </p:nvPr>
        </p:nvSpPr>
        <p:spPr/>
        <p:txBody>
          <a:bodyPr/>
          <a:lstStyle/>
          <a:p>
            <a:fld id="{0E9A3AF4-6857-40B1-A32C-9CB671F8B60F}"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1827.WAV">
            <a:hlinkClick r:id="" action="ppaction://media"/>
          </p:cNvPr>
          <p:cNvPicPr>
            <a:picLocks noRot="1" noChangeAspect="1"/>
          </p:cNvPicPr>
          <p:nvPr>
            <a:wavAudioFile r:embed="rId1" name="~PP1827.WAV"/>
          </p:nvPr>
        </p:nvPicPr>
        <p:blipFill>
          <a:blip r:embed="rId4" cstate="print"/>
          <a:stretch>
            <a:fillRect/>
          </a:stretch>
        </p:blipFill>
        <p:spPr>
          <a:xfrm>
            <a:off x="8716963" y="6430963"/>
            <a:ext cx="304800" cy="304800"/>
          </a:xfrm>
          <a:prstGeom prst="rect">
            <a:avLst/>
          </a:prstGeom>
        </p:spPr>
      </p:pic>
    </p:spTree>
  </p:cSld>
  <p:clrMapOvr>
    <a:masterClrMapping/>
  </p:clrMapOvr>
  <p:transition advTm="1123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0000" lnSpcReduction="20000"/>
          </a:bodyPr>
          <a:lstStyle/>
          <a:p>
            <a:endParaRPr lang="en-US" b="1" dirty="0" smtClean="0">
              <a:latin typeface="Calibri" pitchFamily="34" charset="0"/>
            </a:endParaRPr>
          </a:p>
          <a:p>
            <a:r>
              <a:rPr lang="en-US" dirty="0" smtClean="0">
                <a:latin typeface="Calibri" pitchFamily="34" charset="0"/>
              </a:rPr>
              <a:t> </a:t>
            </a:r>
            <a:r>
              <a:rPr lang="en-US" b="1" dirty="0" smtClean="0">
                <a:latin typeface="Calibri" pitchFamily="34" charset="0"/>
              </a:rPr>
              <a:t>Hire a “turnaround leader</a:t>
            </a:r>
            <a:r>
              <a:rPr lang="en-US" dirty="0" smtClean="0">
                <a:latin typeface="Calibri" pitchFamily="34" charset="0"/>
              </a:rPr>
              <a:t>” who reports directly to the Superintendent</a:t>
            </a:r>
          </a:p>
          <a:p>
            <a:endParaRPr lang="en-US" b="1" dirty="0" smtClean="0">
              <a:latin typeface="Calibri" pitchFamily="34" charset="0"/>
            </a:endParaRPr>
          </a:p>
          <a:p>
            <a:r>
              <a:rPr lang="en-US" dirty="0" smtClean="0">
                <a:latin typeface="Calibri" pitchFamily="34" charset="0"/>
              </a:rPr>
              <a:t> </a:t>
            </a:r>
            <a:r>
              <a:rPr lang="en-US" b="1" dirty="0" smtClean="0">
                <a:latin typeface="Calibri" pitchFamily="34" charset="0"/>
              </a:rPr>
              <a:t>Use data </a:t>
            </a:r>
            <a:r>
              <a:rPr lang="en-US" dirty="0" smtClean="0">
                <a:latin typeface="Calibri" pitchFamily="34" charset="0"/>
              </a:rPr>
              <a:t>to identify and implement an instructional program </a:t>
            </a:r>
          </a:p>
          <a:p>
            <a:endParaRPr lang="en-US" b="1" dirty="0" smtClean="0">
              <a:latin typeface="Calibri" pitchFamily="34" charset="0"/>
            </a:endParaRPr>
          </a:p>
          <a:p>
            <a:r>
              <a:rPr lang="en-US" dirty="0" smtClean="0">
                <a:latin typeface="Calibri" pitchFamily="34" charset="0"/>
              </a:rPr>
              <a:t> Promote continuous </a:t>
            </a:r>
            <a:r>
              <a:rPr lang="en-US" b="1" dirty="0" smtClean="0">
                <a:latin typeface="Calibri" pitchFamily="34" charset="0"/>
              </a:rPr>
              <a:t>use of student data </a:t>
            </a:r>
            <a:r>
              <a:rPr lang="en-US" dirty="0" smtClean="0">
                <a:latin typeface="Calibri" pitchFamily="34" charset="0"/>
              </a:rPr>
              <a:t>to differentiate instruction</a:t>
            </a:r>
          </a:p>
          <a:p>
            <a:endParaRPr lang="en-US" dirty="0" smtClean="0">
              <a:latin typeface="Calibri" pitchFamily="34" charset="0"/>
            </a:endParaRPr>
          </a:p>
          <a:p>
            <a:r>
              <a:rPr lang="en-US" dirty="0" smtClean="0">
                <a:latin typeface="Calibri" pitchFamily="34" charset="0"/>
              </a:rPr>
              <a:t> Provide </a:t>
            </a:r>
            <a:r>
              <a:rPr lang="en-US" b="1" dirty="0" smtClean="0">
                <a:latin typeface="Calibri" pitchFamily="34" charset="0"/>
              </a:rPr>
              <a:t>increased learning time</a:t>
            </a:r>
          </a:p>
          <a:p>
            <a:endParaRPr lang="en-US" dirty="0" smtClean="0">
              <a:latin typeface="Calibri" pitchFamily="34" charset="0"/>
            </a:endParaRPr>
          </a:p>
          <a:p>
            <a:r>
              <a:rPr lang="en-US" dirty="0" smtClean="0">
                <a:latin typeface="Calibri" pitchFamily="34" charset="0"/>
              </a:rPr>
              <a:t> Provide </a:t>
            </a:r>
            <a:r>
              <a:rPr lang="en-US" b="1" dirty="0" smtClean="0">
                <a:latin typeface="Calibri" pitchFamily="34" charset="0"/>
              </a:rPr>
              <a:t>social-emotional and community-oriented services </a:t>
            </a:r>
          </a:p>
          <a:p>
            <a:endParaRPr lang="en-US" dirty="0"/>
          </a:p>
        </p:txBody>
      </p:sp>
      <p:sp>
        <p:nvSpPr>
          <p:cNvPr id="6" name="Title 5"/>
          <p:cNvSpPr>
            <a:spLocks noGrp="1"/>
          </p:cNvSpPr>
          <p:nvPr>
            <p:ph type="title"/>
          </p:nvPr>
        </p:nvSpPr>
        <p:spPr/>
        <p:txBody>
          <a:bodyPr>
            <a:normAutofit/>
          </a:bodyPr>
          <a:lstStyle/>
          <a:p>
            <a:r>
              <a:rPr lang="en-US" b="1" dirty="0" smtClean="0">
                <a:solidFill>
                  <a:schemeClr val="accent1"/>
                </a:solidFill>
                <a:latin typeface="Calibri" pitchFamily="34" charset="0"/>
              </a:rPr>
              <a:t>Turnaround Requirements </a:t>
            </a:r>
            <a:endParaRPr lang="en-US" dirty="0"/>
          </a:p>
        </p:txBody>
      </p:sp>
      <p:sp>
        <p:nvSpPr>
          <p:cNvPr id="4" name="Slide Number Placeholder 3"/>
          <p:cNvSpPr>
            <a:spLocks noGrp="1"/>
          </p:cNvSpPr>
          <p:nvPr>
            <p:ph type="sldNum" sz="quarter" idx="12"/>
          </p:nvPr>
        </p:nvSpPr>
        <p:spPr/>
        <p:txBody>
          <a:bodyPr/>
          <a:lstStyle/>
          <a:p>
            <a:fld id="{0E9A3AF4-6857-40B1-A32C-9CB671F8B60F}"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1048.WAV">
            <a:hlinkClick r:id="" action="ppaction://media"/>
          </p:cNvPr>
          <p:cNvPicPr>
            <a:picLocks noRot="1" noChangeAspect="1"/>
          </p:cNvPicPr>
          <p:nvPr>
            <a:wavAudioFile r:embed="rId1" name="~PP1048.WAV"/>
          </p:nvPr>
        </p:nvPicPr>
        <p:blipFill>
          <a:blip r:embed="rId4" cstate="print"/>
          <a:stretch>
            <a:fillRect/>
          </a:stretch>
        </p:blipFill>
        <p:spPr>
          <a:xfrm>
            <a:off x="8716963" y="6430963"/>
            <a:ext cx="304800" cy="304800"/>
          </a:xfrm>
          <a:prstGeom prst="rect">
            <a:avLst/>
          </a:prstGeom>
        </p:spPr>
      </p:pic>
    </p:spTree>
  </p:cSld>
  <p:clrMapOvr>
    <a:masterClrMapping/>
  </p:clrMapOvr>
  <p:transition advTm="932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47800"/>
            <a:ext cx="8229600" cy="4800600"/>
          </a:xfrm>
        </p:spPr>
        <p:txBody>
          <a:bodyPr>
            <a:normAutofit fontScale="55000" lnSpcReduction="20000"/>
          </a:bodyPr>
          <a:lstStyle/>
          <a:p>
            <a:pPr>
              <a:buNone/>
            </a:pPr>
            <a:r>
              <a:rPr lang="en-US" b="1" dirty="0" smtClean="0">
                <a:latin typeface="Calibri" pitchFamily="34" charset="0"/>
              </a:rPr>
              <a:t>Permissible Activities:</a:t>
            </a:r>
          </a:p>
          <a:p>
            <a:endParaRPr lang="en-US" b="1" dirty="0" smtClean="0">
              <a:latin typeface="Calibri" pitchFamily="34" charset="0"/>
            </a:endParaRPr>
          </a:p>
          <a:p>
            <a:r>
              <a:rPr lang="en-US" dirty="0" smtClean="0">
                <a:latin typeface="Calibri" pitchFamily="34" charset="0"/>
              </a:rPr>
              <a:t> Provide additional compensation to </a:t>
            </a:r>
            <a:r>
              <a:rPr lang="en-US" b="1" dirty="0" smtClean="0">
                <a:latin typeface="Calibri" pitchFamily="34" charset="0"/>
              </a:rPr>
              <a:t>attract and retain staff</a:t>
            </a:r>
          </a:p>
          <a:p>
            <a:endParaRPr lang="en-US" dirty="0" smtClean="0">
              <a:latin typeface="Calibri" pitchFamily="34" charset="0"/>
            </a:endParaRPr>
          </a:p>
          <a:p>
            <a:r>
              <a:rPr lang="en-US" dirty="0" smtClean="0">
                <a:latin typeface="Calibri" pitchFamily="34" charset="0"/>
              </a:rPr>
              <a:t> Implement a school-wide </a:t>
            </a:r>
            <a:r>
              <a:rPr lang="en-US" b="1" dirty="0" smtClean="0">
                <a:latin typeface="Calibri" pitchFamily="34" charset="0"/>
              </a:rPr>
              <a:t>“response-to-intervention</a:t>
            </a:r>
            <a:r>
              <a:rPr lang="en-US" dirty="0" smtClean="0">
                <a:latin typeface="Calibri" pitchFamily="34" charset="0"/>
              </a:rPr>
              <a:t>” model</a:t>
            </a:r>
          </a:p>
          <a:p>
            <a:endParaRPr lang="en-US" dirty="0" smtClean="0">
              <a:latin typeface="Calibri" pitchFamily="34" charset="0"/>
            </a:endParaRPr>
          </a:p>
          <a:p>
            <a:r>
              <a:rPr lang="en-US" dirty="0" smtClean="0">
                <a:latin typeface="Calibri" pitchFamily="34" charset="0"/>
              </a:rPr>
              <a:t> Integrate </a:t>
            </a:r>
            <a:r>
              <a:rPr lang="en-US" b="1" dirty="0" smtClean="0">
                <a:latin typeface="Calibri" pitchFamily="34" charset="0"/>
              </a:rPr>
              <a:t>technology-based supports </a:t>
            </a:r>
            <a:r>
              <a:rPr lang="en-US" dirty="0" smtClean="0">
                <a:latin typeface="Calibri" pitchFamily="34" charset="0"/>
              </a:rPr>
              <a:t>and intervention</a:t>
            </a:r>
          </a:p>
          <a:p>
            <a:endParaRPr lang="en-US" dirty="0" smtClean="0">
              <a:latin typeface="Calibri" pitchFamily="34" charset="0"/>
            </a:endParaRPr>
          </a:p>
          <a:p>
            <a:r>
              <a:rPr lang="en-US" b="1" dirty="0" smtClean="0">
                <a:latin typeface="Calibri" pitchFamily="34" charset="0"/>
              </a:rPr>
              <a:t>Increase rigor </a:t>
            </a:r>
            <a:r>
              <a:rPr lang="en-US" dirty="0" smtClean="0">
                <a:latin typeface="Calibri" pitchFamily="34" charset="0"/>
              </a:rPr>
              <a:t>by offering Advanced Placement and International Baccalaureate, project-based learning, dual-enrollment programs, or other advanced coursework </a:t>
            </a:r>
          </a:p>
          <a:p>
            <a:endParaRPr lang="en-US" dirty="0" smtClean="0">
              <a:latin typeface="Calibri" pitchFamily="34" charset="0"/>
            </a:endParaRPr>
          </a:p>
          <a:p>
            <a:r>
              <a:rPr lang="en-US" dirty="0" smtClean="0">
                <a:latin typeface="Calibri" pitchFamily="34" charset="0"/>
              </a:rPr>
              <a:t> Implement </a:t>
            </a:r>
            <a:r>
              <a:rPr lang="en-US" b="1" dirty="0" smtClean="0">
                <a:latin typeface="Calibri" pitchFamily="34" charset="0"/>
              </a:rPr>
              <a:t>summer transition program </a:t>
            </a:r>
            <a:r>
              <a:rPr lang="en-US" dirty="0" smtClean="0">
                <a:latin typeface="Calibri" pitchFamily="34" charset="0"/>
              </a:rPr>
              <a:t>or freshman academy</a:t>
            </a:r>
          </a:p>
          <a:p>
            <a:endParaRPr lang="en-US" b="1" dirty="0" smtClean="0">
              <a:latin typeface="Calibri" pitchFamily="34" charset="0"/>
            </a:endParaRPr>
          </a:p>
          <a:p>
            <a:r>
              <a:rPr lang="en-US" dirty="0" smtClean="0">
                <a:latin typeface="Calibri" pitchFamily="34" charset="0"/>
              </a:rPr>
              <a:t> </a:t>
            </a:r>
            <a:r>
              <a:rPr lang="en-US" b="1" dirty="0" smtClean="0">
                <a:latin typeface="Calibri" pitchFamily="34" charset="0"/>
              </a:rPr>
              <a:t>Increase graduation rates </a:t>
            </a:r>
            <a:r>
              <a:rPr lang="en-US" dirty="0" smtClean="0">
                <a:latin typeface="Calibri" pitchFamily="34" charset="0"/>
              </a:rPr>
              <a:t>through credit recovery programs, smaller  learning communities or other intervention strategies </a:t>
            </a:r>
          </a:p>
          <a:p>
            <a:pPr>
              <a:buNone/>
            </a:pPr>
            <a:endParaRPr lang="en-US" dirty="0" smtClean="0">
              <a:latin typeface="Calibri" pitchFamily="34" charset="0"/>
            </a:endParaRPr>
          </a:p>
          <a:p>
            <a:r>
              <a:rPr lang="en-US" sz="3600" b="1" dirty="0" smtClean="0">
                <a:latin typeface="Calibri" pitchFamily="34" charset="0"/>
              </a:rPr>
              <a:t>For additional permissible activities, see handout provided.</a:t>
            </a:r>
            <a:endParaRPr lang="en-US" dirty="0"/>
          </a:p>
        </p:txBody>
      </p:sp>
      <p:sp>
        <p:nvSpPr>
          <p:cNvPr id="6" name="Title 5"/>
          <p:cNvSpPr>
            <a:spLocks noGrp="1"/>
          </p:cNvSpPr>
          <p:nvPr>
            <p:ph type="title"/>
          </p:nvPr>
        </p:nvSpPr>
        <p:spPr/>
        <p:txBody>
          <a:bodyPr>
            <a:normAutofit/>
          </a:bodyPr>
          <a:lstStyle/>
          <a:p>
            <a:r>
              <a:rPr lang="en-US" b="1" dirty="0" smtClean="0">
                <a:solidFill>
                  <a:schemeClr val="accent1"/>
                </a:solidFill>
                <a:latin typeface="Calibri" pitchFamily="34" charset="0"/>
              </a:rPr>
              <a:t>Turnaround Requirements</a:t>
            </a:r>
            <a:endParaRPr lang="en-US" dirty="0"/>
          </a:p>
        </p:txBody>
      </p:sp>
      <p:sp>
        <p:nvSpPr>
          <p:cNvPr id="4" name="Slide Number Placeholder 3"/>
          <p:cNvSpPr>
            <a:spLocks noGrp="1"/>
          </p:cNvSpPr>
          <p:nvPr>
            <p:ph type="sldNum" sz="quarter" idx="12"/>
          </p:nvPr>
        </p:nvSpPr>
        <p:spPr/>
        <p:txBody>
          <a:bodyPr/>
          <a:lstStyle/>
          <a:p>
            <a:fld id="{0E9A3AF4-6857-40B1-A32C-9CB671F8B60F}"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3955.WAV">
            <a:hlinkClick r:id="" action="ppaction://media"/>
          </p:cNvPr>
          <p:cNvPicPr>
            <a:picLocks noRot="1" noChangeAspect="1"/>
          </p:cNvPicPr>
          <p:nvPr>
            <a:wavAudioFile r:embed="rId1" name="~PP3955.WAV"/>
          </p:nvPr>
        </p:nvPicPr>
        <p:blipFill>
          <a:blip r:embed="rId4" cstate="print"/>
          <a:stretch>
            <a:fillRect/>
          </a:stretch>
        </p:blipFill>
        <p:spPr>
          <a:xfrm>
            <a:off x="8716963" y="6430963"/>
            <a:ext cx="304800" cy="304800"/>
          </a:xfrm>
          <a:prstGeom prst="rect">
            <a:avLst/>
          </a:prstGeom>
        </p:spPr>
      </p:pic>
    </p:spTree>
  </p:cSld>
  <p:clrMapOvr>
    <a:masterClrMapping/>
  </p:clrMapOvr>
  <p:transition advTm="436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b="1" dirty="0" smtClean="0"/>
              <a:t>Copyright and Terms of Service</a:t>
            </a:r>
            <a:endParaRPr lang="en-US" dirty="0"/>
          </a:p>
        </p:txBody>
      </p:sp>
      <p:sp>
        <p:nvSpPr>
          <p:cNvPr id="8" name="Content Placeholder 7"/>
          <p:cNvSpPr>
            <a:spLocks noGrp="1"/>
          </p:cNvSpPr>
          <p:nvPr>
            <p:ph idx="1"/>
          </p:nvPr>
        </p:nvSpPr>
        <p:spPr/>
        <p:txBody>
          <a:bodyPr>
            <a:normAutofit fontScale="47500" lnSpcReduction="20000"/>
          </a:bodyPr>
          <a:lstStyle/>
          <a:p>
            <a:pPr>
              <a:buNone/>
            </a:pPr>
            <a:r>
              <a:rPr lang="en-US" dirty="0" smtClean="0"/>
              <a:t>Copyright © Texas Education Agency, 2014. The materials found on this website are copyrighted © and trademarked ™ as the property of the Texas Education Agency and may not be reproduced without the express written permission of the Texas Education Agency, except under the following conditions: </a:t>
            </a:r>
          </a:p>
          <a:p>
            <a:pPr>
              <a:buNone/>
            </a:pPr>
            <a:endParaRPr lang="en-US" dirty="0" smtClean="0"/>
          </a:p>
          <a:p>
            <a:pPr lvl="1">
              <a:buNone/>
            </a:pPr>
            <a:r>
              <a:rPr lang="en-US" dirty="0" smtClean="0"/>
              <a:t>1) Texas public school districts, charter schools, and Education Service Centers may reproduce and use copies of the Materials and Related Materials for the districts’ and schools’ educational use without obtaining permission from the Texas Education Agency;</a:t>
            </a:r>
          </a:p>
          <a:p>
            <a:pPr lvl="1">
              <a:buNone/>
            </a:pPr>
            <a:r>
              <a:rPr lang="en-US" dirty="0" smtClean="0"/>
              <a:t>2) Residents of the state of Texas may reproduce and use copies of the Materials and Related Materials for individual personal use only without obtaining written permission of the Texas Education Agency;</a:t>
            </a:r>
          </a:p>
          <a:p>
            <a:pPr lvl="1">
              <a:buNone/>
            </a:pPr>
            <a:r>
              <a:rPr lang="en-US" dirty="0" smtClean="0"/>
              <a:t>3) Any portion reproduced must be reproduced in its entirety and remain unedited, unaltered and unchanged in any way;</a:t>
            </a:r>
          </a:p>
          <a:p>
            <a:pPr lvl="1">
              <a:buNone/>
            </a:pPr>
            <a:r>
              <a:rPr lang="en-US" dirty="0" smtClean="0"/>
              <a:t>4) No monetary charge can be made for the reproduced materials or any document containing them; however, a reasonable charge to cover only the cost of reproduction and distribution may be charged.</a:t>
            </a:r>
          </a:p>
          <a:p>
            <a:pPr>
              <a:buNone/>
            </a:pPr>
            <a:endParaRPr lang="en-US" dirty="0" smtClean="0"/>
          </a:p>
          <a:p>
            <a:pPr>
              <a:buNone/>
            </a:pPr>
            <a:r>
              <a:rPr lang="en-US" dirty="0" smtClean="0"/>
              <a:t>Private entities or persons located in Texas that are not Texas public school districts or Texas charter schools or any entity, whether public or private, educational or non-educational, located outside the state of Texas MUST obtain written approval from the Texas Education Agency and will be required to enter into a license agreement that may involve the payment of a licensing fee or a royalty fee.</a:t>
            </a:r>
          </a:p>
          <a:p>
            <a:pPr>
              <a:buNone/>
            </a:pPr>
            <a:endParaRPr lang="en-US" dirty="0" smtClean="0"/>
          </a:p>
          <a:p>
            <a:pPr>
              <a:buNone/>
            </a:pPr>
            <a:r>
              <a:rPr lang="en-US" dirty="0" smtClean="0"/>
              <a:t>Contact </a:t>
            </a:r>
            <a:r>
              <a:rPr lang="en-US" b="1" dirty="0" smtClean="0">
                <a:hlinkClick r:id="rId4" tooltip="copyrights@tea.state.tx.us"/>
              </a:rPr>
              <a:t>TEA Copyrights</a:t>
            </a:r>
            <a:r>
              <a:rPr lang="en-US" dirty="0" smtClean="0"/>
              <a:t> with any questions you may have.</a:t>
            </a:r>
          </a:p>
        </p:txBody>
      </p:sp>
      <p:sp>
        <p:nvSpPr>
          <p:cNvPr id="4" name="Slide Number Placeholder 3"/>
          <p:cNvSpPr>
            <a:spLocks noGrp="1"/>
          </p:cNvSpPr>
          <p:nvPr>
            <p:ph type="sldNum" sz="quarter" idx="12"/>
          </p:nvPr>
        </p:nvSpPr>
        <p:spPr/>
        <p:txBody>
          <a:bodyPr/>
          <a:lstStyle/>
          <a:p>
            <a:fld id="{0E9A3AF4-6857-40B1-A32C-9CB671F8B60F}"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 Texas Education Agency, 2014</a:t>
            </a:r>
            <a:endParaRPr lang="en-US"/>
          </a:p>
        </p:txBody>
      </p:sp>
      <p:pic>
        <p:nvPicPr>
          <p:cNvPr id="9" name="~PP3749.WAV">
            <a:hlinkClick r:id="" action="ppaction://media"/>
          </p:cNvPr>
          <p:cNvPicPr>
            <a:picLocks noRot="1" noChangeAspect="1"/>
          </p:cNvPicPr>
          <p:nvPr>
            <a:wavAudioFile r:embed="rId1" name="~PP3749.WAV"/>
          </p:nvPr>
        </p:nvPicPr>
        <p:blipFill>
          <a:blip r:embed="rId5" cstate="print"/>
          <a:stretch>
            <a:fillRect/>
          </a:stretch>
        </p:blipFill>
        <p:spPr>
          <a:xfrm>
            <a:off x="8716963" y="6430963"/>
            <a:ext cx="304800" cy="304800"/>
          </a:xfrm>
          <a:prstGeom prst="rect">
            <a:avLst/>
          </a:prstGeom>
        </p:spPr>
      </p:pic>
    </p:spTree>
  </p:cSld>
  <p:clrMapOvr>
    <a:masterClrMapping/>
  </p:clrMapOvr>
  <p:transition advTm="16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1009</Words>
  <Application>Microsoft Office PowerPoint</Application>
  <PresentationFormat>On-screen Show (4:3)</PresentationFormat>
  <Paragraphs>190</Paragraphs>
  <Slides>8</Slides>
  <Notes>8</Notes>
  <HiddenSlides>0</HiddenSlides>
  <MMClips>8</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Texas Title I Priority Schools  (TTIPS) Grant  Cycle 3</vt:lpstr>
      <vt:lpstr>Overview of the TTIPS Models</vt:lpstr>
      <vt:lpstr>Module 4: Turnaround Model Overview</vt:lpstr>
      <vt:lpstr>Big Picture View - Turnaround</vt:lpstr>
      <vt:lpstr>Turnaround Requirements  </vt:lpstr>
      <vt:lpstr>Turnaround Requirements </vt:lpstr>
      <vt:lpstr>Turnaround Requirements</vt:lpstr>
      <vt:lpstr>Copyright and Terms of Service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ssheehan</dc:creator>
  <cp:lastModifiedBy>ssheehan</cp:lastModifiedBy>
  <cp:revision>10</cp:revision>
  <dcterms:created xsi:type="dcterms:W3CDTF">2014-04-01T14:07:27Z</dcterms:created>
  <dcterms:modified xsi:type="dcterms:W3CDTF">2014-04-03T20:19:38Z</dcterms:modified>
</cp:coreProperties>
</file>