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</p:sldMasterIdLst>
  <p:notesMasterIdLst>
    <p:notesMasterId r:id="rId34"/>
  </p:notesMasterIdLst>
  <p:handoutMasterIdLst>
    <p:handoutMasterId r:id="rId35"/>
  </p:handoutMasterIdLst>
  <p:sldIdLst>
    <p:sldId id="260" r:id="rId3"/>
    <p:sldId id="259" r:id="rId4"/>
    <p:sldId id="283" r:id="rId5"/>
    <p:sldId id="266" r:id="rId6"/>
    <p:sldId id="267" r:id="rId7"/>
    <p:sldId id="268" r:id="rId8"/>
    <p:sldId id="272" r:id="rId9"/>
    <p:sldId id="271" r:id="rId10"/>
    <p:sldId id="278" r:id="rId11"/>
    <p:sldId id="270" r:id="rId12"/>
    <p:sldId id="273" r:id="rId13"/>
    <p:sldId id="296" r:id="rId14"/>
    <p:sldId id="275" r:id="rId15"/>
    <p:sldId id="276" r:id="rId16"/>
    <p:sldId id="277" r:id="rId17"/>
    <p:sldId id="284" r:id="rId18"/>
    <p:sldId id="286" r:id="rId19"/>
    <p:sldId id="279" r:id="rId20"/>
    <p:sldId id="281" r:id="rId21"/>
    <p:sldId id="285" r:id="rId22"/>
    <p:sldId id="282" r:id="rId23"/>
    <p:sldId id="297" r:id="rId24"/>
    <p:sldId id="280" r:id="rId25"/>
    <p:sldId id="287" r:id="rId26"/>
    <p:sldId id="292" r:id="rId27"/>
    <p:sldId id="288" r:id="rId28"/>
    <p:sldId id="291" r:id="rId29"/>
    <p:sldId id="290" r:id="rId30"/>
    <p:sldId id="293" r:id="rId31"/>
    <p:sldId id="294" r:id="rId32"/>
    <p:sldId id="295" r:id="rId33"/>
  </p:sldIdLst>
  <p:sldSz cx="9144000" cy="6858000" type="screen4x3"/>
  <p:notesSz cx="6881813" cy="92964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84226" autoAdjust="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021FEA33-5805-4097-9131-1962D07B99BB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52114049-5840-4306-9329-4668144AC8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82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2D87B6D1-2810-49A1-A099-FB5465761E15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34EBC2A7-7273-41B1-9106-D888E52BA3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097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BC2A7-7273-41B1-9106-D888E52BA3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9140000">
            <a:off x="813619" y="1721057"/>
            <a:ext cx="5677112" cy="1204307"/>
          </a:xfrm>
        </p:spPr>
        <p:txBody>
          <a:bodyPr bIns="9144" anchor="b"/>
          <a:lstStyle>
            <a:lvl1pPr>
              <a:defRPr sz="3200" baseline="0"/>
            </a:lvl1pPr>
          </a:lstStyle>
          <a:p>
            <a:r>
              <a:rPr lang="en-US" dirty="0" smtClean="0"/>
              <a:t>Charter school orientation modules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 smtClean="0"/>
              <a:t>CHARTER SCHOOL ADMINISTRATION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2515-96E8-4642-A061-FC7BDC193FB2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heNetwork_wordbanner.jpg"/>
          <p:cNvPicPr/>
          <p:nvPr userDrawn="1"/>
        </p:nvPicPr>
        <p:blipFill>
          <a:blip r:embed="rId2" cstate="print"/>
          <a:srcRect l="1351" t="23656" r="70270" b="8602"/>
          <a:stretch>
            <a:fillRect/>
          </a:stretch>
        </p:blipFill>
        <p:spPr bwMode="auto">
          <a:xfrm>
            <a:off x="0" y="0"/>
            <a:ext cx="1600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B88B-81F8-4362-B86D-5457479D3D87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64B09-40F6-463F-806E-30BCC8FA0194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49"/>
            <a:ext cx="7772400" cy="109539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>
              <a:solidFill>
                <a:srgbClr val="000000"/>
              </a:solidFill>
            </a:endParaRPr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1D9BC-A393-4A58-A2BB-A0EA9B20676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3C525-2083-4CFA-BAC5-7A693FFC88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7119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410A8-4863-4384-9DE2-AA016A6FC8F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4953B-DC48-437A-9086-6021DAF8A6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97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3E97-3326-4FC9-92E6-8245D9E781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D424A-344E-4061-8092-3E688481D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9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478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D4B8D-C985-4420-939C-F5F01AA7D6D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24FCB-0B25-4061-AF77-B4FDA9909B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8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E9E6-9B98-4918-ABB4-CDFCF74F642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132F4-7198-4BC5-8933-25A65952D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90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B0C8D-567E-481D-A617-8C12D6CBBEF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8B8A-851C-45B8-B0A2-9C354B1EB6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9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B99-AD39-47B4-A186-9A2E77861F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7CED-F417-43F4-93A1-679764F88E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03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2F14C-1EE0-44E6-99B4-856760BD915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7D28E-57B4-44A9-B9A0-5368D4C269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1B23-26CD-4338-A5B6-48A6BDE4C044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BFB8D-7C08-47CC-877B-83EFD175CD6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0EF14-9B70-40F7-BBDD-2FAE9E5400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2CFD-4D5F-4A5C-85F3-2255A65BBE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DE53-A9D4-44A7-BF63-966DE76F5C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22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304800"/>
            <a:ext cx="2027238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30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6D0B-1C82-4BDC-95F2-DAA85771E4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A91E9-1F31-4C8A-8440-F2A6491D1D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25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110538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D8813-489B-4D16-B0C5-993C42978E5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TEA, CHARTER SCHOOL ADMINISTRATION ©2013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8BB1-A085-4C03-8A7A-DD9CD7A6EA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50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447800"/>
            <a:ext cx="39243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447800"/>
            <a:ext cx="3924300" cy="4572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5076-629F-45DE-873A-D1393B38B97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7/12/2013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TEA, CHARTER SCHOOL ADMINISTRATION ©2013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E6DF8-CC12-48DE-82D6-419A3073F0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4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49"/>
            <a:ext cx="3571875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4B13-7221-4A29-8458-81A33C02F0D4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heNetwork_wordbanner.jpg"/>
          <p:cNvPicPr/>
          <p:nvPr userDrawn="1"/>
        </p:nvPicPr>
        <p:blipFill>
          <a:blip r:embed="rId2" cstate="print"/>
          <a:srcRect l="1351" t="23656" r="70270" b="8602"/>
          <a:stretch>
            <a:fillRect/>
          </a:stretch>
        </p:blipFill>
        <p:spPr bwMode="auto">
          <a:xfrm>
            <a:off x="0" y="0"/>
            <a:ext cx="1600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D5DA-212D-4FB5-8385-361FEE0FB7D0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F907-823B-416A-B901-86176AEEC9E0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17FC-470A-4A1F-A405-6BF1954ED308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713F5-5160-4E06-AF3E-1A57A565B02A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8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4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4A9F-3B0A-425C-BE30-F31C6691598E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7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2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dirty="0" smtClean="0"/>
              <a:t>Charter School Administration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B58A-8973-423E-B0D9-38F9E12A4B46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C10BFB-8E6D-42B9-AF21-59797B93D662}" type="datetime1">
              <a:rPr lang="en-US" smtClean="0"/>
              <a:pPr/>
              <a:t>7/12/2013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3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TEA, CHARTER SCHOOL ADMINISTRATION ©2013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3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7915145-9DEB-49A8-A382-0ED5C78A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4478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09600" y="1143000"/>
            <a:ext cx="7958138" cy="109539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>
              <a:solidFill>
                <a:srgbClr val="000000"/>
              </a:solidFill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533400" y="63246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600">
              <a:solidFill>
                <a:srgbClr val="000000"/>
              </a:solidFill>
            </a:endParaRPr>
          </a:p>
        </p:txBody>
      </p:sp>
      <p:sp>
        <p:nvSpPr>
          <p:cNvPr id="391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57949"/>
            <a:ext cx="198120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511D9A8-B6DA-4116-A804-770BB72F3FE6}" type="datetime1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7/12/2013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11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2"/>
            <a:ext cx="3657600" cy="22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TEA, CHARTER SCHOOL ADMINISTRATION ©2013</a:t>
            </a:r>
            <a:endParaRPr lang="en-US" dirty="0"/>
          </a:p>
        </p:txBody>
      </p:sp>
      <p:sp>
        <p:nvSpPr>
          <p:cNvPr id="3911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1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FEF7EC2-DC2B-4552-B65F-0FE10C34E02C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1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.state.tx.us/student.assessment/manuals/dccm/" TargetMode="External"/><Relationship Id="rId5" Type="http://schemas.openxmlformats.org/officeDocument/2006/relationships/hyperlink" Target="http://www.tea.state.tx.us/student.assessment/calendars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.state.tx.us/student.assessment/calendar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a.state.tx.us/student.assessment/manuals/dccm/" TargetMode="External"/><Relationship Id="rId4" Type="http://schemas.openxmlformats.org/officeDocument/2006/relationships/hyperlink" Target="http://www.tea.state.tx.u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a@tea.state.tx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.state.tx.u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.state.tx.us/student.assessment/staar/manuals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assessment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.state.tx.u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tea.state.tx.us/student.assessment/security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.state.tx.us/student.assessment/staar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.state.tx.us/student.assessment/special-ed/staaralt/" TargetMode="External"/><Relationship Id="rId5" Type="http://schemas.openxmlformats.org/officeDocument/2006/relationships/hyperlink" Target="http://www.tea.state.tx.us/student.assessment/special-ed/staarm/" TargetMode="External"/><Relationship Id="rId4" Type="http://schemas.openxmlformats.org/officeDocument/2006/relationships/hyperlink" Target="http://www.tea.state.tx.us/student.assessment/ell/staar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.state.tx.us/student.assessment/tak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xasassessment.com/" TargetMode="External"/><Relationship Id="rId5" Type="http://schemas.openxmlformats.org/officeDocument/2006/relationships/hyperlink" Target="http://www.tea.state.tx.us/student.assessment/accommodations/" TargetMode="External"/><Relationship Id="rId4" Type="http://schemas.openxmlformats.org/officeDocument/2006/relationships/hyperlink" Target="http://www.tea.state.tx.us/student.assessment/ell/telpa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 Cottle, director of test administration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318"/>
    </mc:Choice>
    <mc:Fallback>
      <p:transition spd="slow" advTm="3131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711440" cy="4080971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Texas English Language Proficiency Assessment System (TELPAS)</a:t>
            </a:r>
          </a:p>
          <a:p>
            <a:pPr lvl="2">
              <a:spcBef>
                <a:spcPts val="600"/>
              </a:spcBef>
              <a:buNone/>
            </a:pPr>
            <a:r>
              <a:rPr lang="en-US" sz="1800" dirty="0" smtClean="0"/>
              <a:t>	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TELPAS 	</a:t>
            </a:r>
            <a:r>
              <a:rPr lang="en-US" sz="1800" b="0" dirty="0" smtClean="0"/>
              <a:t>- grades K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12	- English language learners classified 					  as limited English proficient (LEP)</a:t>
            </a:r>
            <a:endParaRPr lang="en-US" sz="1800" dirty="0" smtClean="0"/>
          </a:p>
          <a:p>
            <a:endParaRPr lang="en-US" sz="11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	-  assesses the progress English language learners in K</a:t>
            </a:r>
            <a:r>
              <a:rPr lang="en-US" sz="1800" dirty="0" smtClean="0">
                <a:latin typeface="Arial"/>
                <a:cs typeface="Arial"/>
              </a:rPr>
              <a:t>‒</a:t>
            </a:r>
            <a:r>
              <a:rPr lang="en-US" sz="1800" dirty="0" smtClean="0"/>
              <a:t>12 make in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      learning the  English language in the domains of listening, speaking,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      reading, and writing</a:t>
            </a:r>
          </a:p>
          <a:p>
            <a:pPr lvl="1">
              <a:spcBef>
                <a:spcPts val="0"/>
              </a:spcBef>
              <a:buNone/>
            </a:pPr>
            <a:endParaRPr lang="en-US" sz="11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	-  is a multi-faceted system that includes an online reading test, teacher  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      observations and rating of student performance in listening and speaking, </a:t>
            </a:r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      and the rating of student writing samples</a:t>
            </a:r>
          </a:p>
          <a:p>
            <a:pPr lvl="1">
              <a:spcBef>
                <a:spcPts val="0"/>
              </a:spcBef>
              <a:buNone/>
            </a:pPr>
            <a:endParaRPr lang="en-US" sz="9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	-  is assessed during a window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39"/>
    </mc:Choice>
    <mc:Fallback>
      <p:transition spd="slow" advTm="4273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57200"/>
            <a:ext cx="7520940" cy="457200"/>
          </a:xfrm>
        </p:spPr>
        <p:txBody>
          <a:bodyPr/>
          <a:lstStyle/>
          <a:p>
            <a:r>
              <a:rPr lang="en-US" dirty="0" smtClean="0"/>
              <a:t>Calendar                             </a:t>
            </a:r>
            <a:r>
              <a:rPr lang="en-US" sz="2400" dirty="0" smtClean="0"/>
              <a:t>2012</a:t>
            </a:r>
            <a:r>
              <a:rPr lang="en-US" sz="2400" dirty="0" smtClean="0">
                <a:latin typeface="Arial"/>
                <a:cs typeface="Arial"/>
              </a:rPr>
              <a:t>‒</a:t>
            </a:r>
            <a:r>
              <a:rPr lang="en-US" sz="2400" dirty="0" smtClean="0"/>
              <a:t>2013 </a:t>
            </a:r>
            <a:r>
              <a:rPr lang="en-US" sz="2000" dirty="0" smtClean="0"/>
              <a:t>Calendars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38201"/>
            <a:ext cx="7520940" cy="3842278"/>
          </a:xfrm>
        </p:spPr>
        <p:txBody>
          <a:bodyPr>
            <a:normAutofit/>
          </a:bodyPr>
          <a:lstStyle/>
          <a:p>
            <a:pPr lvl="2">
              <a:spcBef>
                <a:spcPts val="600"/>
              </a:spcBef>
              <a:buNone/>
            </a:pPr>
            <a:r>
              <a:rPr lang="en-US" sz="1800" dirty="0" smtClean="0"/>
              <a:t>	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sz="1800" b="0" dirty="0" smtClean="0"/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					</a:t>
            </a:r>
            <a:endParaRPr lang="en-US" sz="1800" b="0" dirty="0" smtClean="0"/>
          </a:p>
          <a:p>
            <a:pPr lvl="2">
              <a:spcBef>
                <a:spcPts val="600"/>
              </a:spcBef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781466" cy="23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708920"/>
            <a:ext cx="3600399" cy="334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3528" y="914400"/>
            <a:ext cx="4032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5"/>
              </a:rPr>
              <a:t>http://www.tea.state.tx.us/student.assessment/calendars/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914400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6"/>
              </a:rPr>
              <a:t>http://www.tea.state.tx.us/student.assessment/manuals/dccm/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752600"/>
            <a:ext cx="3596638" cy="22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505200"/>
            <a:ext cx="3744415" cy="228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95"/>
    </mc:Choice>
    <mc:Fallback>
      <p:transition spd="slow" advTm="6609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57200"/>
            <a:ext cx="7520940" cy="457200"/>
          </a:xfrm>
        </p:spPr>
        <p:txBody>
          <a:bodyPr/>
          <a:lstStyle/>
          <a:p>
            <a:r>
              <a:rPr lang="en-US" dirty="0" smtClean="0"/>
              <a:t>Calendar                             </a:t>
            </a:r>
            <a:r>
              <a:rPr lang="en-US" sz="2400" dirty="0" smtClean="0"/>
              <a:t>2013</a:t>
            </a:r>
            <a:r>
              <a:rPr lang="en-US" sz="2400" dirty="0" smtClean="0">
                <a:latin typeface="Arial"/>
                <a:cs typeface="Arial"/>
              </a:rPr>
              <a:t>‒</a:t>
            </a:r>
            <a:r>
              <a:rPr lang="en-US" sz="2400" dirty="0" smtClean="0"/>
              <a:t>2014</a:t>
            </a:r>
            <a:r>
              <a:rPr lang="en-US" sz="2000" dirty="0" smtClean="0"/>
              <a:t> Calendars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38201"/>
            <a:ext cx="7520940" cy="3842278"/>
          </a:xfrm>
        </p:spPr>
        <p:txBody>
          <a:bodyPr>
            <a:normAutofit/>
          </a:bodyPr>
          <a:lstStyle/>
          <a:p>
            <a:pPr lvl="2">
              <a:spcBef>
                <a:spcPts val="600"/>
              </a:spcBef>
              <a:buNone/>
            </a:pPr>
            <a:r>
              <a:rPr lang="en-US" sz="1800" dirty="0" smtClean="0"/>
              <a:t>	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sz="1800" b="0" dirty="0" smtClean="0"/>
          </a:p>
          <a:p>
            <a:pPr lvl="1">
              <a:spcBef>
                <a:spcPts val="0"/>
              </a:spcBef>
              <a:buNone/>
            </a:pPr>
            <a:r>
              <a:rPr lang="en-US" sz="1800" dirty="0" smtClean="0"/>
              <a:t>					</a:t>
            </a:r>
            <a:endParaRPr lang="en-US" sz="1800" b="0" dirty="0" smtClean="0"/>
          </a:p>
          <a:p>
            <a:pPr lvl="2">
              <a:spcBef>
                <a:spcPts val="600"/>
              </a:spcBef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914400"/>
            <a:ext cx="4032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http://www.tea.state.tx.us/student.assessment/calendars/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76400"/>
            <a:ext cx="4206238" cy="26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048000"/>
            <a:ext cx="4518865" cy="288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00"/>
    </mc:Choice>
    <mc:Fallback>
      <p:transition spd="slow" advTm="303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787640" cy="3699971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Scheduling of Tests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STAAR </a:t>
            </a:r>
          </a:p>
          <a:p>
            <a:endParaRPr lang="en-US" sz="3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Charter districts should adhere to the testing dates as listed on the   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       annual Student Assessment Calendar. 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Specific testing dates are assigned for the administration of all STAAR 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	   assessments in grades 3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8 and for STAAR English I and II.  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STAAR Algebra I, biology, and U.S. history may be tested any day within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   the assigned testing window.  	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</a:t>
            </a:r>
            <a:endParaRPr lang="en-US" sz="1050" b="0" dirty="0" smtClean="0"/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67"/>
    </mc:Choice>
    <mc:Fallback>
      <p:transition spd="slow" advTm="5416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66799"/>
            <a:ext cx="7787640" cy="361367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Scheduling of Tests</a:t>
            </a:r>
          </a:p>
          <a:p>
            <a:endParaRPr lang="en-US" sz="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STAAR </a:t>
            </a:r>
          </a:p>
          <a:p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If a conflict exits, charter districts are provided flexibility to change the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   administration dates for reading, mathematics, science, and social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	   studies assessments in grades 3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8 to accommodate local needs  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 	   (detailed in letter dated 7/22/11).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Charter districts </a:t>
            </a:r>
            <a:r>
              <a:rPr lang="en-US" sz="1800" dirty="0" smtClean="0"/>
              <a:t>do not have the flexibility </a:t>
            </a:r>
            <a:r>
              <a:rPr lang="en-US" sz="1800" b="0" dirty="0" smtClean="0"/>
              <a:t>to change testing dates for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   </a:t>
            </a:r>
            <a:r>
              <a:rPr lang="en-US" sz="1800" dirty="0" smtClean="0"/>
              <a:t>English I and II</a:t>
            </a:r>
            <a:r>
              <a:rPr lang="en-US" sz="1800" b="0" dirty="0" smtClean="0"/>
              <a:t>, </a:t>
            </a:r>
            <a:r>
              <a:rPr lang="en-US" sz="1800" dirty="0" smtClean="0"/>
              <a:t>or grades 4 and 7 writing</a:t>
            </a:r>
            <a:r>
              <a:rPr lang="en-US" sz="1800" b="0" dirty="0" smtClean="0"/>
              <a:t>.  </a:t>
            </a:r>
          </a:p>
          <a:p>
            <a:pPr>
              <a:spcBef>
                <a:spcPts val="0"/>
              </a:spcBef>
            </a:pPr>
            <a:endParaRPr lang="en-US" sz="1050" b="0" dirty="0" smtClean="0"/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203"/>
    </mc:Choice>
    <mc:Fallback>
      <p:transition spd="slow" advTm="5720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787640" cy="4157171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Scheduling of Tests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STAAR Alternate 	</a:t>
            </a:r>
          </a:p>
          <a:p>
            <a:endParaRPr lang="en-US" sz="1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Training window opens in the fall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-  Test administration window runs from January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April*</a:t>
            </a:r>
          </a:p>
          <a:p>
            <a:pPr>
              <a:spcBef>
                <a:spcPts val="0"/>
              </a:spcBef>
            </a:pPr>
            <a:endParaRPr lang="en-US" sz="8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TAKS </a:t>
            </a:r>
            <a:endParaRPr lang="en-US" sz="6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	-  </a:t>
            </a:r>
            <a:r>
              <a:rPr lang="en-US" sz="1800" b="0" dirty="0" smtClean="0"/>
              <a:t>Each content-area test is to be administered on a specific date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-  Testing opportunities are available in the 2013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2014 school year in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   October, March, April, and July* </a:t>
            </a:r>
            <a:r>
              <a:rPr lang="en-US" sz="1800" dirty="0" smtClean="0"/>
              <a:t>	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endParaRPr lang="en-US" sz="1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TELPAS</a:t>
            </a:r>
          </a:p>
          <a:p>
            <a:endParaRPr lang="en-US" sz="1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	</a:t>
            </a:r>
            <a:r>
              <a:rPr lang="en-US" sz="1800" b="0" dirty="0" smtClean="0"/>
              <a:t>-  Activities begin in February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-  Assessment window runs March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April*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			              </a:t>
            </a:r>
            <a:r>
              <a:rPr lang="en-US" sz="1400" b="0" dirty="0" smtClean="0"/>
              <a:t>*see Student Assessment Calendar for specific dates </a:t>
            </a:r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509"/>
    </mc:Choice>
    <mc:Fallback>
      <p:transition spd="slow" advTm="4550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8153400" cy="4191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Roles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Superintendent 	</a:t>
            </a:r>
          </a:p>
          <a:p>
            <a:endParaRPr lang="en-US" sz="3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listed in </a:t>
            </a:r>
            <a:r>
              <a:rPr lang="en-US" sz="1800" b="0" dirty="0" err="1" smtClean="0"/>
              <a:t>AskTED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sz="10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ultimately responsible for maintaining the security and confidentiality of the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       assessment program throughout the charter district</a:t>
            </a:r>
          </a:p>
          <a:p>
            <a:pPr>
              <a:spcBef>
                <a:spcPts val="0"/>
              </a:spcBef>
            </a:pPr>
            <a:endParaRPr lang="en-US" sz="900" b="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District Testing Coordinator </a:t>
            </a:r>
          </a:p>
          <a:p>
            <a:endParaRPr lang="en-US" sz="1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	</a:t>
            </a:r>
            <a:r>
              <a:rPr lang="en-US" sz="1800" b="0" dirty="0" smtClean="0"/>
              <a:t>-  listed in </a:t>
            </a:r>
            <a:r>
              <a:rPr lang="en-US" sz="1800" b="0" dirty="0" err="1" smtClean="0"/>
              <a:t>AskTED</a:t>
            </a: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sz="105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responsible for the maintenance of the security and confidentiality of the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       assessment program throughout the charter district and for training staff </a:t>
            </a:r>
          </a:p>
          <a:p>
            <a:pPr>
              <a:spcBef>
                <a:spcPts val="0"/>
              </a:spcBef>
            </a:pPr>
            <a:endParaRPr lang="en-US" sz="12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serves as contact person with the testing vendor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sz="1050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763"/>
    </mc:Choice>
    <mc:Fallback>
      <p:transition spd="slow" advTm="6876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8153400" cy="4191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Roles </a:t>
            </a:r>
          </a:p>
          <a:p>
            <a:pPr>
              <a:spcBef>
                <a:spcPts val="0"/>
              </a:spcBef>
            </a:pPr>
            <a:endParaRPr lang="en-US" sz="1050" b="0" dirty="0" smtClean="0"/>
          </a:p>
          <a:p>
            <a:pPr>
              <a:spcBef>
                <a:spcPts val="0"/>
              </a:spcBef>
            </a:pPr>
            <a:r>
              <a:rPr lang="en-US" sz="12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Campus Testing Coordinator </a:t>
            </a:r>
          </a:p>
          <a:p>
            <a:endParaRPr lang="en-US" sz="1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	-  </a:t>
            </a:r>
            <a:r>
              <a:rPr lang="en-US" sz="1800" b="0" dirty="0" smtClean="0"/>
              <a:t>responsible for training campus staff and for the maintenance of the security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   and confidentiality of the assessment program on the campus </a:t>
            </a:r>
          </a:p>
          <a:p>
            <a:pPr>
              <a:spcBef>
                <a:spcPts val="0"/>
              </a:spcBef>
            </a:pPr>
            <a:endParaRPr lang="en-US" sz="10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coordinates test administrations at the campus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69"/>
    </mc:Choice>
    <mc:Fallback>
      <p:transition spd="slow" advTm="2766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76800" y="381000"/>
            <a:ext cx="3276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7035" y="457200"/>
            <a:ext cx="30565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1066800"/>
            <a:ext cx="83820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r>
              <a:rPr lang="en-US" sz="2200" b="1" i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      </a:t>
            </a:r>
            <a:r>
              <a:rPr lang="en-US" sz="2000" b="1" i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 2013 District and Campus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          Coordinator Manual</a:t>
            </a:r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 </a:t>
            </a:r>
          </a:p>
          <a:p>
            <a:endParaRPr lang="en-US" sz="900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  </a:t>
            </a:r>
          </a:p>
          <a:p>
            <a:r>
              <a:rPr lang="en-US" sz="24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	 -  STAAR </a:t>
            </a:r>
          </a:p>
          <a:p>
            <a:r>
              <a:rPr lang="en-US" sz="24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	 -  TELPAS</a:t>
            </a: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48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  <a:hlinkClick r:id="rId4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  <a:hlinkClick r:id="rId5"/>
              </a:rPr>
              <a:t>http://www.tea.state.tx.us/student.assessment/manuals/dccm/</a:t>
            </a:r>
            <a:endParaRPr lang="en-US" sz="20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0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351"/>
    </mc:Choice>
    <mc:Fallback>
      <p:transition spd="slow" advTm="5435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95800" y="304800"/>
            <a:ext cx="44958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838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"/>
            <a:ext cx="431383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lvl="1">
              <a:spcBef>
                <a:spcPct val="20000"/>
              </a:spcBef>
              <a:buClr>
                <a:srgbClr val="000000"/>
              </a:buClr>
            </a:pPr>
            <a:r>
              <a:rPr lang="en-US" sz="1800" b="1" i="1" dirty="0" smtClean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2013 </a:t>
            </a:r>
            <a:r>
              <a:rPr lang="en-US" sz="1800" b="1" i="1" dirty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District and Campus </a:t>
            </a:r>
            <a:r>
              <a:rPr lang="en-US" sz="1800" b="1" i="1" dirty="0" smtClean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  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</a:pPr>
            <a:r>
              <a:rPr lang="en-US" sz="1800" b="1" i="1" dirty="0" smtClean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   Coordinator </a:t>
            </a:r>
            <a:r>
              <a:rPr lang="en-US" sz="1800" b="1" i="1" dirty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Manual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</a:pPr>
            <a:endParaRPr lang="en-US" dirty="0">
              <a:solidFill>
                <a:srgbClr val="000000"/>
              </a:solidFill>
              <a:latin typeface="Franklin Gothic Book" pitchFamily="34" charset="0"/>
              <a:ea typeface="Arial" pitchFamily="-72" charset="0"/>
              <a:cs typeface="Arial" pitchFamily="34" charset="0"/>
            </a:endParaRPr>
          </a:p>
          <a:p>
            <a:pPr>
              <a:buFont typeface="Arial" pitchFamily="-72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  Action-oriented checklists </a:t>
            </a:r>
          </a:p>
          <a:p>
            <a:r>
              <a:rPr lang="en-US" dirty="0" smtClean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   embedded in text </a:t>
            </a:r>
          </a:p>
          <a:p>
            <a:endParaRPr lang="en-US" dirty="0" smtClean="0">
              <a:solidFill>
                <a:srgbClr val="000000"/>
              </a:solidFill>
              <a:latin typeface="Franklin Gothic Book" pitchFamily="34" charset="0"/>
              <a:ea typeface="Arial" pitchFamily="-72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  Guidelines for preparation, </a:t>
            </a:r>
          </a:p>
          <a:p>
            <a:r>
              <a:rPr lang="en-US" dirty="0" smtClean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    administration, and return of test </a:t>
            </a:r>
          </a:p>
          <a:p>
            <a:r>
              <a:rPr lang="en-US" dirty="0" smtClean="0">
                <a:solidFill>
                  <a:srgbClr val="000000"/>
                </a:solidFill>
                <a:latin typeface="Franklin Gothic Book" pitchFamily="34" charset="0"/>
                <a:ea typeface="Arial" pitchFamily="-72" charset="0"/>
                <a:cs typeface="Arial" pitchFamily="34" charset="0"/>
              </a:rPr>
              <a:t>    materials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  <a:latin typeface="Lucida Grande" pitchFamily="-72" charset="0"/>
              <a:ea typeface="Arial" pitchFamily="-72" charset="0"/>
              <a:cs typeface="Arial" pitchFamily="-72" charset="0"/>
            </a:endParaRPr>
          </a:p>
          <a:p>
            <a:pPr lvl="1">
              <a:spcBef>
                <a:spcPct val="20000"/>
              </a:spcBef>
              <a:buClr>
                <a:srgbClr val="000000"/>
              </a:buClr>
              <a:buFontTx/>
              <a:buChar char="•"/>
            </a:pPr>
            <a:endParaRPr lang="en-US" sz="1600" b="1" dirty="0">
              <a:solidFill>
                <a:srgbClr val="CC3300"/>
              </a:solidFill>
              <a:latin typeface="Lucida Grande" pitchFamily="-72" charset="0"/>
              <a:ea typeface="Arial" pitchFamily="-72" charset="0"/>
              <a:cs typeface="Arial" pitchFamily="-72" charset="0"/>
            </a:endParaRPr>
          </a:p>
          <a:p>
            <a:pPr lvl="1">
              <a:spcBef>
                <a:spcPct val="20000"/>
              </a:spcBef>
              <a:buClr>
                <a:srgbClr val="000000"/>
              </a:buClr>
            </a:pPr>
            <a:endParaRPr lang="en-US" sz="2800" dirty="0">
              <a:solidFill>
                <a:srgbClr val="CC3300"/>
              </a:solidFill>
              <a:latin typeface="Californian FB" charset="0"/>
              <a:ea typeface="Arial" pitchFamily="-72" charset="0"/>
              <a:cs typeface="Arial" pitchFamily="-72" charset="0"/>
            </a:endParaRPr>
          </a:p>
          <a:p>
            <a:pPr marL="342900" indent="-342900">
              <a:spcBef>
                <a:spcPct val="30000"/>
              </a:spcBef>
              <a:spcAft>
                <a:spcPct val="30000"/>
              </a:spcAft>
            </a:pPr>
            <a:endParaRPr lang="en-US" sz="3200" dirty="0">
              <a:solidFill>
                <a:srgbClr val="000000"/>
              </a:solidFill>
              <a:latin typeface="Californian FB" charset="0"/>
              <a:ea typeface="Arial" pitchFamily="-72" charset="0"/>
              <a:cs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03"/>
    </mc:Choice>
    <mc:Fallback>
      <p:transition spd="slow" advTm="1670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 Assessment Division	</a:t>
            </a:r>
          </a:p>
          <a:p>
            <a:r>
              <a:rPr lang="en-US" sz="2800" dirty="0" smtClean="0">
                <a:hlinkClick r:id="rId3"/>
              </a:rPr>
              <a:t>studenta@tea.state.tx.us</a:t>
            </a:r>
            <a:r>
              <a:rPr lang="en-US" sz="2800" dirty="0" smtClean="0"/>
              <a:t>	</a:t>
            </a:r>
          </a:p>
          <a:p>
            <a:r>
              <a:rPr lang="en-US" sz="2800" dirty="0" smtClean="0"/>
              <a:t>(512) 463</a:t>
            </a:r>
            <a:r>
              <a:rPr lang="en-US" sz="2800" dirty="0" smtClean="0">
                <a:latin typeface="Arial"/>
                <a:cs typeface="Arial"/>
              </a:rPr>
              <a:t>‒</a:t>
            </a:r>
            <a:r>
              <a:rPr lang="en-US" sz="2800" dirty="0" smtClean="0"/>
              <a:t>9536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48"/>
    </mc:Choice>
    <mc:Fallback>
      <p:transition spd="slow" advTm="1644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10200" y="381000"/>
            <a:ext cx="35052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8382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District and Campus Coordinator </a:t>
            </a:r>
          </a:p>
          <a:p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Manual 2013 Resources</a:t>
            </a:r>
          </a:p>
          <a:p>
            <a:endParaRPr lang="en-US" sz="2400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  </a:t>
            </a:r>
          </a:p>
          <a:p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  <a:hlinkClick r:id="rId3"/>
              </a:rPr>
              <a:t>http://www.tea.state.tx.us/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ea typeface="Arial" pitchFamily="-72" charset="0"/>
                <a:cs typeface="Arial" pitchFamily="-72" charset="0"/>
                <a:hlinkClick r:id="rId3"/>
              </a:rPr>
              <a:t>student.assessment</a:t>
            </a:r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  <a:hlinkClick r:id="rId3"/>
              </a:rPr>
              <a:t>/manuals/</a:t>
            </a:r>
            <a:r>
              <a:rPr lang="en-US" sz="2000" b="1" dirty="0" err="1" smtClean="0">
                <a:solidFill>
                  <a:srgbClr val="000000"/>
                </a:solidFill>
                <a:ea typeface="Arial" pitchFamily="-72" charset="0"/>
                <a:cs typeface="Arial" pitchFamily="-72" charset="0"/>
                <a:hlinkClick r:id="rId3"/>
              </a:rPr>
              <a:t>dccm</a:t>
            </a:r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  <a:hlinkClick r:id="rId3"/>
              </a:rPr>
              <a:t>/</a:t>
            </a: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"/>
            <a:ext cx="335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423"/>
    </mc:Choice>
    <mc:Fallback>
      <p:transition spd="slow" advTm="2542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76800" y="381000"/>
            <a:ext cx="32766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838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13534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00200"/>
            <a:ext cx="1371793" cy="177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135815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1066800"/>
            <a:ext cx="4876800" cy="342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0000"/>
              </a:buClr>
            </a:pPr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STAAR </a:t>
            </a:r>
          </a:p>
          <a:p>
            <a:pPr lvl="1" algn="ctr">
              <a:buClr>
                <a:srgbClr val="000000"/>
              </a:buClr>
            </a:pPr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Test Administrator Manuals</a:t>
            </a:r>
          </a:p>
          <a:p>
            <a:pPr lvl="1">
              <a:buClr>
                <a:srgbClr val="000000"/>
              </a:buClr>
            </a:pPr>
            <a:endParaRPr lang="en-US" sz="1100" dirty="0" smtClean="0">
              <a:solidFill>
                <a:srgbClr val="000000"/>
              </a:solidFill>
              <a:ea typeface="Arial" pitchFamily="-72" charset="0"/>
              <a:cs typeface="Arial" pitchFamily="34" charset="0"/>
            </a:endParaRP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Three Test Administrator Manuals </a:t>
            </a:r>
          </a:p>
          <a:p>
            <a:pPr lvl="1">
              <a:buClr>
                <a:srgbClr val="000000"/>
              </a:buClr>
            </a:pPr>
            <a:endParaRPr lang="en-US" sz="1050" dirty="0" smtClean="0">
              <a:solidFill>
                <a:srgbClr val="000000"/>
              </a:solidFill>
              <a:ea typeface="Arial" pitchFamily="-72" charset="0"/>
              <a:cs typeface="Arial" pitchFamily="34" charset="0"/>
            </a:endParaRPr>
          </a:p>
          <a:p>
            <a:pPr lvl="1">
              <a:buClr>
                <a:srgbClr val="000000"/>
              </a:buClr>
            </a:pPr>
            <a:r>
              <a:rPr lang="en-US" i="1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- Grades 3</a:t>
            </a:r>
            <a:r>
              <a:rPr lang="en-US" dirty="0" smtClean="0">
                <a:latin typeface="Arial"/>
                <a:cs typeface="Arial"/>
              </a:rPr>
              <a:t>‒</a:t>
            </a:r>
            <a:r>
              <a:rPr lang="en-US" i="1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5 </a:t>
            </a:r>
          </a:p>
          <a:p>
            <a:pPr lvl="1">
              <a:buClr>
                <a:srgbClr val="000000"/>
              </a:buClr>
            </a:pPr>
            <a:r>
              <a:rPr lang="en-US" i="1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- Grades 6</a:t>
            </a:r>
            <a:r>
              <a:rPr lang="en-US" dirty="0" smtClean="0">
                <a:latin typeface="Arial"/>
                <a:cs typeface="Arial"/>
              </a:rPr>
              <a:t>‒</a:t>
            </a:r>
            <a:r>
              <a:rPr lang="en-US" i="1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8</a:t>
            </a:r>
          </a:p>
          <a:p>
            <a:pPr lvl="1">
              <a:buClr>
                <a:srgbClr val="000000"/>
              </a:buClr>
            </a:pPr>
            <a:r>
              <a:rPr lang="en-US" i="1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- End-of-Course</a:t>
            </a:r>
          </a:p>
          <a:p>
            <a:pPr lvl="1">
              <a:buClr>
                <a:srgbClr val="000000"/>
              </a:buClr>
            </a:pPr>
            <a:endParaRPr lang="en-US" sz="1100" i="1" dirty="0" smtClean="0">
              <a:solidFill>
                <a:srgbClr val="000000"/>
              </a:solidFill>
              <a:ea typeface="Arial" pitchFamily="-72" charset="0"/>
              <a:cs typeface="Arial" pitchFamily="34" charset="0"/>
            </a:endParaRP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Include general information and test    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 administration directions for STAAR,     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 STARR Spanish, STAAR L, and 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 STAAR Modified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4572000"/>
            <a:ext cx="754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6"/>
              </a:rPr>
              <a:t>http://www.tea.state.tx.us/student.assessment/staar/manuals/</a:t>
            </a:r>
            <a:endParaRPr lang="en-US" sz="20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03"/>
    </mc:Choice>
    <mc:Fallback>
      <p:transition spd="slow" advTm="3010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876800" y="381000"/>
            <a:ext cx="3657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838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066800"/>
            <a:ext cx="4648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000000"/>
              </a:buClr>
            </a:pPr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Texas Assessment</a:t>
            </a:r>
          </a:p>
          <a:p>
            <a:pPr lvl="1" algn="ctr">
              <a:buClr>
                <a:srgbClr val="000000"/>
              </a:buClr>
            </a:pPr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 Management System (TAMS)</a:t>
            </a:r>
          </a:p>
          <a:p>
            <a:pPr lvl="1"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ea typeface="Arial" pitchFamily="-72" charset="0"/>
              <a:cs typeface="Arial" pitchFamily="34" charset="0"/>
            </a:endParaRP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DTC will manage materials for state 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  assessments through the                     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  TAMS website</a:t>
            </a:r>
          </a:p>
          <a:p>
            <a:pPr lvl="1">
              <a:buClr>
                <a:srgbClr val="000000"/>
              </a:buClr>
            </a:pPr>
            <a:endParaRPr lang="en-US" dirty="0" smtClean="0">
              <a:solidFill>
                <a:srgbClr val="000000"/>
              </a:solidFill>
              <a:ea typeface="Arial" pitchFamily="-72" charset="0"/>
              <a:cs typeface="Arial" pitchFamily="34" charset="0"/>
            </a:endParaRPr>
          </a:p>
          <a:p>
            <a:pPr lvl="1">
              <a:buClr>
                <a:srgbClr val="000000"/>
              </a:buClr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Charter districts, once registered in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AskTED</a:t>
            </a: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, will receive a password </a:t>
            </a:r>
          </a:p>
          <a:p>
            <a:pPr lvl="1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  <a:ea typeface="Arial" pitchFamily="-72" charset="0"/>
                <a:cs typeface="Arial" pitchFamily="34" charset="0"/>
              </a:rPr>
              <a:t>    automatically </a:t>
            </a:r>
            <a:endParaRPr lang="en-US" sz="1050" dirty="0" smtClean="0">
              <a:solidFill>
                <a:srgbClr val="000000"/>
              </a:solidFill>
              <a:ea typeface="Arial" pitchFamily="-72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191000"/>
            <a:ext cx="7543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3"/>
              </a:rPr>
              <a:t>http://www.texasassessment.com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9599"/>
            <a:ext cx="3505200" cy="29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26"/>
    </mc:Choice>
    <mc:Fallback>
      <p:transition spd="slow" advTm="3882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62600" y="533400"/>
            <a:ext cx="30480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10668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i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r>
              <a:rPr lang="en-US" sz="2000" b="1" i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2013 Test Security Supplement </a:t>
            </a:r>
            <a:endParaRPr lang="en-US" sz="20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0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  <a:hlinkClick r:id="rId3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  <a:hlinkClick r:id="rId4"/>
              </a:rPr>
              <a:t>http://www.tea.state.tx.us/</a:t>
            </a:r>
          </a:p>
          <a:p>
            <a:r>
              <a:rPr lang="en-US" sz="2000" b="1" dirty="0" err="1" smtClean="0">
                <a:solidFill>
                  <a:srgbClr val="000000"/>
                </a:solidFill>
                <a:ea typeface="Arial" pitchFamily="-72" charset="0"/>
                <a:cs typeface="Arial" pitchFamily="-72" charset="0"/>
                <a:hlinkClick r:id="rId4"/>
              </a:rPr>
              <a:t>student.assessment</a:t>
            </a:r>
            <a:r>
              <a:rPr lang="en-US" sz="2000" b="1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  <a:hlinkClick r:id="rId4"/>
              </a:rPr>
              <a:t>/security/</a:t>
            </a:r>
            <a:endParaRPr lang="en-US" sz="20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0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 smtClean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  <a:p>
            <a:endParaRPr lang="en-US" sz="2400" b="1" dirty="0">
              <a:solidFill>
                <a:srgbClr val="000000"/>
              </a:solidFill>
              <a:ea typeface="Arial" pitchFamily="-72" charset="0"/>
              <a:cs typeface="Arial" pitchFamily="-7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609600"/>
            <a:ext cx="2926468" cy="387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87"/>
    </mc:Choice>
    <mc:Fallback>
      <p:transition spd="slow" advTm="32987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Security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7772400" cy="4191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Preventing Testing Irregularities </a:t>
            </a:r>
          </a:p>
          <a:p>
            <a:pPr>
              <a:spcBef>
                <a:spcPts val="0"/>
              </a:spcBef>
            </a:pPr>
            <a:endParaRPr lang="en-US" sz="100" b="0" dirty="0" smtClean="0"/>
          </a:p>
          <a:p>
            <a:pPr>
              <a:spcBef>
                <a:spcPts val="0"/>
              </a:spcBef>
            </a:pPr>
            <a:r>
              <a:rPr lang="en-US" sz="1000" dirty="0" smtClean="0"/>
              <a:t>	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Train carefully </a:t>
            </a:r>
          </a:p>
          <a:p>
            <a:endParaRPr lang="en-US" sz="1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issue manuals before training </a:t>
            </a:r>
          </a:p>
          <a:p>
            <a:pPr>
              <a:spcBef>
                <a:spcPts val="0"/>
              </a:spcBef>
            </a:pPr>
            <a:endParaRPr lang="en-US" sz="9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allow adequate time for training </a:t>
            </a:r>
          </a:p>
          <a:p>
            <a:pPr>
              <a:spcBef>
                <a:spcPts val="0"/>
              </a:spcBef>
            </a:pPr>
            <a:endParaRPr lang="en-US" sz="9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train all staff who will handle secure materials </a:t>
            </a:r>
          </a:p>
          <a:p>
            <a:pPr>
              <a:spcBef>
                <a:spcPts val="0"/>
              </a:spcBef>
            </a:pPr>
            <a:endParaRPr lang="en-US" sz="9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ensure that all staff involved in testing sign an appropriate Oath of Test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   Security and Confidentiality</a:t>
            </a:r>
          </a:p>
          <a:p>
            <a:pPr>
              <a:spcBef>
                <a:spcPts val="0"/>
              </a:spcBef>
            </a:pPr>
            <a:endParaRPr lang="en-US" sz="1400" b="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73"/>
    </mc:Choice>
    <mc:Fallback>
      <p:transition spd="slow" advTm="3857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Security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7772400" cy="4191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Preventing Testing Irregularities </a:t>
            </a:r>
          </a:p>
          <a:p>
            <a:pPr>
              <a:spcBef>
                <a:spcPts val="0"/>
              </a:spcBef>
            </a:pPr>
            <a:endParaRPr lang="en-US" sz="100" b="0" dirty="0" smtClean="0"/>
          </a:p>
          <a:p>
            <a:pPr>
              <a:spcBef>
                <a:spcPts val="0"/>
              </a:spcBef>
            </a:pPr>
            <a:r>
              <a:rPr lang="en-US" sz="1000" dirty="0" smtClean="0"/>
              <a:t>	</a:t>
            </a:r>
          </a:p>
          <a:p>
            <a:pPr>
              <a:spcBef>
                <a:spcPts val="0"/>
              </a:spcBef>
            </a:pPr>
            <a:endParaRPr lang="en-US" sz="14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Practice good inventory control</a:t>
            </a:r>
          </a:p>
          <a:p>
            <a:pPr>
              <a:spcBef>
                <a:spcPts val="0"/>
              </a:spcBef>
            </a:pP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	-  </a:t>
            </a:r>
            <a:r>
              <a:rPr lang="en-US" sz="1800" b="0" dirty="0" smtClean="0"/>
              <a:t>maintain a secure, limited-access storage area for materials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Refer to available resources for  administration guidelines </a:t>
            </a:r>
          </a:p>
          <a:p>
            <a:pPr>
              <a:spcBef>
                <a:spcPts val="0"/>
              </a:spcBef>
            </a:pPr>
            <a:endParaRPr lang="en-US" sz="600" b="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Monitor during testing </a:t>
            </a:r>
          </a:p>
          <a:p>
            <a:endParaRPr lang="en-US" sz="2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Be available for questions </a:t>
            </a:r>
          </a:p>
          <a:p>
            <a:endParaRPr lang="en-US" sz="5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Call TEA Student Assessment Division for guidance 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29"/>
    </mc:Choice>
    <mc:Fallback>
      <p:transition spd="slow" advTm="5022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Security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41148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Irregularity Types: Procedural and Serious </a:t>
            </a:r>
          </a:p>
          <a:p>
            <a:endParaRPr lang="en-US" sz="1200" dirty="0" smtClean="0"/>
          </a:p>
          <a:p>
            <a:r>
              <a:rPr lang="en-US" sz="2000" dirty="0" smtClean="0"/>
              <a:t>Procedural irregularities </a:t>
            </a:r>
          </a:p>
          <a:p>
            <a:r>
              <a:rPr lang="en-US" sz="2000" b="0" dirty="0" smtClean="0"/>
              <a:t>	- </a:t>
            </a:r>
            <a:r>
              <a:rPr lang="en-US" sz="1800" b="0" dirty="0" smtClean="0"/>
              <a:t>reflect minor errors or deviations in testing procedures 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The charter district testing coordinator is responsible for determining the type of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irregularity, seeking guidance if needed from TEA on how to respond, and filing </a:t>
            </a:r>
            <a:r>
              <a:rPr lang="en-US" sz="18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an </a:t>
            </a:r>
          </a:p>
          <a:p>
            <a:pPr>
              <a:spcBef>
                <a:spcPts val="0"/>
              </a:spcBef>
            </a:pPr>
            <a:r>
              <a:rPr lang="en-US" sz="18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online incident report in a timely manner.</a:t>
            </a:r>
            <a:endParaRPr lang="en-US" sz="1800" dirty="0" smtClean="0"/>
          </a:p>
          <a:p>
            <a:endParaRPr lang="en-US" sz="2000" b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472"/>
    </mc:Choice>
    <mc:Fallback>
      <p:transition spd="slow" advTm="2747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Security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153400" cy="3810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00" dirty="0" smtClean="0"/>
              <a:t>Irregularity Types: Procedural and Serious </a:t>
            </a:r>
          </a:p>
          <a:p>
            <a:endParaRPr lang="en-US" sz="1200" dirty="0" smtClean="0"/>
          </a:p>
          <a:p>
            <a:r>
              <a:rPr lang="en-US" sz="2000" dirty="0" smtClean="0"/>
              <a:t>Serious irregularities </a:t>
            </a:r>
          </a:p>
          <a:p>
            <a:endParaRPr lang="en-US" sz="100" dirty="0" smtClean="0"/>
          </a:p>
          <a:p>
            <a:r>
              <a:rPr lang="en-US" sz="2000" dirty="0" smtClean="0"/>
              <a:t>	</a:t>
            </a:r>
            <a:r>
              <a:rPr lang="en-US" sz="1900" dirty="0" smtClean="0"/>
              <a:t>-  </a:t>
            </a:r>
            <a:r>
              <a:rPr lang="en-US" sz="1900" b="0" dirty="0" smtClean="0"/>
              <a:t>constitute severe violations of test security or confidentiality</a:t>
            </a:r>
          </a:p>
          <a:p>
            <a:endParaRPr lang="en-US" sz="100" b="0" dirty="0" smtClean="0"/>
          </a:p>
          <a:p>
            <a:r>
              <a:rPr lang="en-US" sz="1900" b="0" dirty="0" smtClean="0"/>
              <a:t>	-   require TEA to be contacted immediately</a:t>
            </a:r>
          </a:p>
          <a:p>
            <a:endParaRPr lang="en-US" sz="1100" b="0" dirty="0" smtClean="0"/>
          </a:p>
          <a:p>
            <a:pPr>
              <a:spcBef>
                <a:spcPts val="0"/>
              </a:spcBef>
            </a:pPr>
            <a:r>
              <a:rPr lang="en-US" sz="1900" b="0" dirty="0" smtClean="0"/>
              <a:t>	-  can result in the individual(s) responsible being referred to the TEA </a:t>
            </a:r>
          </a:p>
          <a:p>
            <a:pPr>
              <a:spcBef>
                <a:spcPts val="0"/>
              </a:spcBef>
            </a:pPr>
            <a:r>
              <a:rPr lang="en-US" sz="1900" b="0" dirty="0" smtClean="0"/>
              <a:t>         Educator  Certification and Standards Division for consideration of </a:t>
            </a:r>
          </a:p>
          <a:p>
            <a:pPr>
              <a:spcBef>
                <a:spcPts val="0"/>
              </a:spcBef>
            </a:pPr>
            <a:r>
              <a:rPr lang="en-US" sz="1900" b="0" dirty="0" smtClean="0"/>
              <a:t> 	   disciplinary action</a:t>
            </a:r>
          </a:p>
          <a:p>
            <a:pPr>
              <a:spcBef>
                <a:spcPts val="0"/>
              </a:spcBef>
            </a:pPr>
            <a:endParaRPr lang="en-US" sz="2000" b="0" dirty="0" smtClean="0"/>
          </a:p>
          <a:p>
            <a:pPr>
              <a:spcBef>
                <a:spcPts val="0"/>
              </a:spcBef>
            </a:pPr>
            <a:r>
              <a:rPr lang="en-US" sz="1900" b="0" dirty="0" smtClean="0"/>
              <a:t>The charter district testing coordinator is responsible for investigating, filing </a:t>
            </a:r>
            <a:r>
              <a:rPr lang="en-US" sz="19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an </a:t>
            </a:r>
          </a:p>
          <a:p>
            <a:pPr>
              <a:spcBef>
                <a:spcPts val="0"/>
              </a:spcBef>
            </a:pPr>
            <a:r>
              <a:rPr lang="en-US" sz="19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online incident report, and submitting required documentation along with a district </a:t>
            </a:r>
          </a:p>
          <a:p>
            <a:pPr>
              <a:spcBef>
                <a:spcPts val="0"/>
              </a:spcBef>
            </a:pPr>
            <a:r>
              <a:rPr lang="en-US" sz="1900" b="0" dirty="0" smtClean="0">
                <a:solidFill>
                  <a:srgbClr val="000000"/>
                </a:solidFill>
                <a:ea typeface="Arial" pitchFamily="-72" charset="0"/>
                <a:cs typeface="Arial" pitchFamily="-72" charset="0"/>
              </a:rPr>
              <a:t>determination of events in a timely manner.</a:t>
            </a:r>
            <a:endParaRPr lang="en-US" sz="19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69"/>
    </mc:Choice>
    <mc:Fallback>
      <p:transition spd="slow" advTm="4696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Security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8153400" cy="35051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200" dirty="0" smtClean="0"/>
              <a:t>Irregularity Types: Procedural and Serious</a:t>
            </a:r>
            <a:r>
              <a:rPr lang="en-US" sz="2400" dirty="0" smtClean="0"/>
              <a:t> </a:t>
            </a:r>
          </a:p>
          <a:p>
            <a:endParaRPr lang="en-US" sz="1200" dirty="0" smtClean="0"/>
          </a:p>
          <a:p>
            <a:r>
              <a:rPr lang="en-US" sz="2000" dirty="0" smtClean="0"/>
              <a:t>Serious irregularities include, but are not limited to:</a:t>
            </a:r>
          </a:p>
          <a:p>
            <a:endParaRPr lang="en-US" sz="2000" dirty="0" smtClean="0"/>
          </a:p>
          <a:p>
            <a:r>
              <a:rPr lang="en-US" sz="2000" dirty="0" smtClean="0"/>
              <a:t>	-  </a:t>
            </a:r>
            <a:r>
              <a:rPr lang="en-US" sz="2000" b="0" dirty="0" smtClean="0"/>
              <a:t>viewing a test before, during, or after an assessment</a:t>
            </a:r>
          </a:p>
          <a:p>
            <a:r>
              <a:rPr lang="en-US" sz="2000" b="0" dirty="0" smtClean="0"/>
              <a:t>	-  scoring student tests </a:t>
            </a:r>
          </a:p>
          <a:p>
            <a:r>
              <a:rPr lang="en-US" sz="2000" b="0" dirty="0" smtClean="0"/>
              <a:t>	-  discussing secure test content </a:t>
            </a:r>
          </a:p>
          <a:p>
            <a:r>
              <a:rPr lang="en-US" sz="2000" b="0" dirty="0" smtClean="0"/>
              <a:t>	-  photocopying secure material without permission </a:t>
            </a:r>
          </a:p>
          <a:p>
            <a:r>
              <a:rPr lang="en-US" sz="2000" b="0" dirty="0" smtClean="0"/>
              <a:t>	-  directly or indirectly assisting students </a:t>
            </a:r>
          </a:p>
          <a:p>
            <a:r>
              <a:rPr lang="en-US" sz="2000" b="0" dirty="0" smtClean="0"/>
              <a:t>	-  tampering with student responses  </a:t>
            </a:r>
          </a:p>
          <a:p>
            <a:endParaRPr lang="en-US" sz="500" b="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528"/>
    </mc:Choice>
    <mc:Fallback>
      <p:transition spd="slow" advTm="4452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8153400" cy="4191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STAAR</a:t>
            </a:r>
          </a:p>
          <a:p>
            <a:r>
              <a:rPr lang="en-US" sz="2000" dirty="0" smtClean="0">
                <a:hlinkClick r:id="rId3"/>
              </a:rPr>
              <a:t>http://www.tea.state.tx.us/student.assessment/staar/</a:t>
            </a:r>
            <a:endParaRPr lang="en-US" sz="2000" dirty="0" smtClean="0"/>
          </a:p>
          <a:p>
            <a:endParaRPr lang="en-US" sz="700" dirty="0" smtClean="0"/>
          </a:p>
          <a:p>
            <a:r>
              <a:rPr lang="en-US" sz="2000" dirty="0" smtClean="0"/>
              <a:t>STAAR L</a:t>
            </a:r>
          </a:p>
          <a:p>
            <a:r>
              <a:rPr lang="en-US" sz="2000" dirty="0" smtClean="0">
                <a:hlinkClick r:id="rId4"/>
              </a:rPr>
              <a:t>http://www.tea.state.tx.us/student.assessment/ell/staarl/</a:t>
            </a:r>
            <a:endParaRPr lang="en-US" sz="2000" dirty="0" smtClean="0"/>
          </a:p>
          <a:p>
            <a:endParaRPr lang="en-US" sz="1200" dirty="0" smtClean="0"/>
          </a:p>
          <a:p>
            <a:r>
              <a:rPr lang="en-US" sz="2000" dirty="0" smtClean="0"/>
              <a:t>STAAR Modified</a:t>
            </a:r>
          </a:p>
          <a:p>
            <a:r>
              <a:rPr lang="en-US" sz="2000" dirty="0" smtClean="0">
                <a:hlinkClick r:id="rId5"/>
              </a:rPr>
              <a:t>http://www.tea.state.tx.us/student.assessment/special-ed/staarm/</a:t>
            </a:r>
            <a:endParaRPr lang="en-US" sz="2000" dirty="0" smtClean="0"/>
          </a:p>
          <a:p>
            <a:endParaRPr lang="en-US" sz="800" dirty="0" smtClean="0"/>
          </a:p>
          <a:p>
            <a:r>
              <a:rPr lang="en-US" sz="2000" dirty="0" smtClean="0"/>
              <a:t>STAAR Alternate</a:t>
            </a:r>
          </a:p>
          <a:p>
            <a:r>
              <a:rPr lang="en-US" sz="2000" dirty="0" smtClean="0">
                <a:hlinkClick r:id="rId6"/>
              </a:rPr>
              <a:t>http://www.tea.state.tx.us/student.assessment/special-ed/staaralt/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04"/>
    </mc:Choice>
    <mc:Fallback>
      <p:transition spd="slow" advTm="156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assessment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85237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dirty="0" smtClean="0"/>
              <a:t>TOPICS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Student Assessment Program Overview </a:t>
            </a:r>
          </a:p>
          <a:p>
            <a:pPr lvl="3">
              <a:buFontTx/>
              <a:buChar char="-"/>
            </a:pPr>
            <a:r>
              <a:rPr lang="en-US" sz="2000" b="1" dirty="0" smtClean="0"/>
              <a:t>STAAR</a:t>
            </a:r>
            <a:endParaRPr lang="en-US" sz="1100" b="1" dirty="0" smtClean="0"/>
          </a:p>
          <a:p>
            <a:pPr lvl="3">
              <a:buFontTx/>
              <a:buChar char="-"/>
            </a:pPr>
            <a:r>
              <a:rPr lang="en-US" sz="2000" b="1" dirty="0" smtClean="0"/>
              <a:t>TAKS</a:t>
            </a:r>
          </a:p>
          <a:p>
            <a:pPr lvl="3">
              <a:buFontTx/>
              <a:buChar char="-"/>
            </a:pPr>
            <a:r>
              <a:rPr lang="en-US" sz="2000" b="1" dirty="0" smtClean="0"/>
              <a:t>TELPAS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Calendar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Roles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Materials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Test Security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Resources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1905000"/>
            <a:ext cx="22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®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87"/>
    </mc:Choice>
    <mc:Fallback>
      <p:transition spd="slow" advTm="2998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8153400" cy="4191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TAKS</a:t>
            </a:r>
          </a:p>
          <a:p>
            <a:r>
              <a:rPr lang="en-US" sz="2000" dirty="0" smtClean="0">
                <a:hlinkClick r:id="rId3"/>
              </a:rPr>
              <a:t>http://www.tea.state.tx.us/student.assessment/taks/</a:t>
            </a:r>
            <a:endParaRPr lang="en-US" sz="2000" dirty="0" smtClean="0"/>
          </a:p>
          <a:p>
            <a:endParaRPr lang="en-US" sz="700" dirty="0" smtClean="0"/>
          </a:p>
          <a:p>
            <a:r>
              <a:rPr lang="en-US" sz="2000" dirty="0" smtClean="0"/>
              <a:t>TELPAS</a:t>
            </a:r>
          </a:p>
          <a:p>
            <a:r>
              <a:rPr lang="en-US" sz="2000" dirty="0" smtClean="0">
                <a:hlinkClick r:id="rId4"/>
              </a:rPr>
              <a:t>http://www.tea.state.tx.us/student.assessment/ell/telpas/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smtClean="0"/>
              <a:t>Accommodations </a:t>
            </a:r>
          </a:p>
          <a:p>
            <a:r>
              <a:rPr lang="en-US" sz="2000" dirty="0" smtClean="0">
                <a:hlinkClick r:id="rId5"/>
              </a:rPr>
              <a:t>http://www.tea.state.tx.us/student.assessment/accommodations/</a:t>
            </a:r>
            <a:endParaRPr lang="en-US" sz="2000" dirty="0" smtClean="0"/>
          </a:p>
          <a:p>
            <a:endParaRPr lang="en-US" sz="1000" dirty="0" smtClean="0"/>
          </a:p>
          <a:p>
            <a:r>
              <a:rPr lang="en-US" sz="2000" dirty="0" smtClean="0"/>
              <a:t>Texas Assessment Management System </a:t>
            </a:r>
          </a:p>
          <a:p>
            <a:r>
              <a:rPr lang="en-US" sz="2000" dirty="0" smtClean="0">
                <a:hlinkClick r:id="rId6"/>
              </a:rPr>
              <a:t>http://texasassessment.com/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39"/>
    </mc:Choice>
    <mc:Fallback>
      <p:transition spd="slow" advTm="2533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2999"/>
            <a:ext cx="8153400" cy="40386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Student Assessment Division</a:t>
            </a:r>
          </a:p>
          <a:p>
            <a:endParaRPr lang="en-US" sz="1100" dirty="0" smtClean="0"/>
          </a:p>
          <a:p>
            <a:r>
              <a:rPr lang="en-US" sz="2000" dirty="0" smtClean="0"/>
              <a:t>	</a:t>
            </a:r>
            <a:r>
              <a:rPr lang="en-US" sz="2000" b="0" dirty="0" smtClean="0"/>
              <a:t>Texas Education Agency </a:t>
            </a:r>
          </a:p>
          <a:p>
            <a:r>
              <a:rPr lang="en-US" sz="2000" b="0" dirty="0" smtClean="0"/>
              <a:t>	1701 N. Congress Avenue, Room 3-122A</a:t>
            </a:r>
          </a:p>
          <a:p>
            <a:r>
              <a:rPr lang="en-US" sz="2000" b="0" dirty="0" smtClean="0"/>
              <a:t>	Austin, Texas 78701</a:t>
            </a:r>
          </a:p>
          <a:p>
            <a:r>
              <a:rPr lang="en-US" sz="2000" b="0" dirty="0" smtClean="0"/>
              <a:t>	Phone: (512) 463-9536  Fax: (512) 463-9302</a:t>
            </a:r>
          </a:p>
          <a:p>
            <a:endParaRPr lang="en-US" sz="2000" b="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36"/>
    </mc:Choice>
    <mc:Fallback>
      <p:transition spd="slow" advTm="426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 smtClean="0"/>
              <a:t>State of Texas Assessments of Academic Readiness (STAAR)</a:t>
            </a:r>
          </a:p>
          <a:p>
            <a:endParaRPr lang="en-US" dirty="0" smtClean="0"/>
          </a:p>
          <a:p>
            <a:pPr lvl="3">
              <a:spcBef>
                <a:spcPts val="600"/>
              </a:spcBef>
              <a:buFontTx/>
              <a:buChar char="-"/>
            </a:pPr>
            <a:r>
              <a:rPr lang="en-US" sz="1800" dirty="0" smtClean="0"/>
              <a:t>grades 3</a:t>
            </a:r>
            <a:r>
              <a:rPr lang="en-US" sz="1800" dirty="0" smtClean="0">
                <a:latin typeface="Arial"/>
                <a:cs typeface="Arial"/>
              </a:rPr>
              <a:t>‒</a:t>
            </a:r>
            <a:r>
              <a:rPr lang="en-US" sz="1800" dirty="0" smtClean="0"/>
              <a:t>8 mathematics</a:t>
            </a:r>
          </a:p>
          <a:p>
            <a:pPr lvl="3">
              <a:spcBef>
                <a:spcPts val="600"/>
              </a:spcBef>
              <a:buFontTx/>
              <a:buChar char="-"/>
            </a:pPr>
            <a:r>
              <a:rPr lang="en-US" sz="1800" dirty="0" smtClean="0"/>
              <a:t>grades 3</a:t>
            </a:r>
            <a:r>
              <a:rPr lang="en-US" sz="1800" dirty="0" smtClean="0">
                <a:latin typeface="Arial"/>
                <a:cs typeface="Arial"/>
              </a:rPr>
              <a:t>‒</a:t>
            </a:r>
            <a:r>
              <a:rPr lang="en-US" sz="1800" dirty="0" smtClean="0"/>
              <a:t>8 reading </a:t>
            </a:r>
          </a:p>
          <a:p>
            <a:pPr lvl="3">
              <a:spcBef>
                <a:spcPts val="600"/>
              </a:spcBef>
              <a:buFontTx/>
              <a:buChar char="-"/>
            </a:pPr>
            <a:r>
              <a:rPr lang="en-US" sz="1800" dirty="0" smtClean="0"/>
              <a:t>grades 4 and 7 writing </a:t>
            </a:r>
          </a:p>
          <a:p>
            <a:pPr lvl="3">
              <a:spcBef>
                <a:spcPts val="600"/>
              </a:spcBef>
              <a:buFontTx/>
              <a:buChar char="-"/>
            </a:pPr>
            <a:r>
              <a:rPr lang="en-US" sz="1800" dirty="0" smtClean="0"/>
              <a:t>grades 5 and 8 science </a:t>
            </a:r>
          </a:p>
          <a:p>
            <a:pPr lvl="3">
              <a:spcBef>
                <a:spcPts val="600"/>
              </a:spcBef>
              <a:buFontTx/>
              <a:buChar char="-"/>
            </a:pPr>
            <a:r>
              <a:rPr lang="en-US" sz="1800" dirty="0" smtClean="0"/>
              <a:t>grade 8 social studies </a:t>
            </a:r>
          </a:p>
          <a:p>
            <a:pPr lvl="3">
              <a:spcBef>
                <a:spcPts val="600"/>
              </a:spcBef>
              <a:buFontTx/>
              <a:buChar char="-"/>
            </a:pPr>
            <a:r>
              <a:rPr lang="en-US" sz="1800" dirty="0" smtClean="0"/>
              <a:t>end-of-course (EOC) in Algebra I, biology, English I, English II, and        U.S. history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62"/>
    </mc:Choice>
    <mc:Fallback>
      <p:transition spd="slow" advTm="2606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940040" cy="3928571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State of Texas Assessments of Academic Readiness (STAAR)</a:t>
            </a:r>
          </a:p>
          <a:p>
            <a:endParaRPr lang="en-US" sz="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STAAR Spanish 	</a:t>
            </a:r>
            <a:r>
              <a:rPr lang="en-US" sz="1800" b="0" dirty="0" smtClean="0"/>
              <a:t>- grades 3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5</a:t>
            </a:r>
          </a:p>
          <a:p>
            <a:endParaRPr lang="en-US" sz="10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STAAR L  </a:t>
            </a:r>
            <a:r>
              <a:rPr lang="en-US" sz="1400" dirty="0" smtClean="0"/>
              <a:t>(online only) </a:t>
            </a:r>
            <a:r>
              <a:rPr lang="en-US" sz="1800" b="0" dirty="0" smtClean="0"/>
              <a:t>	- grades 3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8 	</a:t>
            </a:r>
            <a:r>
              <a:rPr lang="en-US" b="0" dirty="0" smtClean="0"/>
              <a:t>(except for reading and writing)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</a:t>
            </a:r>
            <a:r>
              <a:rPr lang="en-US" sz="1800" dirty="0" smtClean="0"/>
              <a:t> </a:t>
            </a:r>
            <a:r>
              <a:rPr lang="en-US" sz="1800" b="0" dirty="0" smtClean="0"/>
              <a:t>			- EOC 		</a:t>
            </a:r>
            <a:r>
              <a:rPr lang="en-US" b="0" dirty="0" smtClean="0"/>
              <a:t>(except for English I and II)</a:t>
            </a:r>
          </a:p>
          <a:p>
            <a:endParaRPr lang="en-US" sz="1000" b="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STAAR Modified </a:t>
            </a:r>
            <a:r>
              <a:rPr lang="en-US" sz="1800" b="0" dirty="0" smtClean="0"/>
              <a:t>	- grades 3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8							- EOC </a:t>
            </a:r>
          </a:p>
          <a:p>
            <a:endParaRPr lang="en-US" sz="1000" b="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STAAR Alternate </a:t>
            </a:r>
            <a:r>
              <a:rPr lang="en-US" sz="1800" b="0" dirty="0" smtClean="0"/>
              <a:t>	- grades 3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8	</a:t>
            </a:r>
            <a:r>
              <a:rPr lang="en-US" b="0" dirty="0" smtClean="0"/>
              <a:t>(system of teacher observations </a:t>
            </a:r>
            <a:r>
              <a:rPr lang="en-US" sz="1800" b="0" dirty="0" smtClean="0"/>
              <a:t>			- EOC 		</a:t>
            </a:r>
            <a:r>
              <a:rPr lang="en-US" b="0" dirty="0" smtClean="0"/>
              <a:t>and evaluations during a testing </a:t>
            </a:r>
            <a:r>
              <a:rPr lang="en-US" sz="1800" b="0" dirty="0" smtClean="0"/>
              <a:t>					</a:t>
            </a:r>
            <a:r>
              <a:rPr lang="en-US" b="0" dirty="0" smtClean="0"/>
              <a:t>window)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791"/>
    </mc:Choice>
    <mc:Fallback>
      <p:transition spd="slow" advTm="7779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787640" cy="357984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State of Texas Assessments of Academic Readiness (STAAR)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Student Success Initiative (SSI) </a:t>
            </a:r>
          </a:p>
          <a:p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students in grades 5 and 8 must pass STAAR mathematics and reading     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       to be promoted to the next grade 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students are provided with three testing opportunities 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b="0" dirty="0" smtClean="0"/>
              <a:t> </a:t>
            </a:r>
            <a:r>
              <a:rPr lang="en-US" sz="1800" dirty="0" smtClean="0"/>
              <a:t>Graduation Requirements </a:t>
            </a:r>
          </a:p>
          <a:p>
            <a:pPr>
              <a:spcBef>
                <a:spcPts val="0"/>
              </a:spcBef>
            </a:pPr>
            <a:endParaRPr lang="en-US" sz="11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students must pass all five STAAR end-of-course assessments to meet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   the testing requirements for a Texas diploma </a:t>
            </a:r>
          </a:p>
          <a:p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99"/>
    </mc:Choice>
    <mc:Fallback>
      <p:transition spd="slow" advTm="4299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787640" cy="357984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State of Texas Assessments of Academic Readiness (STAAR)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Time Limits</a:t>
            </a:r>
          </a:p>
          <a:p>
            <a:endParaRPr lang="en-US" sz="3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all tests except English I and II are to be administered within a four-hour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       time period </a:t>
            </a:r>
          </a:p>
          <a:p>
            <a:pPr>
              <a:spcBef>
                <a:spcPts val="0"/>
              </a:spcBef>
            </a:pPr>
            <a:endParaRPr lang="en-US" sz="105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English I and II (combined reading and writing) will be administered in    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       one day 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 time limit to be determined  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Online Testing </a:t>
            </a:r>
          </a:p>
          <a:p>
            <a:endParaRPr lang="en-US" sz="4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all EOC assessments are available online or on paper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06"/>
    </mc:Choice>
    <mc:Fallback>
      <p:transition spd="slow" advTm="478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520940" cy="38523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000" dirty="0" smtClean="0"/>
              <a:t>Texas Assessment of Knowledge and Skills (TAKS) </a:t>
            </a:r>
          </a:p>
          <a:p>
            <a:pPr lvl="2">
              <a:spcBef>
                <a:spcPts val="600"/>
              </a:spcBef>
              <a:buNone/>
            </a:pPr>
            <a:r>
              <a:rPr lang="en-US" sz="1800" dirty="0" smtClean="0"/>
              <a:t>	</a:t>
            </a:r>
            <a:endParaRPr lang="en-US" sz="3600" dirty="0" smtClean="0"/>
          </a:p>
          <a:p>
            <a:pPr lvl="2">
              <a:spcBef>
                <a:spcPts val="60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TAKS and 	                     - </a:t>
            </a:r>
            <a:r>
              <a:rPr lang="en-US" sz="1800" b="0" dirty="0" smtClean="0"/>
              <a:t>exit level           - English language arts,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    </a:t>
            </a:r>
            <a:r>
              <a:rPr lang="en-US" sz="1800" dirty="0" smtClean="0"/>
              <a:t>TAKS (Accommodated)</a:t>
            </a:r>
            <a:r>
              <a:rPr lang="en-US" sz="1800" b="0" dirty="0" smtClean="0"/>
              <a:t>		                   mathematics, science, and 					   social studies 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/>
              <a:t>Graduation Requirements </a:t>
            </a:r>
          </a:p>
          <a:p>
            <a:pPr>
              <a:spcBef>
                <a:spcPts val="0"/>
              </a:spcBef>
            </a:pPr>
            <a:endParaRPr lang="en-US" sz="11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students who were enrolled in grade 9 in 2010</a:t>
            </a:r>
            <a:r>
              <a:rPr lang="en-US" sz="1800" b="0" dirty="0" smtClean="0">
                <a:latin typeface="Arial"/>
                <a:cs typeface="Arial"/>
              </a:rPr>
              <a:t>‒</a:t>
            </a:r>
            <a:r>
              <a:rPr lang="en-US" sz="1800" b="0" dirty="0" smtClean="0"/>
              <a:t>2011 or earlier must  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         pass all four content area tests to meet the assessment requirements 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	   for a Texas diploma 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sz="10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				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90"/>
    </mc:Choice>
    <mc:Fallback>
      <p:transition spd="slow" advTm="353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9"/>
            <a:ext cx="7787640" cy="357984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Texas Assessment of Knowledge and Skills (TAKS) </a:t>
            </a:r>
          </a:p>
          <a:p>
            <a:pPr>
              <a:spcBef>
                <a:spcPts val="0"/>
              </a:spcBef>
            </a:pPr>
            <a:endParaRPr lang="en-US" sz="1800" b="0" dirty="0" smtClean="0"/>
          </a:p>
          <a:p>
            <a:pPr>
              <a:spcBef>
                <a:spcPts val="0"/>
              </a:spcBef>
            </a:pPr>
            <a:endParaRPr lang="en-US" sz="1100" b="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Time Limits</a:t>
            </a:r>
          </a:p>
          <a:p>
            <a:endParaRPr lang="en-US" sz="3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TAKS tests are untimed </a:t>
            </a:r>
          </a:p>
          <a:p>
            <a:pPr>
              <a:spcBef>
                <a:spcPts val="0"/>
              </a:spcBef>
            </a:pPr>
            <a:endParaRPr lang="en-US" sz="1100" b="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Online Testing </a:t>
            </a:r>
          </a:p>
          <a:p>
            <a:endParaRPr lang="en-US" sz="40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	-  all TAKS assessments are available online or on paper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endParaRPr lang="en-US" b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TEA, CHARTER SCHOOL ADMINISTRATION ©2013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15145-9DEB-49A8-A382-0ED5C78AEC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2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44"/>
    </mc:Choice>
    <mc:Fallback>
      <p:transition spd="slow" advTm="1364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7&quot;&gt;&lt;property id=&quot;20148&quot; value=&quot;5&quot;/&gt;&lt;property id=&quot;20300&quot; value=&quot;Slide 1 - &amp;quot;Student assessment&amp;quot;&quot;/&gt;&lt;property id=&quot;20307&quot; value=&quot;260&quot;/&gt;&lt;/object&gt;&lt;object type=&quot;3&quot; unique_id=&quot;10058&quot;&gt;&lt;property id=&quot;20148&quot; value=&quot;5&quot;/&gt;&lt;property id=&quot;20300&quot; value=&quot;Slide 16 - &amp;quot;Coordination &amp;quot;&quot;/&gt;&lt;property id=&quot;20307&quot; value=&quot;284&quot;/&gt;&lt;/object&gt;&lt;object type=&quot;3&quot; unique_id=&quot;10062&quot;&gt;&lt;property id=&quot;20148&quot; value=&quot;5&quot;/&gt;&lt;property id=&quot;20300&quot; value=&quot;Slide 4 - &amp;quot;program overview&amp;quot;&quot;/&gt;&lt;property id=&quot;20307&quot; value=&quot;266&quot;/&gt;&lt;/object&gt;&lt;object type=&quot;3&quot; unique_id=&quot;10063&quot;&gt;&lt;property id=&quot;20148&quot; value=&quot;5&quot;/&gt;&lt;property id=&quot;20300&quot; value=&quot;Slide 5 - &amp;quot;program overview&amp;quot;&quot;/&gt;&lt;property id=&quot;20307&quot; value=&quot;267&quot;/&gt;&lt;/object&gt;&lt;object type=&quot;3&quot; unique_id=&quot;10064&quot;&gt;&lt;property id=&quot;20148&quot; value=&quot;5&quot;/&gt;&lt;property id=&quot;20300&quot; value=&quot;Slide 6 - &amp;quot;program overview&amp;quot;&quot;/&gt;&lt;property id=&quot;20307&quot; value=&quot;268&quot;/&gt;&lt;/object&gt;&lt;object type=&quot;3&quot; unique_id=&quot;10066&quot;&gt;&lt;property id=&quot;20148&quot; value=&quot;5&quot;/&gt;&lt;property id=&quot;20300&quot; value=&quot;Slide 10 - &amp;quot;program overview&amp;quot;&quot;/&gt;&lt;property id=&quot;20307&quot; value=&quot;270&quot;/&gt;&lt;/object&gt;&lt;object type=&quot;3&quot; unique_id=&quot;10067&quot;&gt;&lt;property id=&quot;20148&quot; value=&quot;5&quot;/&gt;&lt;property id=&quot;20300&quot; value=&quot;Slide 8 - &amp;quot;program overview&amp;quot;&quot;/&gt;&lt;property id=&quot;20307&quot; value=&quot;271&quot;/&gt;&lt;/object&gt;&lt;object type=&quot;3&quot; unique_id=&quot;10068&quot;&gt;&lt;property id=&quot;20148&quot; value=&quot;5&quot;/&gt;&lt;property id=&quot;20300&quot; value=&quot;Slide 7 - &amp;quot;program overview&amp;quot;&quot;/&gt;&lt;property id=&quot;20307&quot; value=&quot;272&quot;/&gt;&lt;/object&gt;&lt;object type=&quot;3&quot; unique_id=&quot;10069&quot;&gt;&lt;property id=&quot;20148&quot; value=&quot;5&quot;/&gt;&lt;property id=&quot;20300&quot; value=&quot;Slide 11 - &amp;quot;Calendar                             2012‒2013 Calendars &amp;#x0D;&amp;#x0A;&amp;quot;&quot;/&gt;&lt;property id=&quot;20307&quot; value=&quot;273&quot;/&gt;&lt;/object&gt;&lt;object type=&quot;3&quot; unique_id=&quot;10071&quot;&gt;&lt;property id=&quot;20148&quot; value=&quot;5&quot;/&gt;&lt;property id=&quot;20300&quot; value=&quot;Slide 13 - &amp;quot;calendar &amp;quot;&quot;/&gt;&lt;property id=&quot;20307&quot; value=&quot;275&quot;/&gt;&lt;/object&gt;&lt;object type=&quot;3&quot; unique_id=&quot;10072&quot;&gt;&lt;property id=&quot;20148&quot; value=&quot;5&quot;/&gt;&lt;property id=&quot;20300&quot; value=&quot;Slide 14 - &amp;quot;calendar &amp;quot;&quot;/&gt;&lt;property id=&quot;20307&quot; value=&quot;276&quot;/&gt;&lt;/object&gt;&lt;object type=&quot;3&quot; unique_id=&quot;10073&quot;&gt;&lt;property id=&quot;20148&quot; value=&quot;5&quot;/&gt;&lt;property id=&quot;20300&quot; value=&quot;Slide 15 - &amp;quot;calendar &amp;quot;&quot;/&gt;&lt;property id=&quot;20307&quot; value=&quot;277&quot;/&gt;&lt;/object&gt;&lt;object type=&quot;3&quot; unique_id=&quot;10074&quot;&gt;&lt;property id=&quot;20148&quot; value=&quot;5&quot;/&gt;&lt;property id=&quot;20300&quot; value=&quot;Slide 9 - &amp;quot;program overview&amp;quot;&quot;/&gt;&lt;property id=&quot;20307&quot; value=&quot;278&quot;/&gt;&lt;/object&gt;&lt;object type=&quot;3&quot; unique_id=&quot;10075&quot;&gt;&lt;property id=&quot;20148&quot; value=&quot;5&quot;/&gt;&lt;property id=&quot;20300&quot; value=&quot;Slide 18 - &amp;quot;Materials &amp;quot;&quot;/&gt;&lt;property id=&quot;20307&quot; value=&quot;279&quot;/&gt;&lt;/object&gt;&lt;object type=&quot;3&quot; unique_id=&quot;10076&quot;&gt;&lt;property id=&quot;20148&quot; value=&quot;5&quot;/&gt;&lt;property id=&quot;20300&quot; value=&quot;Slide 23 - &amp;quot;Materials &amp;quot;&quot;/&gt;&lt;property id=&quot;20307&quot; value=&quot;280&quot;/&gt;&lt;/object&gt;&lt;object type=&quot;3&quot; unique_id=&quot;10077&quot;&gt;&lt;property id=&quot;20148&quot; value=&quot;5&quot;/&gt;&lt;property id=&quot;20300&quot; value=&quot;Slide 19 - &amp;quot;Materials &amp;quot;&quot;/&gt;&lt;property id=&quot;20307&quot; value=&quot;281&quot;/&gt;&lt;/object&gt;&lt;object type=&quot;3&quot; unique_id=&quot;10078&quot;&gt;&lt;property id=&quot;20148&quot; value=&quot;5&quot;/&gt;&lt;property id=&quot;20300&quot; value=&quot;Slide 21 - &amp;quot;Materials &amp;quot;&quot;/&gt;&lt;property id=&quot;20307&quot; value=&quot;282&quot;/&gt;&lt;/object&gt;&lt;object type=&quot;3&quot; unique_id=&quot;10079&quot;&gt;&lt;property id=&quot;20148&quot; value=&quot;5&quot;/&gt;&lt;property id=&quot;20300&quot; value=&quot;Slide 3 - &amp;quot;Student assessment program&amp;quot;&quot;/&gt;&lt;property id=&quot;20307&quot; value=&quot;283&quot;/&gt;&lt;/object&gt;&lt;object type=&quot;3&quot; unique_id=&quot;10167&quot;&gt;&lt;property id=&quot;20148&quot; value=&quot;5&quot;/&gt;&lt;property id=&quot;20300&quot; value=&quot;Slide 20 - &amp;quot;Materials &amp;quot;&quot;/&gt;&lt;property id=&quot;20307&quot; value=&quot;285&quot;/&gt;&lt;/object&gt;&lt;object type=&quot;3&quot; unique_id=&quot;10168&quot;&gt;&lt;property id=&quot;20148&quot; value=&quot;5&quot;/&gt;&lt;property id=&quot;20300&quot; value=&quot;Slide 17 - &amp;quot;Coordination &amp;quot;&quot;/&gt;&lt;property id=&quot;20307&quot; value=&quot;286&quot;/&gt;&lt;/object&gt;&lt;object type=&quot;3&quot; unique_id=&quot;10169&quot;&gt;&lt;property id=&quot;20148&quot; value=&quot;5&quot;/&gt;&lt;property id=&quot;20300&quot; value=&quot;Slide 24 - &amp;quot;Test Security  &amp;quot;&quot;/&gt;&lt;property id=&quot;20307&quot; value=&quot;287&quot;/&gt;&lt;/object&gt;&lt;object type=&quot;3&quot; unique_id=&quot;10170&quot;&gt;&lt;property id=&quot;20148&quot; value=&quot;5&quot;/&gt;&lt;property id=&quot;20300&quot; value=&quot;Slide 26 - &amp;quot;Test Security  &amp;quot;&quot;/&gt;&lt;property id=&quot;20307&quot; value=&quot;288&quot;/&gt;&lt;/object&gt;&lt;object type=&quot;3&quot; unique_id=&quot;10172&quot;&gt;&lt;property id=&quot;20148&quot; value=&quot;5&quot;/&gt;&lt;property id=&quot;20300&quot; value=&quot;Slide 28 - &amp;quot;Test Security  &amp;quot;&quot;/&gt;&lt;property id=&quot;20307&quot; value=&quot;290&quot;/&gt;&lt;/object&gt;&lt;object type=&quot;3&quot; unique_id=&quot;10173&quot;&gt;&lt;property id=&quot;20148&quot; value=&quot;5&quot;/&gt;&lt;property id=&quot;20300&quot; value=&quot;Slide 27 - &amp;quot;Test Security  &amp;quot;&quot;/&gt;&lt;property id=&quot;20307&quot; value=&quot;291&quot;/&gt;&lt;/object&gt;&lt;object type=&quot;3&quot; unique_id=&quot;10174&quot;&gt;&lt;property id=&quot;20148&quot; value=&quot;5&quot;/&gt;&lt;property id=&quot;20300&quot; value=&quot;Slide 25 - &amp;quot;Test Security  &amp;quot;&quot;/&gt;&lt;property id=&quot;20307&quot; value=&quot;292&quot;/&gt;&lt;/object&gt;&lt;object type=&quot;3&quot; unique_id=&quot;10175&quot;&gt;&lt;property id=&quot;20148&quot; value=&quot;5&quot;/&gt;&lt;property id=&quot;20300&quot; value=&quot;Slide 29 - &amp;quot;resources&amp;quot;&quot;/&gt;&lt;property id=&quot;20307&quot; value=&quot;293&quot;/&gt;&lt;/object&gt;&lt;object type=&quot;3&quot; unique_id=&quot;10176&quot;&gt;&lt;property id=&quot;20148&quot; value=&quot;5&quot;/&gt;&lt;property id=&quot;20300&quot; value=&quot;Slide 30 - &amp;quot;resources&amp;quot;&quot;/&gt;&lt;property id=&quot;20307&quot; value=&quot;294&quot;/&gt;&lt;/object&gt;&lt;object type=&quot;3&quot; unique_id=&quot;10177&quot;&gt;&lt;property id=&quot;20148&quot; value=&quot;5&quot;/&gt;&lt;property id=&quot;20300&quot; value=&quot;Slide 31 - &amp;quot;resources&amp;quot;&quot;/&gt;&lt;property id=&quot;20307&quot; value=&quot;295&quot;/&gt;&lt;/object&gt;&lt;object type=&quot;3&quot; unique_id=&quot;10178&quot;&gt;&lt;property id=&quot;20148&quot; value=&quot;5&quot;/&gt;&lt;property id=&quot;20300&quot; value=&quot;Slide 12 - &amp;quot;Calendar                             2013‒2014 Calendars &amp;#x0D;&amp;#x0A;&amp;quot;&quot;/&gt;&lt;property id=&quot;20307&quot; value=&quot;296&quot;/&gt;&lt;/object&gt;&lt;object type=&quot;3&quot; unique_id=&quot;10179&quot;&gt;&lt;property id=&quot;20148&quot; value=&quot;5&quot;/&gt;&lt;property id=&quot;20300&quot; value=&quot;Slide 22 - &amp;quot;Materials &amp;quot;&quot;/&gt;&lt;property id=&quot;20307&quot; value=&quot;297&quot;/&gt;&lt;/object&gt;&lt;object type=&quot;3&quot; unique_id=&quot;15593&quot;&gt;&lt;property id=&quot;20148&quot; value=&quot;5&quot;/&gt;&lt;property id=&quot;20300&quot; value=&quot;Slide 2 - &amp;quot;DIVISION Contact Information&amp;quot;&quot;/&gt;&lt;property id=&quot;20307&quot; value=&quot;25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1716</TotalTime>
  <Words>956</Words>
  <Application>Microsoft Office PowerPoint</Application>
  <PresentationFormat>On-screen Show (4:3)</PresentationFormat>
  <Paragraphs>522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Angles</vt:lpstr>
      <vt:lpstr>1_Profile</vt:lpstr>
      <vt:lpstr>Student assessment</vt:lpstr>
      <vt:lpstr>DIVISION Contact Information</vt:lpstr>
      <vt:lpstr>Student assessment program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Calendar                             2012‒2013 Calendars  </vt:lpstr>
      <vt:lpstr>Calendar                             2013‒2014 Calendars  </vt:lpstr>
      <vt:lpstr>calendar </vt:lpstr>
      <vt:lpstr>calendar </vt:lpstr>
      <vt:lpstr>calendar </vt:lpstr>
      <vt:lpstr>Coordination </vt:lpstr>
      <vt:lpstr>Coordination </vt:lpstr>
      <vt:lpstr>Materials </vt:lpstr>
      <vt:lpstr>Materials </vt:lpstr>
      <vt:lpstr>Materials </vt:lpstr>
      <vt:lpstr>Materials </vt:lpstr>
      <vt:lpstr>Materials </vt:lpstr>
      <vt:lpstr>Materials </vt:lpstr>
      <vt:lpstr>Test Security  </vt:lpstr>
      <vt:lpstr>Test Security  </vt:lpstr>
      <vt:lpstr>Test Security  </vt:lpstr>
      <vt:lpstr>Test Security  </vt:lpstr>
      <vt:lpstr>Test Security  </vt:lpstr>
      <vt:lpstr>resources</vt:lpstr>
      <vt:lpstr>resources</vt:lpstr>
      <vt:lpstr>resources</vt:lpstr>
    </vt:vector>
  </TitlesOfParts>
  <Company>Dell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</dc:creator>
  <cp:lastModifiedBy>Jonathan D. Schober, Sr.</cp:lastModifiedBy>
  <cp:revision>103</cp:revision>
  <dcterms:created xsi:type="dcterms:W3CDTF">2012-01-31T17:34:22Z</dcterms:created>
  <dcterms:modified xsi:type="dcterms:W3CDTF">2013-07-12T17:33:02Z</dcterms:modified>
</cp:coreProperties>
</file>