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40"/>
  </p:notesMasterIdLst>
  <p:handoutMasterIdLst>
    <p:handoutMasterId r:id="rId41"/>
  </p:handoutMasterIdLst>
  <p:sldIdLst>
    <p:sldId id="260" r:id="rId3"/>
    <p:sldId id="259" r:id="rId4"/>
    <p:sldId id="261" r:id="rId5"/>
    <p:sldId id="262" r:id="rId6"/>
    <p:sldId id="263" r:id="rId7"/>
    <p:sldId id="264" r:id="rId8"/>
    <p:sldId id="291" r:id="rId9"/>
    <p:sldId id="292" r:id="rId10"/>
    <p:sldId id="265" r:id="rId11"/>
    <p:sldId id="268"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3" r:id="rId36"/>
    <p:sldId id="294" r:id="rId37"/>
    <p:sldId id="295" r:id="rId38"/>
    <p:sldId id="296" r:id="rId39"/>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6914" autoAdjust="0"/>
  </p:normalViewPr>
  <p:slideViewPr>
    <p:cSldViewPr>
      <p:cViewPr>
        <p:scale>
          <a:sx n="100" d="100"/>
          <a:sy n="100" d="100"/>
        </p:scale>
        <p:origin x="-931" y="7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1FEA33-5805-4097-9131-1962D07B99BB}" type="datetimeFigureOut">
              <a:rPr lang="en-US" smtClean="0"/>
              <a:pPr/>
              <a:t>7/11/2013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TEA, CHARTER SCHOOL ADMINISTRATION ©2013</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114049-5840-4306-9329-4668144AC8A0}" type="slidenum">
              <a:rPr lang="en-US" smtClean="0"/>
              <a:pPr/>
              <a:t>‹#›</a:t>
            </a:fld>
            <a:endParaRPr lang="en-US"/>
          </a:p>
        </p:txBody>
      </p:sp>
    </p:spTree>
    <p:extLst>
      <p:ext uri="{BB962C8B-B14F-4D97-AF65-F5344CB8AC3E}">
        <p14:creationId xmlns:p14="http://schemas.microsoft.com/office/powerpoint/2010/main" xmlns="" val="11354182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7B6D1-2810-49A1-A099-FB5465761E15}" type="datetimeFigureOut">
              <a:rPr lang="en-US" smtClean="0"/>
              <a:pPr/>
              <a:t>7/11/2013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TEA, CHARTER SCHOOL ADMINISTRATION ©2013</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BC2A7-7273-41B1-9106-D888E52BA3F3}" type="slidenum">
              <a:rPr lang="en-US" smtClean="0"/>
              <a:pPr/>
              <a:t>‹#›</a:t>
            </a:fld>
            <a:endParaRPr lang="en-US"/>
          </a:p>
        </p:txBody>
      </p:sp>
    </p:spTree>
    <p:extLst>
      <p:ext uri="{BB962C8B-B14F-4D97-AF65-F5344CB8AC3E}">
        <p14:creationId xmlns:p14="http://schemas.microsoft.com/office/powerpoint/2010/main" xmlns="" val="392760971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228600" indent="-228600">
              <a:buAutoNum type="alphaLcPeriod"/>
            </a:pPr>
            <a:r>
              <a:rPr lang="en-US" baseline="0" dirty="0" smtClean="0"/>
              <a:t>The purpose of disclosing the superintendent contract is to report all compensation and benefits paid to the superintendent.  The charter school may publish the superintendent’s employment contract on the charter school’s internet site in lieu of publication in the annual financial management report. </a:t>
            </a:r>
          </a:p>
          <a:p>
            <a:pPr marL="228600" indent="-228600">
              <a:buAutoNum type="alphaLcPeriod"/>
            </a:pPr>
            <a:r>
              <a:rPr lang="en-US" baseline="0" dirty="0" smtClean="0"/>
              <a:t>The summary schedule shall separately report reimbursements for meals, lodging, transportation, motor fuel, and other items (the summary schedule of total reimbursements for supplies and materials that were purchased for the operation of the charter school.</a:t>
            </a:r>
          </a:p>
          <a:p>
            <a:pPr marL="228600" indent="-228600">
              <a:buAutoNum type="alphaLcPeriod"/>
            </a:pPr>
            <a:r>
              <a:rPr lang="en-US" baseline="0" dirty="0" smtClean="0"/>
              <a:t>The summary schedule shall separately report the amount received from each entity.</a:t>
            </a:r>
          </a:p>
          <a:p>
            <a:pPr marL="228600" indent="-228600">
              <a:buAutoNum type="alphaLcPeriod"/>
            </a:pPr>
            <a:r>
              <a:rPr lang="en-US" dirty="0" smtClean="0"/>
              <a:t>This reporting requirement only applies to gifts received by the school district's or open-enrollment charter school's (or charter holder's) executive officers and board members (and their immediate family as described by Government Code, Chapter 573, Subchapter B, as a person related to another person within the first degree by consanguinity or affinity) from an outside entity that received payments from the school district or open-enrollment charter school (or charter holder) in the prior fiscal year, and gifts from competing vendors that were not awarded contracts in the prior fiscal year. This reporting requirement does not apply to reimbursement of travel-related expenses by an outside entity when the purpose of the travel is to investigate or explore matters directly related to the duties of an executive officer or board member, or matters related to attendance at education-related conferences and seminars whose primary purpose is to provide continuing education (this exclusion does not apply to trips for entertainment-related purposes or pleasure trips). This reporting requirement excludes an individual gift or a series of gifts from a single outside entity that had an aggregate economic value of less than $250 per executive officer or board member;</a:t>
            </a:r>
          </a:p>
          <a:p>
            <a:pPr marL="228600" indent="-228600">
              <a:buAutoNum type="alphaLcPeriod"/>
            </a:pPr>
            <a:r>
              <a:rPr lang="en-US" dirty="0" smtClean="0"/>
              <a:t>This reporting requirement is not to duplicate the items disclosed in the summary schedule of reimbursements received by board members</a:t>
            </a:r>
          </a:p>
          <a:p>
            <a:pPr marL="228600" indent="-228600">
              <a:buAutoNum type="alphaLcPeriod"/>
            </a:pPr>
            <a:endParaRPr lang="en-US" dirty="0" smtClean="0"/>
          </a:p>
          <a:p>
            <a:pPr marL="228600" indent="-228600">
              <a:buAutoNum type="alphaLcPeriod"/>
            </a:pPr>
            <a:endParaRPr lang="en-US" dirty="0"/>
          </a:p>
        </p:txBody>
      </p:sp>
      <p:sp>
        <p:nvSpPr>
          <p:cNvPr id="4" name="Footer Placeholder 3"/>
          <p:cNvSpPr>
            <a:spLocks noGrp="1"/>
          </p:cNvSpPr>
          <p:nvPr>
            <p:ph type="ftr" sz="quarter" idx="10"/>
          </p:nvPr>
        </p:nvSpPr>
        <p:spPr/>
        <p:txBody>
          <a:bodyPr/>
          <a:lstStyle/>
          <a:p>
            <a:r>
              <a:rPr lang="en-US" smtClean="0"/>
              <a:t>TEA, CHARTER SCHOOL ADMINISTRATION ©2013</a:t>
            </a:r>
            <a:endParaRPr lang="en-US"/>
          </a:p>
        </p:txBody>
      </p:sp>
      <p:sp>
        <p:nvSpPr>
          <p:cNvPr id="5" name="Slide Number Placeholder 4"/>
          <p:cNvSpPr>
            <a:spLocks noGrp="1"/>
          </p:cNvSpPr>
          <p:nvPr>
            <p:ph type="sldNum" sz="quarter" idx="11"/>
          </p:nvPr>
        </p:nvSpPr>
        <p:spPr/>
        <p:txBody>
          <a:bodyPr/>
          <a:lstStyle/>
          <a:p>
            <a:fld id="{34EBC2A7-7273-41B1-9106-D888E52BA3F3}"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TEA will determine additional documentation requirements on a case-by-case basis.</a:t>
            </a:r>
          </a:p>
          <a:p>
            <a:r>
              <a:rPr lang="en-US" dirty="0" smtClean="0"/>
              <a:t>(B) The TEA will use additional documentation and comments submitted by a school district or open-enrollment charter school to determine whether the school district or open-enrollment charter school is projected to have a deficit for its general fund within the next three school years.</a:t>
            </a:r>
          </a:p>
          <a:p>
            <a:r>
              <a:rPr lang="en-US" dirty="0" smtClean="0"/>
              <a:t>(C) If the financial solvency review indicates a projected deficit for a school district or open-enrollment charter school general fund within the next three school years, the school district or open-enrollment charter school must submit to the TEA interim financial reports, supplemented by staff and student count data, as needed, for the TEA to evaluate the current budget status of the school district or open-enrollment charter school.</a:t>
            </a:r>
          </a:p>
          <a:p>
            <a:r>
              <a:rPr lang="en-US" dirty="0" smtClean="0"/>
              <a:t>(D) If analysis and evaluation of the additional data required to be submitted under subparagraph (C) of this paragraph substantiates a projected deficit within the next three school years, the school district or open-enrollment charter school must develop and submit a financial plan to the TEA for approval.</a:t>
            </a:r>
          </a:p>
          <a:p>
            <a:endParaRPr lang="en-US" dirty="0"/>
          </a:p>
        </p:txBody>
      </p:sp>
      <p:sp>
        <p:nvSpPr>
          <p:cNvPr id="4" name="Footer Placeholder 3"/>
          <p:cNvSpPr>
            <a:spLocks noGrp="1"/>
          </p:cNvSpPr>
          <p:nvPr>
            <p:ph type="ftr" sz="quarter" idx="10"/>
          </p:nvPr>
        </p:nvSpPr>
        <p:spPr/>
        <p:txBody>
          <a:bodyPr/>
          <a:lstStyle/>
          <a:p>
            <a:r>
              <a:rPr lang="en-US" smtClean="0"/>
              <a:t>TEA, CHARTER SCHOOL ADMINISTRATION ©2013</a:t>
            </a:r>
            <a:endParaRPr lang="en-US"/>
          </a:p>
        </p:txBody>
      </p:sp>
      <p:sp>
        <p:nvSpPr>
          <p:cNvPr id="5" name="Slide Number Placeholder 4"/>
          <p:cNvSpPr>
            <a:spLocks noGrp="1"/>
          </p:cNvSpPr>
          <p:nvPr>
            <p:ph type="sldNum" sz="quarter" idx="11"/>
          </p:nvPr>
        </p:nvSpPr>
        <p:spPr/>
        <p:txBody>
          <a:bodyPr/>
          <a:lstStyle/>
          <a:p>
            <a:fld id="{34EBC2A7-7273-41B1-9106-D888E52BA3F3}"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rot="19140000">
            <a:off x="813619" y="1721057"/>
            <a:ext cx="5677112" cy="1204307"/>
          </a:xfrm>
        </p:spPr>
        <p:txBody>
          <a:bodyPr bIns="9144" anchor="b"/>
          <a:lstStyle>
            <a:lvl1pPr>
              <a:defRPr sz="3200" baseline="0"/>
            </a:lvl1pPr>
          </a:lstStyle>
          <a:p>
            <a:r>
              <a:rPr lang="en-US" dirty="0" smtClean="0"/>
              <a:t>Charter school orientation modules</a:t>
            </a:r>
            <a:endParaRPr lang="en-US" dirty="0"/>
          </a:p>
        </p:txBody>
      </p:sp>
      <p:sp>
        <p:nvSpPr>
          <p:cNvPr id="3" name="Subtitle 2"/>
          <p:cNvSpPr>
            <a:spLocks noGrp="1"/>
          </p:cNvSpPr>
          <p:nvPr>
            <p:ph type="subTitle" idx="1" hasCustomPrompt="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endParaRPr lang="en-US" dirty="0"/>
          </a:p>
        </p:txBody>
      </p:sp>
      <p:sp>
        <p:nvSpPr>
          <p:cNvPr id="4" name="Date Placeholder 3"/>
          <p:cNvSpPr>
            <a:spLocks noGrp="1"/>
          </p:cNvSpPr>
          <p:nvPr>
            <p:ph type="dt" sz="half" idx="10"/>
          </p:nvPr>
        </p:nvSpPr>
        <p:spPr/>
        <p:txBody>
          <a:bodyPr/>
          <a:lstStyle/>
          <a:p>
            <a:fld id="{28162515-96E8-4642-A061-FC7BDC193FB2}"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8B88B-81F8-4362-B86D-5457479D3D87}"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64B09-40F6-463F-806E-30BCC8FA0194}"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49"/>
            <a:ext cx="7772400" cy="109539"/>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39219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392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3751D9BC-A393-4A58-A2BB-A0EA9B206760}" type="datetime1">
              <a:rPr lang="en-US" smtClean="0">
                <a:solidFill>
                  <a:srgbClr val="000000"/>
                </a:solidFill>
              </a:rPr>
              <a:pPr>
                <a:defRPr/>
              </a:pPr>
              <a:t>7/11/2013</a:t>
            </a:fld>
            <a:endParaRPr lang="en-US">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DB3C525-2083-4CFA-BAC5-7A693FFC88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675271197"/>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F5D410A8-4863-4384-9DE2-AA016A6FC8FC}"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894953B-DC48-437A-9086-6021DAF8A6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1199497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F52D3E97-3326-4FC9-92E6-8245D9E78169}"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3FD424A-344E-4061-8092-3E688481D9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1140291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879D4B8D-C985-4420-939C-F5F01AA7D6DD}"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5A24FCB-0B25-4061-AF77-B4FDA9909B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1404089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BB22E9E6-9B98-4918-ABB4-CDFCF74F6422}" type="datetime1">
              <a:rPr lang="en-US" smtClean="0">
                <a:solidFill>
                  <a:srgbClr val="000000"/>
                </a:solidFill>
              </a:rPr>
              <a:pPr>
                <a:defRPr/>
              </a:pPr>
              <a:t>7/11/2013</a:t>
            </a:fld>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670132F4-7198-4BC5-8933-25A65952D17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915990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fld id="{7F0B0C8D-567E-481D-A617-8C12D6CBBEF6}" type="datetime1">
              <a:rPr lang="en-US" smtClean="0">
                <a:solidFill>
                  <a:srgbClr val="000000"/>
                </a:solidFill>
              </a:rPr>
              <a:pPr>
                <a:defRPr/>
              </a:pPr>
              <a:t>7/11/2013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D2488B8A-851C-45B8-B0A2-9C354B1EB60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859196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5D9F6B99-AD39-47B4-A186-9A2E77861F8E}" type="datetime1">
              <a:rPr lang="en-US" smtClean="0">
                <a:solidFill>
                  <a:srgbClr val="000000"/>
                </a:solidFill>
              </a:rPr>
              <a:pPr>
                <a:defRPr/>
              </a:pPr>
              <a:t>7/11/2013</a:t>
            </a:fld>
            <a:endParaRPr lang="en-US">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5E87CED-F417-43F4-93A1-679764F88E3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470103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7252F14C-1EE0-44E6-99B4-856760BD9159}"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8B7D28E-57B4-44A9-B9A0-5368D4C2694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58925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3A1B23-26CD-4338-A5B6-48A6BDE4C044}"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3E7BFB8D-7C08-47CC-877B-83EFD175CD6A}"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F20EF14-9B70-40F7-BBDD-2FAE9E5400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44552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5C282CFD-4D5F-4A5C-85F3-2255A65BBEAA}"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74FDE53-A9D4-44A7-BF63-966DE76F5C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810322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304800"/>
            <a:ext cx="2027238"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5930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692C6D0B-1C82-4BDC-95F2-DAA85771E409}"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F1A91E9-1F31-4C8A-8440-F2A6491D1D2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1562825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110538"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fld id="{FE8D8813-489B-4D16-B0C5-993C42978E54}" type="datetime1">
              <a:rPr lang="en-US" smtClean="0">
                <a:solidFill>
                  <a:srgbClr val="000000"/>
                </a:solidFill>
              </a:rPr>
              <a:pPr>
                <a:defRPr/>
              </a:pPr>
              <a:t>7/11/2013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5888BB1-A085-4C03-8A7A-DD9CD7A6EA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232150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762000"/>
          </a:xfrm>
        </p:spPr>
        <p:txBody>
          <a:bodyPr/>
          <a:lstStyle/>
          <a:p>
            <a:r>
              <a:rPr lang="en-US"/>
              <a:t>Click to edit Master title style</a:t>
            </a:r>
          </a:p>
        </p:txBody>
      </p:sp>
      <p:sp>
        <p:nvSpPr>
          <p:cNvPr id="3" name="Text Placeholder 2"/>
          <p:cNvSpPr>
            <a:spLocks noGrp="1"/>
          </p:cNvSpPr>
          <p:nvPr>
            <p:ph type="body" sz="half" idx="1"/>
          </p:nvPr>
        </p:nvSpPr>
        <p:spPr>
          <a:xfrm>
            <a:off x="566738" y="1447800"/>
            <a:ext cx="39243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3438" y="1447800"/>
            <a:ext cx="3924300" cy="4572000"/>
          </a:xfrm>
        </p:spPr>
        <p:txBody>
          <a:bodyPr/>
          <a:lstStyle/>
          <a:p>
            <a:pPr lvl="0"/>
            <a:endParaRPr lang="en-US" noProof="0" dirty="0"/>
          </a:p>
        </p:txBody>
      </p:sp>
      <p:sp>
        <p:nvSpPr>
          <p:cNvPr id="5" name="Rectangle 6"/>
          <p:cNvSpPr>
            <a:spLocks noGrp="1" noChangeArrowheads="1"/>
          </p:cNvSpPr>
          <p:nvPr>
            <p:ph type="dt" sz="half" idx="10"/>
          </p:nvPr>
        </p:nvSpPr>
        <p:spPr>
          <a:ln/>
        </p:spPr>
        <p:txBody>
          <a:bodyPr/>
          <a:lstStyle>
            <a:lvl1pPr>
              <a:defRPr/>
            </a:lvl1pPr>
          </a:lstStyle>
          <a:p>
            <a:pPr>
              <a:defRPr/>
            </a:pPr>
            <a:fld id="{D0215076-629F-45DE-873A-D1393B38B971}"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6DE6DF8-CC12-48DE-82D6-419A3073F05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97944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49"/>
            <a:ext cx="3571875" cy="421005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endParaRPr lang="en-US" dirty="0" smtClean="0"/>
          </a:p>
        </p:txBody>
      </p:sp>
      <p:sp>
        <p:nvSpPr>
          <p:cNvPr id="4" name="Date Placeholder 3"/>
          <p:cNvSpPr>
            <a:spLocks noGrp="1"/>
          </p:cNvSpPr>
          <p:nvPr>
            <p:ph type="dt" sz="half" idx="10"/>
          </p:nvPr>
        </p:nvSpPr>
        <p:spPr/>
        <p:txBody>
          <a:bodyPr/>
          <a:lstStyle/>
          <a:p>
            <a:fld id="{91954B13-7221-4A29-8458-81A33C02F0D4}"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2DD5DA-212D-4FB5-8385-361FEE0FB7D0}" type="datetime1">
              <a:rPr lang="en-US" smtClean="0"/>
              <a:pPr/>
              <a:t>7/11/2013</a:t>
            </a:fld>
            <a:endParaRPr lang="en-US"/>
          </a:p>
        </p:txBody>
      </p:sp>
      <p:sp>
        <p:nvSpPr>
          <p:cNvPr id="6" name="Footer Placeholder 5"/>
          <p:cNvSpPr>
            <a:spLocks noGrp="1"/>
          </p:cNvSpPr>
          <p:nvPr>
            <p:ph type="ftr" sz="quarter" idx="11"/>
          </p:nvPr>
        </p:nvSpPr>
        <p:spPr/>
        <p:txBody>
          <a:bodyPr/>
          <a:lstStyle/>
          <a:p>
            <a:r>
              <a:rPr lang="en-US" smtClean="0"/>
              <a:t>TEA, CHARTER SCHOOL ADMINISTRATION ©2013</a:t>
            </a:r>
            <a:endParaRPr lang="en-US" dirty="0"/>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A1F907-823B-416A-B901-86176AEEC9E0}" type="datetime1">
              <a:rPr lang="en-US" smtClean="0"/>
              <a:pPr/>
              <a:t>7/11/2013</a:t>
            </a:fld>
            <a:endParaRPr lang="en-US"/>
          </a:p>
        </p:txBody>
      </p:sp>
      <p:sp>
        <p:nvSpPr>
          <p:cNvPr id="8" name="Footer Placeholder 7"/>
          <p:cNvSpPr>
            <a:spLocks noGrp="1"/>
          </p:cNvSpPr>
          <p:nvPr>
            <p:ph type="ftr" sz="quarter" idx="11"/>
          </p:nvPr>
        </p:nvSpPr>
        <p:spPr/>
        <p:txBody>
          <a:bodyPr/>
          <a:lstStyle/>
          <a:p>
            <a:r>
              <a:rPr lang="en-US" smtClean="0"/>
              <a:t>TEA, CHARTER SCHOOL ADMINISTRATION ©2013</a:t>
            </a:r>
            <a:endParaRPr lang="en-US" dirty="0"/>
          </a:p>
        </p:txBody>
      </p:sp>
      <p:sp>
        <p:nvSpPr>
          <p:cNvPr id="9" name="Slide Number Placeholder 8"/>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817FC-470A-4A1F-A405-6BF1954ED308}" type="datetime1">
              <a:rPr lang="en-US" smtClean="0"/>
              <a:pPr/>
              <a:t>7/11/2013</a:t>
            </a:fld>
            <a:endParaRPr lang="en-US"/>
          </a:p>
        </p:txBody>
      </p:sp>
      <p:sp>
        <p:nvSpPr>
          <p:cNvPr id="4" name="Footer Placeholder 3"/>
          <p:cNvSpPr>
            <a:spLocks noGrp="1"/>
          </p:cNvSpPr>
          <p:nvPr>
            <p:ph type="ftr" sz="quarter" idx="11"/>
          </p:nvPr>
        </p:nvSpPr>
        <p:spPr/>
        <p:txBody>
          <a:bodyPr/>
          <a:lstStyle/>
          <a:p>
            <a:r>
              <a:rPr lang="en-US" smtClean="0"/>
              <a:t>TEA, CHARTER SCHOOL ADMINISTRATION ©2013</a:t>
            </a:r>
            <a:endParaRPr lang="en-US"/>
          </a:p>
        </p:txBody>
      </p:sp>
      <p:sp>
        <p:nvSpPr>
          <p:cNvPr id="5" name="Slide Number Placeholder 4"/>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713F5-5160-4E06-AF3E-1A57A565B02A}" type="datetime1">
              <a:rPr lang="en-US" smtClean="0"/>
              <a:pPr/>
              <a:t>7/11/2013</a:t>
            </a:fld>
            <a:endParaRPr lang="en-US"/>
          </a:p>
        </p:txBody>
      </p:sp>
      <p:sp>
        <p:nvSpPr>
          <p:cNvPr id="3" name="Footer Placeholder 2"/>
          <p:cNvSpPr>
            <a:spLocks noGrp="1"/>
          </p:cNvSpPr>
          <p:nvPr>
            <p:ph type="ftr" sz="quarter" idx="11"/>
          </p:nvPr>
        </p:nvSpPr>
        <p:spPr/>
        <p:txBody>
          <a:bodyPr/>
          <a:lstStyle/>
          <a:p>
            <a:r>
              <a:rPr lang="en-US" smtClean="0"/>
              <a:t>TEA, CHARTER SCHOOL ADMINISTRATION ©2013</a:t>
            </a:r>
            <a:endParaRPr lang="en-US"/>
          </a:p>
        </p:txBody>
      </p:sp>
      <p:sp>
        <p:nvSpPr>
          <p:cNvPr id="4" name="Slide Number Placeholder 3"/>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8"/>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4"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1974A9F-3B0A-425C-BE30-F31C6691598E}" type="datetime1">
              <a:rPr lang="en-US" smtClean="0"/>
              <a:pPr/>
              <a:t>7/11/2013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TEA, CHARTER SCHOOL ADMINISTRATION ©2013</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7915145-9DEB-49A8-A382-0ED5C78AEC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7"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2"/>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hasCustomPrompt="1"/>
          </p:nvPr>
        </p:nvSpPr>
        <p:spPr>
          <a:xfrm rot="19140000">
            <a:off x="1143481" y="2180529"/>
            <a:ext cx="6096545" cy="740664"/>
          </a:xfrm>
        </p:spPr>
        <p:txBody>
          <a:bodyPr/>
          <a:lstStyle>
            <a:lvl1pPr marL="0" marR="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p>
        </p:txBody>
      </p:sp>
      <p:sp>
        <p:nvSpPr>
          <p:cNvPr id="5" name="Date Placeholder 4"/>
          <p:cNvSpPr>
            <a:spLocks noGrp="1"/>
          </p:cNvSpPr>
          <p:nvPr>
            <p:ph type="dt" sz="half" idx="10"/>
          </p:nvPr>
        </p:nvSpPr>
        <p:spPr/>
        <p:txBody>
          <a:bodyPr/>
          <a:lstStyle/>
          <a:p>
            <a:fld id="{036CB58A-8973-423E-B0D9-38F9E12A4B46}" type="datetime1">
              <a:rPr lang="en-US" smtClean="0"/>
              <a:pPr/>
              <a:t>7/11/2013</a:t>
            </a:fld>
            <a:endParaRPr lang="en-US"/>
          </a:p>
        </p:txBody>
      </p:sp>
      <p:sp>
        <p:nvSpPr>
          <p:cNvPr id="6" name="Footer Placeholder 5"/>
          <p:cNvSpPr>
            <a:spLocks noGrp="1"/>
          </p:cNvSpPr>
          <p:nvPr>
            <p:ph type="ftr" sz="quarter" idx="11"/>
          </p:nvPr>
        </p:nvSpPr>
        <p:spPr/>
        <p:txBody>
          <a:bodyPr/>
          <a:lstStyle/>
          <a:p>
            <a:r>
              <a:rPr lang="en-US" smtClean="0"/>
              <a:t>TEA, CHARTER SCHOOL ADMINISTRATION ©2013</a:t>
            </a:r>
            <a:endParaRPr lang="en-US"/>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9"/>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BC10BFB-8E6D-42B9-AF21-59797B93D662}" type="datetime1">
              <a:rPr lang="en-US" smtClean="0"/>
              <a:pPr/>
              <a:t>7/11/2013</a:t>
            </a:fld>
            <a:endParaRPr lang="en-US"/>
          </a:p>
        </p:txBody>
      </p:sp>
      <p:sp>
        <p:nvSpPr>
          <p:cNvPr id="5" name="Footer Placeholder 4"/>
          <p:cNvSpPr>
            <a:spLocks noGrp="1"/>
          </p:cNvSpPr>
          <p:nvPr>
            <p:ph type="ftr" sz="quarter" idx="3"/>
          </p:nvPr>
        </p:nvSpPr>
        <p:spPr>
          <a:xfrm>
            <a:off x="3517514" y="6285123"/>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smtClean="0"/>
              <a:t>TEA, CHARTER SCHOOL ADMINISTRATION ©2013</a:t>
            </a:r>
            <a:endParaRPr lang="en-US" dirty="0"/>
          </a:p>
        </p:txBody>
      </p:sp>
      <p:sp>
        <p:nvSpPr>
          <p:cNvPr id="6" name="Slide Number Placeholder 5"/>
          <p:cNvSpPr>
            <a:spLocks noGrp="1"/>
          </p:cNvSpPr>
          <p:nvPr>
            <p:ph type="sldNum" sz="quarter" idx="4"/>
          </p:nvPr>
        </p:nvSpPr>
        <p:spPr>
          <a:xfrm>
            <a:off x="8401038" y="6170823"/>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7915145-9DEB-49A8-A382-0ED5C78AEC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04800"/>
            <a:ext cx="8001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66738" y="1447800"/>
            <a:ext cx="80010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2" name="AutoShape 4"/>
          <p:cNvSpPr>
            <a:spLocks noChangeArrowheads="1"/>
          </p:cNvSpPr>
          <p:nvPr/>
        </p:nvSpPr>
        <p:spPr bwMode="auto">
          <a:xfrm>
            <a:off x="609600" y="1143000"/>
            <a:ext cx="7958138" cy="109539"/>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2053" name="Line 5"/>
          <p:cNvSpPr>
            <a:spLocks noChangeShapeType="1"/>
          </p:cNvSpPr>
          <p:nvPr/>
        </p:nvSpPr>
        <p:spPr bwMode="auto">
          <a:xfrm flipV="1">
            <a:off x="533400" y="6324600"/>
            <a:ext cx="7924800" cy="0"/>
          </a:xfrm>
          <a:prstGeom prst="line">
            <a:avLst/>
          </a:prstGeom>
          <a:noFill/>
          <a:ln w="317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391174" name="Rectangle 6"/>
          <p:cNvSpPr>
            <a:spLocks noGrp="1" noChangeArrowheads="1"/>
          </p:cNvSpPr>
          <p:nvPr>
            <p:ph type="dt" sz="half" idx="2"/>
          </p:nvPr>
        </p:nvSpPr>
        <p:spPr bwMode="auto">
          <a:xfrm>
            <a:off x="609600" y="6457949"/>
            <a:ext cx="1981200" cy="2476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000">
                <a:solidFill>
                  <a:schemeClr val="tx1"/>
                </a:solidFill>
                <a:latin typeface="+mn-lt"/>
              </a:defRPr>
            </a:lvl1pPr>
          </a:lstStyle>
          <a:p>
            <a:pPr fontAlgn="base">
              <a:spcAft>
                <a:spcPct val="0"/>
              </a:spcAft>
              <a:defRPr/>
            </a:pPr>
            <a:fld id="{1511D9A8-B6DA-4116-A804-770BB72F3FE6}" type="datetime1">
              <a:rPr lang="en-US" smtClean="0">
                <a:solidFill>
                  <a:srgbClr val="000000"/>
                </a:solidFill>
              </a:rPr>
              <a:pPr fontAlgn="base">
                <a:spcAft>
                  <a:spcPct val="0"/>
                </a:spcAft>
                <a:defRPr/>
              </a:pPr>
              <a:t>7/11/2013</a:t>
            </a:fld>
            <a:endParaRPr lang="en-US" dirty="0">
              <a:solidFill>
                <a:srgbClr val="000000"/>
              </a:solidFill>
            </a:endParaRPr>
          </a:p>
        </p:txBody>
      </p:sp>
      <p:sp>
        <p:nvSpPr>
          <p:cNvPr id="391175" name="Rectangle 7"/>
          <p:cNvSpPr>
            <a:spLocks noGrp="1" noChangeArrowheads="1"/>
          </p:cNvSpPr>
          <p:nvPr>
            <p:ph type="ftr" sz="quarter" idx="3"/>
          </p:nvPr>
        </p:nvSpPr>
        <p:spPr bwMode="auto">
          <a:xfrm>
            <a:off x="2743200" y="6477002"/>
            <a:ext cx="3657600" cy="228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FontTx/>
              <a:buNone/>
              <a:defRPr sz="1000">
                <a:solidFill>
                  <a:schemeClr val="tx1"/>
                </a:solidFill>
                <a:latin typeface="+mn-lt"/>
              </a:defRPr>
            </a:lvl1pPr>
          </a:lstStyle>
          <a:p>
            <a:r>
              <a:rPr lang="en-US" dirty="0" smtClean="0"/>
              <a:t>TEA, CHARTER SCHOOL ADMINISTRATION ©2013</a:t>
            </a:r>
            <a:endParaRPr lang="en-US" dirty="0"/>
          </a:p>
        </p:txBody>
      </p:sp>
      <p:sp>
        <p:nvSpPr>
          <p:cNvPr id="391176" name="Rectangle 8"/>
          <p:cNvSpPr>
            <a:spLocks noGrp="1" noChangeArrowheads="1"/>
          </p:cNvSpPr>
          <p:nvPr>
            <p:ph type="sldNum" sz="quarter" idx="4"/>
          </p:nvPr>
        </p:nvSpPr>
        <p:spPr bwMode="auto">
          <a:xfrm>
            <a:off x="6553200" y="6477001"/>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200">
                <a:solidFill>
                  <a:schemeClr val="tx1"/>
                </a:solidFill>
                <a:latin typeface="+mn-lt"/>
              </a:defRPr>
            </a:lvl1pPr>
          </a:lstStyle>
          <a:p>
            <a:pPr fontAlgn="base">
              <a:spcAft>
                <a:spcPct val="0"/>
              </a:spcAft>
              <a:defRPr/>
            </a:pPr>
            <a:fld id="{0FEF7EC2-DC2B-4552-B65F-0FE10C34E02C}" type="slidenum">
              <a:rPr lang="en-US">
                <a:solidFill>
                  <a:srgbClr val="000000"/>
                </a:solidFill>
              </a:rPr>
              <a:pPr fontAlgn="base">
                <a:spcAft>
                  <a:spcPct val="0"/>
                </a:spcAft>
                <a:defRPr/>
              </a:pPr>
              <a:t>‹#›</a:t>
            </a:fld>
            <a:endParaRPr lang="en-US" dirty="0">
              <a:solidFill>
                <a:srgbClr val="000000"/>
              </a:solidFill>
            </a:endParaRPr>
          </a:p>
        </p:txBody>
      </p:sp>
    </p:spTree>
    <p:extLst>
      <p:ext uri="{BB962C8B-B14F-4D97-AF65-F5344CB8AC3E}">
        <p14:creationId xmlns:p14="http://schemas.microsoft.com/office/powerpoint/2010/main" xmlns="" val="38406182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yolanda.walker@tea.state.tx.us" TargetMode="External"/><Relationship Id="rId2" Type="http://schemas.openxmlformats.org/officeDocument/2006/relationships/hyperlink" Target="mailto:robin.aldridge@tea.state.tx.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ea.state.tx.us/index4.aspx?id=122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tea.state.tx.us/index4.aspx?id=6491" TargetMode="External"/><Relationship Id="rId2" Type="http://schemas.openxmlformats.org/officeDocument/2006/relationships/hyperlink" Target="http://www.tea.state.tx.us/index4.aspx?id=1222" TargetMode="External"/><Relationship Id="rId1" Type="http://schemas.openxmlformats.org/officeDocument/2006/relationships/slideLayout" Target="../slideLayouts/slideLayout2.xml"/><Relationship Id="rId6" Type="http://schemas.openxmlformats.org/officeDocument/2006/relationships/hyperlink" Target="http://ritter.tea.state.tx.us/rules/tac/chapter109/19_0109_1101-1.pdf" TargetMode="External"/><Relationship Id="rId5" Type="http://schemas.openxmlformats.org/officeDocument/2006/relationships/hyperlink" Target="http://www.tea.state.tx.us/index2.aspx?id=2147487027&amp;menu_id=645&amp;menu_id2=789" TargetMode="External"/><Relationship Id="rId4" Type="http://schemas.openxmlformats.org/officeDocument/2006/relationships/hyperlink" Target="http://ritter.tea.state.tx.us/rules/tac/chapter109/19_0109_1002-6.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financialaccountability@tea.state.tx.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Accountability System Resource Guide (</a:t>
            </a:r>
            <a:r>
              <a:rPr lang="en-US" dirty="0" smtClean="0"/>
              <a:t>FASRG) and Charter first</a:t>
            </a:r>
            <a:endParaRPr lang="en-US" dirty="0"/>
          </a:p>
        </p:txBody>
      </p:sp>
      <p:sp>
        <p:nvSpPr>
          <p:cNvPr id="3" name="Text Placeholder 2"/>
          <p:cNvSpPr>
            <a:spLocks noGrp="1"/>
          </p:cNvSpPr>
          <p:nvPr>
            <p:ph type="body" idx="1"/>
          </p:nvPr>
        </p:nvSpPr>
        <p:spPr/>
        <p:txBody>
          <a:bodyPr/>
          <a:lstStyle/>
          <a:p>
            <a:r>
              <a:rPr lang="en-US" dirty="0" smtClean="0"/>
              <a:t>Robin </a:t>
            </a:r>
            <a:r>
              <a:rPr lang="en-US" dirty="0" err="1" smtClean="0"/>
              <a:t>aldridge</a:t>
            </a:r>
            <a:r>
              <a:rPr lang="en-US" dirty="0" smtClean="0"/>
              <a:t> and </a:t>
            </a:r>
            <a:r>
              <a:rPr lang="en-US" dirty="0" err="1" smtClean="0"/>
              <a:t>yolanda</a:t>
            </a:r>
            <a:r>
              <a:rPr lang="en-US" dirty="0" smtClean="0"/>
              <a:t> walker</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Charter first</a:t>
            </a:r>
            <a:endParaRPr lang="en-US" dirty="0"/>
          </a:p>
        </p:txBody>
      </p:sp>
      <p:sp>
        <p:nvSpPr>
          <p:cNvPr id="3" name="Content Placeholder 2"/>
          <p:cNvSpPr>
            <a:spLocks noGrp="1"/>
          </p:cNvSpPr>
          <p:nvPr>
            <p:ph idx="1"/>
          </p:nvPr>
        </p:nvSpPr>
        <p:spPr/>
        <p:txBody>
          <a:bodyPr/>
          <a:lstStyle/>
          <a:p>
            <a:pPr>
              <a:buFont typeface="Franklin Gothic Book" pitchFamily="34" charset="0"/>
              <a:buChar char="►"/>
            </a:pPr>
            <a:r>
              <a:rPr lang="en-US" sz="2400" b="0" dirty="0" smtClean="0"/>
              <a:t>The purpose of the financial accountability rating system is to ensure that open-enrollment charter schools are held accountable for the quality of the financial management practices and achieve improved performance in the management of their financial resources.</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charter first</a:t>
            </a:r>
            <a:endParaRPr lang="en-US" dirty="0"/>
          </a:p>
        </p:txBody>
      </p:sp>
      <p:sp>
        <p:nvSpPr>
          <p:cNvPr id="3" name="Content Placeholder 2"/>
          <p:cNvSpPr>
            <a:spLocks noGrp="1"/>
          </p:cNvSpPr>
          <p:nvPr>
            <p:ph idx="1"/>
          </p:nvPr>
        </p:nvSpPr>
        <p:spPr>
          <a:xfrm>
            <a:off x="822960" y="1100629"/>
            <a:ext cx="7520940" cy="4461971"/>
          </a:xfrm>
        </p:spPr>
        <p:txBody>
          <a:bodyPr>
            <a:normAutofit/>
          </a:bodyPr>
          <a:lstStyle/>
          <a:p>
            <a:pPr>
              <a:buFont typeface="Franklin Gothic Book" pitchFamily="34" charset="0"/>
              <a:buChar char="►"/>
            </a:pPr>
            <a:r>
              <a:rPr lang="en-US" sz="2000" b="0" dirty="0" smtClean="0"/>
              <a:t>The system is designed to encourage Texas public schools to manage their financial resources better in order to provide the maximum allocation possible for direct instructional purposes.</a:t>
            </a:r>
          </a:p>
          <a:p>
            <a:pPr>
              <a:buFont typeface="Franklin Gothic Book" pitchFamily="34" charset="0"/>
              <a:buChar char="►"/>
            </a:pPr>
            <a:endParaRPr lang="en-US" sz="2000" b="0" dirty="0" smtClean="0"/>
          </a:p>
          <a:p>
            <a:pPr>
              <a:buFont typeface="Franklin Gothic Book" pitchFamily="34" charset="0"/>
              <a:buChar char="►"/>
            </a:pPr>
            <a:r>
              <a:rPr lang="en-US" sz="2000" b="0" dirty="0" smtClean="0"/>
              <a:t>The system will also disclose the quality of local management and decision making processes that impact the allocation of financial resources in Texas public schools. An evaluation of the long-term effectiveness of the system should disclose a measurable improvement in the quality of Texas public schools’ financial decision making process</a:t>
            </a:r>
            <a:r>
              <a:rPr lang="en-US" sz="2400" b="0" dirty="0" smtClean="0"/>
              <a:t>. </a:t>
            </a:r>
          </a:p>
          <a:p>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lstStyle/>
          <a:p>
            <a:r>
              <a:rPr lang="en-US" sz="2000" dirty="0" smtClean="0"/>
              <a:t>Preliminary Ratings</a:t>
            </a:r>
          </a:p>
          <a:p>
            <a:r>
              <a:rPr lang="en-US" dirty="0" smtClean="0"/>
              <a:t>	Preliminary ratings are issued within 150 days of the charter school’s complete financial data being made to the TEA staff.  </a:t>
            </a:r>
          </a:p>
          <a:p>
            <a:r>
              <a:rPr lang="en-US" dirty="0" smtClean="0"/>
              <a:t>	Financial accountability ratings for a particular year will always be based on complete and audited financial data from the previous fiscal year given the availability of the data. (ex. 2012 ratings based on audited data from fiscal year 2010-2011)</a:t>
            </a:r>
          </a:p>
          <a:p>
            <a:r>
              <a:rPr lang="en-US" dirty="0" smtClean="0"/>
              <a:t>	The ratings </a:t>
            </a:r>
            <a:r>
              <a:rPr lang="en-US" u="sng" dirty="0" smtClean="0"/>
              <a:t>will not </a:t>
            </a:r>
            <a:r>
              <a:rPr lang="en-US" dirty="0" smtClean="0"/>
              <a:t>be delayed if a charter school fails to meet the statutory deadline for submitting the annual financial and compliance report.  A rating of Suspended –Data Quality will be issued if the annual financial and compliance report is not received.</a:t>
            </a:r>
          </a:p>
          <a:p>
            <a:r>
              <a:rPr lang="en-US" dirty="0" smtClean="0"/>
              <a:t> </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Appeals</a:t>
            </a:r>
          </a:p>
          <a:p>
            <a:pPr>
              <a:buFont typeface="Arial" pitchFamily="34" charset="0"/>
              <a:buChar char="•"/>
            </a:pPr>
            <a:r>
              <a:rPr lang="en-US" dirty="0" smtClean="0"/>
              <a:t>A charter school may  submit a written appeal requesting the TEA staff to review a preliminary rating </a:t>
            </a:r>
            <a:r>
              <a:rPr lang="en-US" u="sng" dirty="0" smtClean="0"/>
              <a:t>if </a:t>
            </a:r>
            <a:r>
              <a:rPr lang="en-US" dirty="0" smtClean="0"/>
              <a:t>the preliminary rating was based on a data error solely attributable to the TEA’s review of the data for any of the indicators. </a:t>
            </a:r>
          </a:p>
          <a:p>
            <a:pPr>
              <a:buFont typeface="Arial" pitchFamily="34" charset="0"/>
              <a:buChar char="•"/>
            </a:pPr>
            <a:r>
              <a:rPr lang="en-US" dirty="0" smtClean="0"/>
              <a:t>If a charter school wishes to appeal a preliminary rating the appeal must be received no later than 30 days after the TEA’s release of the preliminary rating, and the appeal must include substantial evidence that supports the charter school’s position. </a:t>
            </a:r>
          </a:p>
          <a:p>
            <a:pPr lvl="3">
              <a:buFont typeface="Arial" pitchFamily="34" charset="0"/>
              <a:buChar char="•"/>
            </a:pPr>
            <a:r>
              <a:rPr lang="en-US" dirty="0" smtClean="0"/>
              <a:t>Only appeals that would result in a change of the preliminary rating will be considered.</a:t>
            </a:r>
          </a:p>
          <a:p>
            <a:pPr lvl="3">
              <a:buFont typeface="Arial" pitchFamily="34" charset="0"/>
              <a:buChar char="•"/>
            </a:pPr>
            <a:r>
              <a:rPr lang="en-US" dirty="0" smtClean="0"/>
              <a:t>TEA staff will review the information submitted by the charter school to validate the statements made to the extent possible.  All relevant data will be reviewed by TEA staff.</a:t>
            </a:r>
          </a:p>
          <a:p>
            <a:pPr lvl="2">
              <a:buFont typeface="Arial" pitchFamily="34" charset="0"/>
              <a:buChar char="•"/>
            </a:pP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lstStyle/>
          <a:p>
            <a:r>
              <a:rPr lang="en-US" sz="2000" dirty="0" smtClean="0"/>
              <a:t>Appeals cont’d</a:t>
            </a:r>
          </a:p>
          <a:p>
            <a:pPr lvl="3">
              <a:buFont typeface="Arial" pitchFamily="34" charset="0"/>
              <a:buChar char="•"/>
            </a:pPr>
            <a:r>
              <a:rPr lang="en-US" dirty="0" smtClean="0"/>
              <a:t>TEA staff will prepare a recommendation and forward it to an external panel for review.  The review panel will provide independent oversight to the appeals process. </a:t>
            </a:r>
          </a:p>
          <a:p>
            <a:pPr lvl="3">
              <a:buFont typeface="Arial" pitchFamily="34" charset="0"/>
              <a:buChar char="•"/>
            </a:pPr>
            <a:r>
              <a:rPr lang="en-US" dirty="0" smtClean="0"/>
              <a:t>The external review panel will examine the appeal, supporting documentation, staff research, and the staff recommendation.  The review panel will determine its recommendation. </a:t>
            </a:r>
          </a:p>
          <a:p>
            <a:pPr lvl="3">
              <a:buFont typeface="Arial" pitchFamily="34" charset="0"/>
              <a:buChar char="•"/>
            </a:pPr>
            <a:r>
              <a:rPr lang="en-US" dirty="0" smtClean="0"/>
              <a:t>The external review panel’s recommendation will be forwarded to the commissioner. </a:t>
            </a:r>
          </a:p>
          <a:p>
            <a:pPr lvl="3">
              <a:buFont typeface="Arial" pitchFamily="34" charset="0"/>
              <a:buChar char="•"/>
            </a:pPr>
            <a:r>
              <a:rPr lang="en-US" dirty="0" smtClean="0"/>
              <a:t>The commissioner will make a final decision in accordance with the timeline specified by statute (no later than 45 days after the appeal has been received by the TEA).</a:t>
            </a:r>
          </a:p>
          <a:p>
            <a:pPr lvl="2">
              <a:buNone/>
            </a:pP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Appeals cont’d:</a:t>
            </a:r>
          </a:p>
          <a:p>
            <a:pPr lvl="3">
              <a:buFont typeface="Arial" pitchFamily="34" charset="0"/>
              <a:buChar char="•"/>
            </a:pPr>
            <a:r>
              <a:rPr lang="en-US" dirty="0" smtClean="0"/>
              <a:t>Appeals received 31 days or more after the TEA issues a preliminary rating </a:t>
            </a:r>
            <a:r>
              <a:rPr lang="en-US" u="sng" dirty="0" smtClean="0"/>
              <a:t>will not </a:t>
            </a:r>
            <a:r>
              <a:rPr lang="en-US" dirty="0" smtClean="0"/>
              <a:t>be considered.</a:t>
            </a:r>
          </a:p>
          <a:p>
            <a:pPr lvl="3">
              <a:buFont typeface="Arial" pitchFamily="34" charset="0"/>
              <a:buChar char="•"/>
            </a:pPr>
            <a:r>
              <a:rPr lang="en-US" dirty="0" smtClean="0"/>
              <a:t>Errors by a charter school in recording data or submitting data through the TEA data collection and reporting system </a:t>
            </a:r>
            <a:r>
              <a:rPr lang="en-US" u="sng" dirty="0" smtClean="0"/>
              <a:t>do not </a:t>
            </a:r>
            <a:r>
              <a:rPr lang="en-US" dirty="0" smtClean="0"/>
              <a:t>constitute a valid basis for appealing a preliminary rating. </a:t>
            </a:r>
          </a:p>
          <a:p>
            <a:pPr lvl="3">
              <a:buFont typeface="Arial" pitchFamily="34" charset="0"/>
              <a:buChar char="•"/>
            </a:pPr>
            <a:r>
              <a:rPr lang="en-US" dirty="0" smtClean="0"/>
              <a:t>If the TEA receives an appeal of a preliminary rating, a final rating will be issued to the charter school no later than </a:t>
            </a:r>
            <a:r>
              <a:rPr lang="en-US" u="sng" dirty="0" smtClean="0"/>
              <a:t>45 days </a:t>
            </a:r>
            <a:r>
              <a:rPr lang="en-US" dirty="0" smtClean="0"/>
              <a:t>after the appeal has been received by the TEA. </a:t>
            </a:r>
          </a:p>
          <a:p>
            <a:pPr lvl="3">
              <a:buFont typeface="Arial" pitchFamily="34" charset="0"/>
              <a:buChar char="•"/>
            </a:pPr>
            <a:r>
              <a:rPr lang="en-US" dirty="0" smtClean="0"/>
              <a:t>If the TEA does not receive an appeal of a preliminary rating, the preliminary rating automatically becomes a final rating on the 31</a:t>
            </a:r>
            <a:r>
              <a:rPr lang="en-US" baseline="30000" dirty="0" smtClean="0"/>
              <a:t>st</a:t>
            </a:r>
            <a:r>
              <a:rPr lang="en-US" dirty="0" smtClean="0"/>
              <a:t> day after the issuance of the preliminary rating. </a:t>
            </a:r>
          </a:p>
          <a:p>
            <a:pPr lvl="3">
              <a:buFont typeface="Arial" pitchFamily="34" charset="0"/>
              <a:buChar char="•"/>
            </a:pPr>
            <a:r>
              <a:rPr lang="en-US" dirty="0" smtClean="0"/>
              <a:t>A final rating issued by the TEA pursuant to this section may not be appealed under the TEC §7.057, or any other law or rule. </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fontScale="92500" lnSpcReduction="20000"/>
          </a:bodyPr>
          <a:lstStyle/>
          <a:p>
            <a:r>
              <a:rPr lang="en-US" sz="2200" dirty="0" smtClean="0"/>
              <a:t>Types of Accountability Ratings (§109.1003)</a:t>
            </a:r>
          </a:p>
          <a:p>
            <a:r>
              <a:rPr lang="en-US" dirty="0" smtClean="0"/>
              <a:t>	</a:t>
            </a:r>
            <a:r>
              <a:rPr lang="en-US" u="sng" dirty="0" smtClean="0"/>
              <a:t>Superior Achievement </a:t>
            </a:r>
            <a:r>
              <a:rPr lang="en-US" dirty="0" smtClean="0"/>
              <a:t>– classified as Superior Achievement if it scores within the applicable range of (&gt;=60 &lt;=65). </a:t>
            </a:r>
          </a:p>
          <a:p>
            <a:r>
              <a:rPr lang="en-US" dirty="0" smtClean="0"/>
              <a:t>	</a:t>
            </a:r>
            <a:r>
              <a:rPr lang="en-US" u="sng" dirty="0" smtClean="0"/>
              <a:t>Above Standard Achievement </a:t>
            </a:r>
            <a:r>
              <a:rPr lang="en-US" dirty="0" smtClean="0"/>
              <a:t>– classified as Above Standard Achievement if it scores within the applicable range of (&gt;=55 &lt;60). </a:t>
            </a:r>
          </a:p>
          <a:p>
            <a:r>
              <a:rPr lang="en-US" dirty="0" smtClean="0"/>
              <a:t>	</a:t>
            </a:r>
            <a:r>
              <a:rPr lang="en-US" u="sng" dirty="0" smtClean="0"/>
              <a:t>Standard Achievement </a:t>
            </a:r>
            <a:r>
              <a:rPr lang="en-US" dirty="0" smtClean="0"/>
              <a:t>– classified as Standard Achievement if it scores within the applicable range of (&gt;=50 &lt;55)</a:t>
            </a:r>
          </a:p>
          <a:p>
            <a:r>
              <a:rPr lang="en-US" dirty="0" smtClean="0"/>
              <a:t>	</a:t>
            </a:r>
            <a:r>
              <a:rPr lang="en-US" u="sng" dirty="0" smtClean="0"/>
              <a:t>Substandard Achievement </a:t>
            </a:r>
            <a:r>
              <a:rPr lang="en-US" dirty="0" smtClean="0"/>
              <a:t>– classified as Substandard Achievement if it scores within the applicable range of (&lt;50 or answered NO to indicators 1,2,3, or 4, or both 5 and 6).</a:t>
            </a:r>
          </a:p>
          <a:p>
            <a:r>
              <a:rPr lang="en-US" dirty="0" smtClean="0"/>
              <a:t>	</a:t>
            </a:r>
            <a:r>
              <a:rPr lang="en-US" u="sng" dirty="0" smtClean="0"/>
              <a:t>Suspended Data Quality  </a:t>
            </a:r>
            <a:r>
              <a:rPr lang="en-US" dirty="0" smtClean="0"/>
              <a:t>- rating assigned to the charter school if serious data quality issues are disclosed.  The rating will be assigned until the charter school successfully resolves the data quality issues.  The commissioner of education may apply sanctions to a charter school that is assigned a Suspended Data Quality rating and may require other corrective action. 	</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lstStyle/>
          <a:p>
            <a:r>
              <a:rPr lang="en-US" sz="2000" dirty="0" smtClean="0"/>
              <a:t>Types of Accountability Ratings Cont’d</a:t>
            </a:r>
          </a:p>
          <a:p>
            <a:r>
              <a:rPr lang="en-US" dirty="0" smtClean="0"/>
              <a:t>	The commissioner of education may lower a financial accountability rating based on findings of an investigation conducted under Texas Education Code (TEC), Chapter 39. </a:t>
            </a:r>
          </a:p>
          <a:p>
            <a:r>
              <a:rPr lang="en-US" dirty="0" smtClean="0"/>
              <a:t>	Unless revised as a result of investigative activities by the commissioner of education as authorized under TEC, Chapter 39, or other law, a financial accountability rating remains in effect until replaced by a subsequent financial accountability rating.  A financial accountability rating shall be revised after initial assignment when circumstances require such revision in order to achieve the purposes specified in §97.1053(a) of Title 19.</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a:bodyPr>
          <a:lstStyle/>
          <a:p>
            <a:r>
              <a:rPr lang="en-US" sz="2000" dirty="0" smtClean="0"/>
              <a:t>Criteria for Financial Accountability Ratings (§109.1004)</a:t>
            </a:r>
          </a:p>
          <a:p>
            <a:r>
              <a:rPr lang="en-US" dirty="0" smtClean="0"/>
              <a:t>	</a:t>
            </a:r>
            <a:r>
              <a:rPr lang="en-US" sz="1500" dirty="0" smtClean="0"/>
              <a:t>The criteria for financial accountability ratings will be based upon indicators established by the commissioner of education and reflected in §109.1002 of this title (relating to Financial Accountability Ratings), in accordance with requirements in state law and after consultation with the comptroller of public accounts. The commissioner of education shall evaluate the rating system annually and may modify the system in order to improve the effectiveness of the rating system. Changes to criteria for ratings and their effective dates will be communicated to school districts and open-enrollment charter schools.</a:t>
            </a:r>
          </a:p>
          <a:p>
            <a:r>
              <a:rPr lang="en-US" sz="1500" dirty="0" smtClean="0"/>
              <a:t>	</a:t>
            </a:r>
            <a:endParaRPr lang="en-US" sz="15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Criteria for Financial Accountability Rating Cont’d</a:t>
            </a:r>
          </a:p>
          <a:p>
            <a:r>
              <a:rPr lang="en-US" sz="1900" dirty="0" smtClean="0"/>
              <a:t>	</a:t>
            </a:r>
            <a:r>
              <a:rPr lang="en-US" sz="1500" dirty="0" smtClean="0"/>
              <a:t>The Financial Accounting Standards Board (FASB) requires not-for-profit entities such as charter holders to present financial statements showing an aggregate view of the entity as a whole.</a:t>
            </a:r>
          </a:p>
          <a:p>
            <a:r>
              <a:rPr lang="en-US" sz="1500" dirty="0" smtClean="0"/>
              <a:t>		The Financial Accountability System Resource Guide, Module 10, Special 	Supplement-Charter Schools, Section 1.7.2, under §109.41 of this title (relating to 	Financial Accountability System Resource Guide), states that the charter holder is 	required to submit audited financial statements for the charter holder entity as a 	whole (both for charter and non-charter operations) as well as additional exhibits for 	each individual charter (determined by county-district number).</a:t>
            </a:r>
          </a:p>
          <a:p>
            <a:r>
              <a:rPr lang="en-US" sz="1500" dirty="0" smtClean="0"/>
              <a:t>		For purposes of comparability among schools, all financial calculations for the 	indicators under §109.1002(g) of this title use the financial statements for a charter 	school; however, in the case of consolidated financial statements, any indicators 	relating to the auditor's opinion on the financial statements, material weaknesses in 	internal controls, or material noncompliance will be judged on the financial 	statements for the entity as a whole.</a:t>
            </a:r>
          </a:p>
          <a:p>
            <a:endParaRPr lang="en-US" sz="20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Contact Information</a:t>
            </a:r>
            <a:endParaRPr lang="en-US" dirty="0"/>
          </a:p>
        </p:txBody>
      </p:sp>
      <p:sp>
        <p:nvSpPr>
          <p:cNvPr id="3" name="Content Placeholder 2"/>
          <p:cNvSpPr>
            <a:spLocks noGrp="1"/>
          </p:cNvSpPr>
          <p:nvPr>
            <p:ph idx="1"/>
          </p:nvPr>
        </p:nvSpPr>
        <p:spPr/>
        <p:txBody>
          <a:bodyPr>
            <a:normAutofit/>
          </a:bodyPr>
          <a:lstStyle/>
          <a:p>
            <a:pPr>
              <a:spcBef>
                <a:spcPts val="0"/>
              </a:spcBef>
            </a:pPr>
            <a:r>
              <a:rPr lang="en-US" sz="2400" b="0" dirty="0" smtClean="0"/>
              <a:t>Robin Aldridge</a:t>
            </a:r>
          </a:p>
          <a:p>
            <a:pPr>
              <a:spcBef>
                <a:spcPts val="0"/>
              </a:spcBef>
            </a:pPr>
            <a:r>
              <a:rPr lang="en-US" sz="2400" b="0" dirty="0" smtClean="0"/>
              <a:t>Financial Accountability</a:t>
            </a:r>
          </a:p>
          <a:p>
            <a:pPr>
              <a:spcBef>
                <a:spcPts val="0"/>
              </a:spcBef>
            </a:pPr>
            <a:r>
              <a:rPr lang="en-US" sz="2400" b="0" dirty="0" smtClean="0">
                <a:hlinkClick r:id="rId2"/>
              </a:rPr>
              <a:t>robin.aldridge@tea.state.tx.us</a:t>
            </a:r>
            <a:r>
              <a:rPr lang="en-US" sz="2400" b="0" dirty="0" smtClean="0"/>
              <a:t> </a:t>
            </a:r>
          </a:p>
          <a:p>
            <a:pPr>
              <a:spcBef>
                <a:spcPts val="0"/>
              </a:spcBef>
            </a:pPr>
            <a:r>
              <a:rPr lang="en-US" sz="2400" b="0" dirty="0" smtClean="0"/>
              <a:t>(512) 463-3940</a:t>
            </a:r>
          </a:p>
          <a:p>
            <a:pPr>
              <a:spcBef>
                <a:spcPts val="0"/>
              </a:spcBef>
            </a:pPr>
            <a:endParaRPr lang="en-US" sz="2400" b="0" dirty="0" smtClean="0"/>
          </a:p>
          <a:p>
            <a:pPr>
              <a:spcBef>
                <a:spcPts val="0"/>
              </a:spcBef>
            </a:pPr>
            <a:r>
              <a:rPr lang="en-US" sz="2400" b="0" dirty="0" smtClean="0"/>
              <a:t>Yolanda Walker</a:t>
            </a:r>
          </a:p>
          <a:p>
            <a:pPr>
              <a:spcBef>
                <a:spcPts val="0"/>
              </a:spcBef>
            </a:pPr>
            <a:r>
              <a:rPr lang="en-US" sz="2400" b="0" dirty="0" smtClean="0"/>
              <a:t>Financial Accountability</a:t>
            </a:r>
          </a:p>
          <a:p>
            <a:pPr>
              <a:spcBef>
                <a:spcPts val="0"/>
              </a:spcBef>
            </a:pPr>
            <a:r>
              <a:rPr lang="en-US" sz="2400" b="0" dirty="0" smtClean="0">
                <a:hlinkClick r:id="rId3"/>
              </a:rPr>
              <a:t>yolanda.walker@tea.state.tx.us</a:t>
            </a:r>
            <a:endParaRPr lang="en-US" sz="2400" b="0" dirty="0" smtClean="0"/>
          </a:p>
          <a:p>
            <a:pPr>
              <a:spcBef>
                <a:spcPts val="0"/>
              </a:spcBef>
            </a:pPr>
            <a:r>
              <a:rPr lang="en-US" sz="2400" b="0" dirty="0" smtClean="0"/>
              <a:t>(512) 463-0947</a:t>
            </a:r>
            <a:endParaRPr lang="en-US" sz="2400" b="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Charter first ratings</a:t>
            </a:r>
            <a:endParaRPr lang="en-US"/>
          </a:p>
        </p:txBody>
      </p:sp>
      <p:sp>
        <p:nvSpPr>
          <p:cNvPr id="3" name="Content Placeholder 2"/>
          <p:cNvSpPr>
            <a:spLocks noGrp="1"/>
          </p:cNvSpPr>
          <p:nvPr>
            <p:ph idx="1"/>
          </p:nvPr>
        </p:nvSpPr>
        <p:spPr/>
        <p:txBody>
          <a:bodyPr/>
          <a:lstStyle/>
          <a:p>
            <a:r>
              <a:rPr lang="en-US" sz="2000" dirty="0" smtClean="0"/>
              <a:t>Reporting Requirements  (§109.1005):</a:t>
            </a:r>
          </a:p>
          <a:p>
            <a:r>
              <a:rPr lang="en-US" dirty="0" smtClean="0"/>
              <a:t>	Each charter school is required to report information and financial accountability ratings to parents and taxpayers by implementing the following reporting procedures. </a:t>
            </a:r>
          </a:p>
          <a:p>
            <a:r>
              <a:rPr lang="en-US" dirty="0" smtClean="0"/>
              <a:t>		Each charter school is required to prepare and distribute an annual 	financial management report .</a:t>
            </a:r>
          </a:p>
          <a:p>
            <a:r>
              <a:rPr lang="en-US" dirty="0" smtClean="0"/>
              <a:t>		The public must be provided an opportunity to comment on the report at a 	public hearing. </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lstStyle/>
          <a:p>
            <a:r>
              <a:rPr lang="en-US" sz="2000" dirty="0" smtClean="0"/>
              <a:t>Reporting Requirements cont’d:</a:t>
            </a:r>
          </a:p>
          <a:p>
            <a:r>
              <a:rPr lang="en-US" dirty="0" smtClean="0"/>
              <a:t>	The annual financial management report prepared by the charter school must include:</a:t>
            </a:r>
          </a:p>
          <a:p>
            <a:r>
              <a:rPr lang="en-US" dirty="0" smtClean="0"/>
              <a:t>	A description of its financial management performance based on a comparison, provided by the TEA, of its performance on the indicators established by the commissioner of education and reflected in §109.1002 of title 19.  The report will contain information that discloses:</a:t>
            </a:r>
          </a:p>
          <a:p>
            <a:r>
              <a:rPr lang="en-US" dirty="0" smtClean="0"/>
              <a:t>		State – established standards; and</a:t>
            </a:r>
          </a:p>
          <a:p>
            <a:r>
              <a:rPr lang="en-US" dirty="0" smtClean="0"/>
              <a:t>		The charter school’s financial management performance under each 	indicator for the current and previous year’s financial  accountability 	ratings.</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fontScale="47500" lnSpcReduction="20000"/>
          </a:bodyPr>
          <a:lstStyle/>
          <a:p>
            <a:r>
              <a:rPr lang="en-US" sz="2600" dirty="0" smtClean="0"/>
              <a:t>Reporting Requirements cont’d:</a:t>
            </a:r>
          </a:p>
          <a:p>
            <a:r>
              <a:rPr lang="en-US" sz="2300" dirty="0" smtClean="0"/>
              <a:t>Descriptive information required by the commissioner of education, including:</a:t>
            </a:r>
          </a:p>
          <a:p>
            <a:r>
              <a:rPr lang="en-US" sz="2300" dirty="0" smtClean="0"/>
              <a:t>	A copy of the superintendent’s current employment contract or other written documentation of employment where no contract exists; </a:t>
            </a:r>
          </a:p>
          <a:p>
            <a:r>
              <a:rPr lang="en-US" sz="2300" dirty="0" smtClean="0"/>
              <a:t>		A summary schedule for the fiscal year (12 month period) of expenditures paid on behalf of and/or total 	reimbursements received by the superintendent and each board member, including transactions resulting 		from use of the charter school’s credit card(s) to cover expenses incurred by the superintendent and each 	board member;</a:t>
            </a:r>
          </a:p>
          <a:p>
            <a:r>
              <a:rPr lang="en-US" sz="2300" dirty="0" smtClean="0"/>
              <a:t>		A summary schedule for the fiscal year of the dollar amount of compensation and/or fees received by the 	superintendent from another school district or charter school or any other outside entity in exchange for 	professional consulting and/or personal services; </a:t>
            </a:r>
          </a:p>
          <a:p>
            <a:r>
              <a:rPr lang="en-US" sz="2300" dirty="0" smtClean="0"/>
              <a:t>		A summary schedule for the fiscal year of the total dollar amount by the executive officers and board 	members of gifts that had an economic value of $250 or more in aggregate in the fiscal year;</a:t>
            </a:r>
          </a:p>
          <a:p>
            <a:r>
              <a:rPr lang="en-US" sz="2300" dirty="0" smtClean="0"/>
              <a:t>		A summary schedule for the fiscal year of the dollar amount by board member for the aggregate amount of 	business transactions with the charter school (or charter holder);</a:t>
            </a:r>
          </a:p>
          <a:p>
            <a:r>
              <a:rPr lang="en-US" sz="2300" dirty="0" smtClean="0"/>
              <a:t>		A summary schedule of the data submitted using the electronic – based program developed under the 	financial solvency provision of TEC, §39.0822; and</a:t>
            </a:r>
          </a:p>
          <a:p>
            <a:r>
              <a:rPr lang="en-US" sz="2300" dirty="0" smtClean="0"/>
              <a:t>		Any other information the board of trustees of the charter school determines to be useful. </a:t>
            </a:r>
          </a:p>
          <a:p>
            <a:r>
              <a:rPr lang="en-US" sz="2000" dirty="0" smtClean="0"/>
              <a:t>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fontScale="85000" lnSpcReduction="20000"/>
          </a:bodyPr>
          <a:lstStyle/>
          <a:p>
            <a:r>
              <a:rPr lang="en-US" sz="2100" dirty="0" smtClean="0"/>
              <a:t>Reporting Requirements cont’d:</a:t>
            </a:r>
          </a:p>
          <a:p>
            <a:r>
              <a:rPr lang="en-US" dirty="0" smtClean="0"/>
              <a:t>	The board of trustees of each charter school shall hold a public hearing on the annual financial management report within two months after receipt of a final financial accountability rating (including a final rating of Suspended--Data Quality). The public hearing is to be held at a location in the charter school's facilities. The board shall give notice of the hearing to owners of real property in the geographic boundaries of the charter school and to parents of charter school students. In addition to other notice required by law, notice of the hearing must be provided:</a:t>
            </a:r>
          </a:p>
          <a:p>
            <a:r>
              <a:rPr lang="en-US" dirty="0" smtClean="0"/>
              <a:t>		to a newspaper of general circulation in the geographic boundaries of each 	campus of an open-enrollment charter school once a week for two weeks prior 	to holding the public meeting, providing the time and place where the hearing is 	to be held. The first notice in the newspaper may not be more than 30 days 	prior to or less than 14 days prior to the public meeting. If there is not a newspaper 	published within the geographic boundaries of a campus of a charter school, then the 	notice is to be published in the county nearest the county seat of the county in which 	the campus of the charter school is located; and</a:t>
            </a:r>
          </a:p>
          <a:p>
            <a:r>
              <a:rPr lang="en-US" dirty="0" smtClean="0"/>
              <a:t>		through electronic mail to media serving the charter school.</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first ratings</a:t>
            </a:r>
            <a:endParaRPr lang="en-US" dirty="0"/>
          </a:p>
        </p:txBody>
      </p:sp>
      <p:sp>
        <p:nvSpPr>
          <p:cNvPr id="3" name="Content Placeholder 2"/>
          <p:cNvSpPr>
            <a:spLocks noGrp="1"/>
          </p:cNvSpPr>
          <p:nvPr>
            <p:ph idx="1"/>
          </p:nvPr>
        </p:nvSpPr>
        <p:spPr/>
        <p:txBody>
          <a:bodyPr>
            <a:normAutofit/>
          </a:bodyPr>
          <a:lstStyle/>
          <a:p>
            <a:r>
              <a:rPr lang="en-US" sz="1800" dirty="0" smtClean="0"/>
              <a:t>Reporting Requirements cont’d:</a:t>
            </a:r>
          </a:p>
          <a:p>
            <a:r>
              <a:rPr lang="en-US" dirty="0" smtClean="0"/>
              <a:t>	</a:t>
            </a:r>
            <a:r>
              <a:rPr lang="en-US" sz="1400" dirty="0" smtClean="0"/>
              <a:t>At the hearing, the annual financial management report shall be disseminated to the charter school's parents and taxpayers that are in attendance.</a:t>
            </a:r>
          </a:p>
          <a:p>
            <a:r>
              <a:rPr lang="en-US" sz="1400" dirty="0" smtClean="0"/>
              <a:t>		The annual financial management report is to be retained in the charter school 	for at least a three-year period after the public hearing and will be made 	available to 	parents and taxpayers upon request.</a:t>
            </a:r>
          </a:p>
          <a:p>
            <a:r>
              <a:rPr lang="en-US" sz="1400" dirty="0" smtClean="0"/>
              <a:t>		A corrective action plan is to be filed with the TEA by each charter school that 	received a rating of Substandard Achievement or Suspended--Data Quality. The 	corrective action plan, which is to be prepared in accordance with instructions 	from the commissioner of education, is to be filed within one month after the 	charter school's public hearing. The commissioner of education may require 	certain information in the corrective action plan to address the factor(s) that 	may have contributed to a charter school's rating of Substandard Achievement 	or Suspended—Data Quality.</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a:t>
            </a:r>
            <a:endParaRPr lang="en-US" dirty="0"/>
          </a:p>
        </p:txBody>
      </p:sp>
      <p:sp>
        <p:nvSpPr>
          <p:cNvPr id="3" name="Content Placeholder 2"/>
          <p:cNvSpPr>
            <a:spLocks noGrp="1"/>
          </p:cNvSpPr>
          <p:nvPr>
            <p:ph idx="1"/>
          </p:nvPr>
        </p:nvSpPr>
        <p:spPr/>
        <p:txBody>
          <a:bodyPr>
            <a:normAutofit lnSpcReduction="10000"/>
          </a:bodyPr>
          <a:lstStyle/>
          <a:p>
            <a:pPr>
              <a:buFont typeface="Franklin Gothic Book" pitchFamily="34" charset="0"/>
              <a:buChar char="►"/>
            </a:pPr>
            <a:r>
              <a:rPr lang="en-US" sz="2400" dirty="0" smtClean="0"/>
              <a:t>Statutory Authority</a:t>
            </a:r>
          </a:p>
          <a:p>
            <a:pPr>
              <a:buFont typeface="Franklin Gothic Book" pitchFamily="34" charset="0"/>
              <a:buChar char="►"/>
            </a:pPr>
            <a:endParaRPr lang="en-US" sz="2400" dirty="0" smtClean="0"/>
          </a:p>
          <a:p>
            <a:pPr lvl="3">
              <a:buFont typeface="Courier New" pitchFamily="49" charset="0"/>
              <a:buChar char="o"/>
            </a:pPr>
            <a:r>
              <a:rPr lang="en-US" sz="2400" dirty="0" smtClean="0"/>
              <a:t>Texas Administrative Code (TAC), Title 19, </a:t>
            </a:r>
            <a:r>
              <a:rPr lang="en-US" sz="2400" dirty="0" smtClean="0">
                <a:cs typeface="Arial"/>
              </a:rPr>
              <a:t>§109.1101</a:t>
            </a:r>
          </a:p>
          <a:p>
            <a:pPr lvl="3">
              <a:buNone/>
            </a:pPr>
            <a:endParaRPr lang="en-US" sz="2400" dirty="0" smtClean="0">
              <a:cs typeface="Arial"/>
            </a:endParaRPr>
          </a:p>
          <a:p>
            <a:pPr lvl="3">
              <a:buFont typeface="Courier New" pitchFamily="49" charset="0"/>
              <a:buChar char="o"/>
            </a:pPr>
            <a:r>
              <a:rPr lang="en-US" sz="2400" dirty="0" smtClean="0">
                <a:cs typeface="Arial"/>
              </a:rPr>
              <a:t>Texas Education Code (TEC), §39.0822, Financial Solvency Review Required</a:t>
            </a:r>
          </a:p>
          <a:p>
            <a:pPr lvl="3">
              <a:buFont typeface="Courier New" pitchFamily="49" charset="0"/>
              <a:buChar char="o"/>
            </a:pPr>
            <a:r>
              <a:rPr lang="en-US" sz="2400" dirty="0" smtClean="0">
                <a:cs typeface="Arial"/>
              </a:rPr>
              <a:t>Texas Education Code (TEC), §39.0823, Projected Deficit </a:t>
            </a:r>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Financial Solvency</a:t>
            </a:r>
            <a:endParaRPr lang="en-US" dirty="0"/>
          </a:p>
        </p:txBody>
      </p:sp>
      <p:sp>
        <p:nvSpPr>
          <p:cNvPr id="3" name="Content Placeholder 2"/>
          <p:cNvSpPr>
            <a:spLocks noGrp="1"/>
          </p:cNvSpPr>
          <p:nvPr>
            <p:ph idx="1"/>
          </p:nvPr>
        </p:nvSpPr>
        <p:spPr/>
        <p:txBody>
          <a:bodyPr/>
          <a:lstStyle/>
          <a:p>
            <a:r>
              <a:rPr lang="en-US" dirty="0" smtClean="0"/>
              <a:t>	</a:t>
            </a:r>
            <a:r>
              <a:rPr lang="en-US" sz="2000" dirty="0" smtClean="0"/>
              <a:t>The purpose of the financial solvency review is to anticipate future financial solvency of Texas public school districts and charter schools.  The review is designed to alert school districts and charter schools to circumstances that could lead to financial insolvency.</a:t>
            </a:r>
            <a:endParaRPr lang="en-US" sz="20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a:t>
            </a:r>
            <a:endParaRPr lang="en-US" dirty="0"/>
          </a:p>
        </p:txBody>
      </p:sp>
      <p:sp>
        <p:nvSpPr>
          <p:cNvPr id="3" name="Content Placeholder 2"/>
          <p:cNvSpPr>
            <a:spLocks noGrp="1"/>
          </p:cNvSpPr>
          <p:nvPr>
            <p:ph idx="1"/>
          </p:nvPr>
        </p:nvSpPr>
        <p:spPr/>
        <p:txBody>
          <a:bodyPr/>
          <a:lstStyle/>
          <a:p>
            <a:r>
              <a:rPr lang="en-US" sz="2000" dirty="0" smtClean="0"/>
              <a:t>Financial Solvency Review</a:t>
            </a:r>
          </a:p>
          <a:p>
            <a:r>
              <a:rPr lang="en-US" dirty="0" smtClean="0"/>
              <a:t>Data used in the financial solvency review: </a:t>
            </a:r>
          </a:p>
          <a:p>
            <a:pPr lvl="1">
              <a:buFont typeface="Arial" pitchFamily="34" charset="0"/>
              <a:buChar char="•"/>
            </a:pPr>
            <a:r>
              <a:rPr lang="en-US" dirty="0" smtClean="0"/>
              <a:t>Annual financial audit report submitted by the charter school for the past two school years; </a:t>
            </a:r>
          </a:p>
          <a:p>
            <a:pPr lvl="1">
              <a:buFont typeface="Arial" pitchFamily="34" charset="0"/>
              <a:buChar char="•"/>
            </a:pPr>
            <a:r>
              <a:rPr lang="en-US" dirty="0" smtClean="0"/>
              <a:t>Public Education Information Management System (PEIMS) financial actual data for the past two school years;</a:t>
            </a:r>
          </a:p>
          <a:p>
            <a:pPr lvl="1">
              <a:buFont typeface="Arial" pitchFamily="34" charset="0"/>
              <a:buChar char="•"/>
            </a:pPr>
            <a:r>
              <a:rPr lang="en-US" dirty="0" smtClean="0"/>
              <a:t>PEIMS financial budget data for the current year and the past two school years; </a:t>
            </a:r>
          </a:p>
          <a:p>
            <a:pPr lvl="1">
              <a:buFont typeface="Arial" pitchFamily="34" charset="0"/>
              <a:buChar char="•"/>
            </a:pPr>
            <a:r>
              <a:rPr lang="en-US" dirty="0" smtClean="0"/>
              <a:t>PEIMS staff data for the current year and the past two school years;</a:t>
            </a:r>
          </a:p>
          <a:p>
            <a:pPr lvl="1">
              <a:buFont typeface="Arial" pitchFamily="34" charset="0"/>
              <a:buChar char="•"/>
            </a:pPr>
            <a:r>
              <a:rPr lang="en-US" dirty="0" smtClean="0"/>
              <a:t>PEIMS student data for the current year and the past two school years; and </a:t>
            </a:r>
          </a:p>
          <a:p>
            <a:pPr lvl="1">
              <a:buFont typeface="Arial" pitchFamily="34" charset="0"/>
              <a:buChar char="•"/>
            </a:pPr>
            <a:r>
              <a:rPr lang="en-US" dirty="0" smtClean="0"/>
              <a:t>School district tax rate data (not applicable to charter schools).</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a:t>
            </a:r>
            <a:endParaRPr lang="en-US" dirty="0"/>
          </a:p>
        </p:txBody>
      </p:sp>
      <p:sp>
        <p:nvSpPr>
          <p:cNvPr id="3" name="Content Placeholder 2"/>
          <p:cNvSpPr>
            <a:spLocks noGrp="1"/>
          </p:cNvSpPr>
          <p:nvPr>
            <p:ph idx="1"/>
          </p:nvPr>
        </p:nvSpPr>
        <p:spPr/>
        <p:txBody>
          <a:bodyPr/>
          <a:lstStyle/>
          <a:p>
            <a:r>
              <a:rPr lang="en-US" sz="2000" dirty="0" smtClean="0"/>
              <a:t>Financial Solvency Review</a:t>
            </a:r>
          </a:p>
          <a:p>
            <a:r>
              <a:rPr lang="en-US" dirty="0" smtClean="0"/>
              <a:t>The following additional information will also be used in the financial solvency review: </a:t>
            </a:r>
          </a:p>
          <a:p>
            <a:pPr lvl="1">
              <a:buFont typeface="Arial" pitchFamily="34" charset="0"/>
              <a:buChar char="•"/>
            </a:pPr>
            <a:r>
              <a:rPr lang="en-US" dirty="0" smtClean="0"/>
              <a:t>The first quarter charter school financial data for the current school year; and </a:t>
            </a:r>
          </a:p>
          <a:p>
            <a:pPr lvl="1">
              <a:buFont typeface="Arial" pitchFamily="34" charset="0"/>
              <a:buChar char="•"/>
            </a:pPr>
            <a:r>
              <a:rPr lang="en-US" dirty="0" smtClean="0"/>
              <a:t>the charter school’s comments. </a:t>
            </a:r>
          </a:p>
          <a:p>
            <a:r>
              <a:rPr lang="en-US" dirty="0" smtClean="0"/>
              <a:t>	Charter schools that the TEA selects for additional review may be required to submit other additional information.</a:t>
            </a:r>
          </a:p>
          <a:p>
            <a:r>
              <a:rPr lang="en-US" dirty="0" smtClean="0"/>
              <a:t>	Charter schools that the TEA projects to have a general fund deficit within the next three school years will be required to submit interim financial reports supplemented by staff and student data. </a:t>
            </a:r>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a:t>
            </a:r>
            <a:endParaRPr lang="en-US" dirty="0"/>
          </a:p>
        </p:txBody>
      </p:sp>
      <p:sp>
        <p:nvSpPr>
          <p:cNvPr id="3" name="Content Placeholder 2"/>
          <p:cNvSpPr>
            <a:spLocks noGrp="1"/>
          </p:cNvSpPr>
          <p:nvPr>
            <p:ph idx="1"/>
          </p:nvPr>
        </p:nvSpPr>
        <p:spPr/>
        <p:txBody>
          <a:bodyPr/>
          <a:lstStyle/>
          <a:p>
            <a:r>
              <a:rPr lang="en-US" sz="2000" dirty="0" smtClean="0"/>
              <a:t>Financial Solvency Review</a:t>
            </a:r>
          </a:p>
          <a:p>
            <a:r>
              <a:rPr lang="en-US" dirty="0" smtClean="0"/>
              <a:t>For the financial solvency review, the TEA will use the methodology described in 19 TAC §109.1101(d)(1). </a:t>
            </a:r>
          </a:p>
          <a:p>
            <a:r>
              <a:rPr lang="en-US" dirty="0" smtClean="0"/>
              <a:t>An analysis of the following will be performed during the review:</a:t>
            </a:r>
          </a:p>
          <a:p>
            <a:pPr lvl="1">
              <a:buFont typeface="Arial" pitchFamily="34" charset="0"/>
              <a:buChar char="•"/>
            </a:pPr>
            <a:r>
              <a:rPr lang="en-US" dirty="0" smtClean="0"/>
              <a:t>The charter school’s revenues and expenditures for the past school year; and </a:t>
            </a:r>
          </a:p>
          <a:p>
            <a:pPr lvl="1">
              <a:buFont typeface="Arial" pitchFamily="34" charset="0"/>
              <a:buChar char="•"/>
            </a:pPr>
            <a:r>
              <a:rPr lang="en-US" dirty="0" smtClean="0"/>
              <a:t>The projected  charter school’s revenues and expenditures for the current school year and the next two school years.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ACCOUNTABILITY SYSTEM RESOURCE GUIDE (FASRG)</a:t>
            </a:r>
            <a:endParaRPr lang="en-US" dirty="0"/>
          </a:p>
        </p:txBody>
      </p:sp>
      <p:sp>
        <p:nvSpPr>
          <p:cNvPr id="3" name="Content Placeholder 2"/>
          <p:cNvSpPr>
            <a:spLocks noGrp="1"/>
          </p:cNvSpPr>
          <p:nvPr>
            <p:ph idx="1"/>
          </p:nvPr>
        </p:nvSpPr>
        <p:spPr/>
        <p:txBody>
          <a:bodyPr/>
          <a:lstStyle/>
          <a:p>
            <a:endParaRPr lang="en-US" dirty="0" smtClean="0"/>
          </a:p>
          <a:p>
            <a:pPr>
              <a:buFont typeface="Franklin Gothic Book" pitchFamily="34" charset="0"/>
              <a:buChar char="►"/>
            </a:pPr>
            <a:r>
              <a:rPr lang="en-US" sz="2400" dirty="0" smtClean="0"/>
              <a:t>Texas Administrative Code (TAC) §109.41</a:t>
            </a:r>
          </a:p>
          <a:p>
            <a:pPr>
              <a:buFont typeface="Franklin Gothic Book" pitchFamily="34" charset="0"/>
              <a:buChar char="►"/>
            </a:pPr>
            <a:r>
              <a:rPr lang="en-US" sz="2400" dirty="0" smtClean="0"/>
              <a:t>Describes the rules for financial accounting</a:t>
            </a:r>
          </a:p>
          <a:p>
            <a:pPr>
              <a:buFont typeface="Franklin Gothic Book" pitchFamily="34" charset="0"/>
              <a:buChar char="►"/>
            </a:pPr>
            <a:r>
              <a:rPr lang="en-US" sz="2400" dirty="0" smtClean="0"/>
              <a:t>Currently using Version 15.0</a:t>
            </a:r>
          </a:p>
          <a:p>
            <a:pPr lvl="2">
              <a:buFont typeface="Courier New" pitchFamily="49" charset="0"/>
              <a:buChar char="o"/>
            </a:pPr>
            <a:r>
              <a:rPr lang="en-US" sz="2400" dirty="0" smtClean="0"/>
              <a:t>The only changes made in version 15.0 of the FASRG are minor changes made to Module 4. The remaining modules remain unchanged from Version 14.0</a:t>
            </a:r>
          </a:p>
          <a:p>
            <a:pPr>
              <a:buFont typeface="Franklin Gothic Book" pitchFamily="34" charset="0"/>
              <a:buChar char="►"/>
            </a:pPr>
            <a:r>
              <a:rPr lang="en-US" sz="2400" dirty="0" smtClean="0">
                <a:hlinkClick r:id="rId2"/>
              </a:rPr>
              <a:t>http://www.tea.state.tx.us/index4.aspx?id=1222</a:t>
            </a:r>
            <a:endParaRPr lang="en-US" sz="2400" dirty="0" smtClean="0"/>
          </a:p>
          <a:p>
            <a:pPr lvl="1">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a:t>
            </a:fld>
            <a:endParaRPr lang="en-US"/>
          </a:p>
        </p:txBody>
      </p:sp>
    </p:spTree>
    <p:extLst>
      <p:ext uri="{BB962C8B-B14F-4D97-AF65-F5344CB8AC3E}">
        <p14:creationId xmlns:p14="http://schemas.microsoft.com/office/powerpoint/2010/main" xmlns="" val="1515026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Financial Solvency Review</a:t>
            </a:r>
          </a:p>
          <a:p>
            <a:r>
              <a:rPr lang="en-US" dirty="0" smtClean="0"/>
              <a:t>In analyzing the information the TEA may consider, for the past school year, the current school year, and the next two school years, as appropriate, the following:</a:t>
            </a:r>
          </a:p>
          <a:p>
            <a:pPr lvl="1">
              <a:buFont typeface="Arial" pitchFamily="34" charset="0"/>
              <a:buChar char="•"/>
            </a:pPr>
            <a:r>
              <a:rPr lang="en-US" dirty="0" smtClean="0"/>
              <a:t>student-to-staff ratios relative to expenditures;</a:t>
            </a:r>
          </a:p>
          <a:p>
            <a:pPr lvl="1">
              <a:buFont typeface="Arial" pitchFamily="34" charset="0"/>
              <a:buChar char="•"/>
            </a:pPr>
            <a:r>
              <a:rPr lang="en-US" dirty="0" smtClean="0"/>
              <a:t>average staff salaries;</a:t>
            </a:r>
          </a:p>
          <a:p>
            <a:pPr lvl="1">
              <a:buFont typeface="Arial" pitchFamily="34" charset="0"/>
              <a:buChar char="•"/>
            </a:pPr>
            <a:r>
              <a:rPr lang="en-US" dirty="0" smtClean="0"/>
              <a:t>the rate of change in the unreserved (assigned and unassigned, effective beginning with fiscal year 2010-2011 data) general fund balance;</a:t>
            </a:r>
          </a:p>
          <a:p>
            <a:pPr lvl="1">
              <a:buFont typeface="Arial" pitchFamily="34" charset="0"/>
              <a:buChar char="•"/>
            </a:pPr>
            <a:r>
              <a:rPr lang="en-US" dirty="0" smtClean="0"/>
              <a:t>the number of students enrolled in the district or open-enrollment charter school;</a:t>
            </a:r>
          </a:p>
          <a:p>
            <a:pPr lvl="1">
              <a:buFont typeface="Arial" pitchFamily="34" charset="0"/>
              <a:buChar char="•"/>
            </a:pPr>
            <a:r>
              <a:rPr lang="en-US" dirty="0" smtClean="0"/>
              <a:t>the adopted tax rate of the school district;</a:t>
            </a:r>
          </a:p>
          <a:p>
            <a:pPr lvl="1">
              <a:buFont typeface="Arial" pitchFamily="34" charset="0"/>
              <a:buChar char="•"/>
            </a:pPr>
            <a:r>
              <a:rPr lang="en-US" dirty="0" smtClean="0"/>
              <a:t>any independent audit report prepared for the school district or open-enrollment charter school; and</a:t>
            </a:r>
          </a:p>
          <a:p>
            <a:pPr lvl="1">
              <a:buFont typeface="Arial" pitchFamily="34" charset="0"/>
              <a:buChar char="•"/>
            </a:pPr>
            <a:r>
              <a:rPr lang="en-US" dirty="0" smtClean="0"/>
              <a:t>actual school district or open-enrollment charter school financial information for the first quarter.</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 </a:t>
            </a:r>
            <a:endParaRPr lang="en-US" dirty="0"/>
          </a:p>
        </p:txBody>
      </p:sp>
      <p:sp>
        <p:nvSpPr>
          <p:cNvPr id="3" name="Content Placeholder 2"/>
          <p:cNvSpPr>
            <a:spLocks noGrp="1"/>
          </p:cNvSpPr>
          <p:nvPr>
            <p:ph idx="1"/>
          </p:nvPr>
        </p:nvSpPr>
        <p:spPr/>
        <p:txBody>
          <a:bodyPr>
            <a:normAutofit/>
          </a:bodyPr>
          <a:lstStyle/>
          <a:p>
            <a:r>
              <a:rPr lang="en-US" sz="2000" dirty="0" smtClean="0"/>
              <a:t>Financial Solvency Review</a:t>
            </a:r>
          </a:p>
          <a:p>
            <a:r>
              <a:rPr lang="en-US" dirty="0" smtClean="0"/>
              <a:t>	The TEA will notify any charter school for which the financial solvency review shows one or more of the following:</a:t>
            </a:r>
          </a:p>
          <a:p>
            <a:pPr lvl="3">
              <a:buFont typeface="Arial" pitchFamily="34" charset="0"/>
              <a:buChar char="•"/>
            </a:pPr>
            <a:r>
              <a:rPr lang="en-US" dirty="0" smtClean="0"/>
              <a:t>a student-to-staff ratio that is significantly outside the norm;</a:t>
            </a:r>
          </a:p>
          <a:p>
            <a:pPr lvl="3">
              <a:buFont typeface="Arial" pitchFamily="34" charset="0"/>
              <a:buChar char="•"/>
            </a:pPr>
            <a:r>
              <a:rPr lang="en-US" dirty="0" smtClean="0"/>
              <a:t>a rapid depletion of the general fund balance; or</a:t>
            </a:r>
          </a:p>
          <a:p>
            <a:pPr lvl="3">
              <a:buFont typeface="Arial" pitchFamily="34" charset="0"/>
              <a:buChar char="•"/>
            </a:pPr>
            <a:r>
              <a:rPr lang="en-US" dirty="0" smtClean="0"/>
              <a:t>a significant discrepancy between submitted budget figures and projected revenues and expenditures.</a:t>
            </a:r>
          </a:p>
          <a:p>
            <a:r>
              <a:rPr lang="en-US" dirty="0" smtClean="0"/>
              <a:t>	The TEA may extend the financial solvency review and require additional documentation of a charter school that has been notified of solvency issues following an initial review.</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Financial Plans</a:t>
            </a:r>
          </a:p>
          <a:p>
            <a:pPr>
              <a:buFont typeface="Arial" pitchFamily="34" charset="0"/>
              <a:buChar char="•"/>
            </a:pPr>
            <a:r>
              <a:rPr lang="en-US" dirty="0" smtClean="0"/>
              <a:t>	If the TEA determines that a charter school is required to submit a financial plan, the 	TEA will provide written notification of this requirement to the charter school.</a:t>
            </a:r>
          </a:p>
          <a:p>
            <a:pPr>
              <a:buFont typeface="Arial" pitchFamily="34" charset="0"/>
              <a:buChar char="•"/>
            </a:pPr>
            <a:r>
              <a:rPr lang="en-US" dirty="0" smtClean="0"/>
              <a:t>	On receiving the notification described in paragraph (1) of this subsection, a charter 	school must develop and submit to the TEA for approval a financial plan for avoiding 	the projected insolvency.</a:t>
            </a:r>
          </a:p>
          <a:p>
            <a:pPr>
              <a:buFont typeface="Arial" pitchFamily="34" charset="0"/>
              <a:buChar char="•"/>
            </a:pPr>
            <a:r>
              <a:rPr lang="en-US" dirty="0" smtClean="0"/>
              <a:t>	If the TEA determines that a submitted financial plan will permit a charter school to 	avoid projected insolvency, the TEA will provide written notification of its approval of 	the financial plan to the charter school.</a:t>
            </a:r>
          </a:p>
          <a:p>
            <a:pPr>
              <a:buFont typeface="Arial" pitchFamily="34" charset="0"/>
              <a:buChar char="•"/>
            </a:pPr>
            <a:r>
              <a:rPr lang="en-US" dirty="0" smtClean="0"/>
              <a:t>	If the TEA determines that a submitted financial plan will not permit a charter school 	to avoid projected insolvency, the TEA will require the charter school to modify the 	financial plan submitted to the TEA. The TEA will provide written notification of this 	requirement to the charter school.</a:t>
            </a:r>
          </a:p>
          <a:p>
            <a:pPr>
              <a:buFont typeface="Arial" pitchFamily="34" charset="0"/>
              <a:buChar char="•"/>
            </a:pPr>
            <a:r>
              <a:rPr lang="en-US" dirty="0" smtClean="0"/>
              <a:t>	The TEA may monitor the implementation of a financial plan or modified financial 	plan that is based on a financial review for a period of up to three years after TEA 	approval of the financial plan or modified financial plan, as applicable.</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solvency</a:t>
            </a:r>
            <a:endParaRPr lang="en-US" dirty="0"/>
          </a:p>
        </p:txBody>
      </p:sp>
      <p:sp>
        <p:nvSpPr>
          <p:cNvPr id="3" name="Content Placeholder 2"/>
          <p:cNvSpPr>
            <a:spLocks noGrp="1"/>
          </p:cNvSpPr>
          <p:nvPr>
            <p:ph idx="1"/>
          </p:nvPr>
        </p:nvSpPr>
        <p:spPr/>
        <p:txBody>
          <a:bodyPr>
            <a:normAutofit fontScale="92500" lnSpcReduction="10000"/>
          </a:bodyPr>
          <a:lstStyle/>
          <a:p>
            <a:r>
              <a:rPr lang="en-US" sz="2200" dirty="0" smtClean="0"/>
              <a:t>Financial Plans</a:t>
            </a:r>
          </a:p>
          <a:p>
            <a:r>
              <a:rPr lang="en-US" dirty="0" smtClean="0"/>
              <a:t>	Financial plans and accreditation. The commissioner of education will assign an Accredited-Warned status to a charter school that is required to develop and submit a financial plan as provided by subsection (e) of this section if:</a:t>
            </a:r>
          </a:p>
          <a:p>
            <a:pPr lvl="3">
              <a:buFont typeface="Arial" pitchFamily="34" charset="0"/>
              <a:buChar char="•"/>
            </a:pPr>
            <a:r>
              <a:rPr lang="en-US" dirty="0" smtClean="0"/>
              <a:t>The charter school fails to submit a financial plan to avoid a projected deficit;</a:t>
            </a:r>
          </a:p>
          <a:p>
            <a:pPr lvl="3">
              <a:buFont typeface="Arial" pitchFamily="34" charset="0"/>
              <a:buChar char="•"/>
            </a:pPr>
            <a:r>
              <a:rPr lang="en-US" dirty="0" smtClean="0"/>
              <a:t>The charter school fails to get approval from the TEA for a financial plan or modified financial plan;</a:t>
            </a:r>
          </a:p>
          <a:p>
            <a:pPr lvl="3">
              <a:buFont typeface="Arial" pitchFamily="34" charset="0"/>
              <a:buChar char="•"/>
            </a:pPr>
            <a:r>
              <a:rPr lang="en-US" dirty="0" smtClean="0"/>
              <a:t>The charter school fails to comply with a TEA-approved financial plan; or</a:t>
            </a:r>
          </a:p>
          <a:p>
            <a:pPr lvl="3">
              <a:buFont typeface="Arial" pitchFamily="34" charset="0"/>
              <a:buChar char="•"/>
            </a:pPr>
            <a:r>
              <a:rPr lang="en-US" dirty="0" smtClean="0"/>
              <a:t>the TEA determines in a subsequent school year, based on financial data submitted by the charter school, that the approved plan for the charter school is no longer sufficient or is not appropriately implemented.</a:t>
            </a:r>
          </a:p>
          <a:p>
            <a:r>
              <a:rPr lang="en-US" dirty="0" smtClean="0"/>
              <a:t>	Decisions by commissioner final. All financial plan approval decisions made by the commissioner in regard to the financial solvency review are final and cannot be appealed.</a:t>
            </a:r>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normAutofit lnSpcReduction="10000"/>
          </a:bodyPr>
          <a:lstStyle/>
          <a:p>
            <a:r>
              <a:rPr lang="en-US" dirty="0" smtClean="0"/>
              <a:t>FASRG</a:t>
            </a:r>
          </a:p>
          <a:p>
            <a:r>
              <a:rPr lang="en-US" dirty="0" smtClean="0">
                <a:hlinkClick r:id="rId2"/>
              </a:rPr>
              <a:t>http://www.tea.state.tx.us/index4.aspx?id=1222</a:t>
            </a:r>
            <a:endParaRPr lang="en-US" dirty="0" smtClean="0"/>
          </a:p>
          <a:p>
            <a:r>
              <a:rPr lang="en-US" dirty="0" smtClean="0"/>
              <a:t>Charter FIRST</a:t>
            </a:r>
          </a:p>
          <a:p>
            <a:r>
              <a:rPr lang="en-US" dirty="0" smtClean="0">
                <a:hlinkClick r:id="rId3"/>
              </a:rPr>
              <a:t>http://www.tea.state.tx.us/index4.aspx?id=6491</a:t>
            </a:r>
            <a:endParaRPr lang="en-US" dirty="0" smtClean="0"/>
          </a:p>
          <a:p>
            <a:r>
              <a:rPr lang="en-US" dirty="0" smtClean="0"/>
              <a:t>Charter FIRST Rating Worksheet</a:t>
            </a:r>
          </a:p>
          <a:p>
            <a:r>
              <a:rPr lang="en-US" dirty="0" smtClean="0">
                <a:hlinkClick r:id="rId4"/>
              </a:rPr>
              <a:t>http://ritter.tea.state.tx.us/rules/tac/chapter109/19_0109_1002-6.pdf</a:t>
            </a:r>
            <a:endParaRPr lang="en-US" dirty="0" smtClean="0"/>
          </a:p>
          <a:p>
            <a:r>
              <a:rPr lang="en-US" dirty="0" smtClean="0"/>
              <a:t>Financial Solvency</a:t>
            </a:r>
          </a:p>
          <a:p>
            <a:r>
              <a:rPr lang="en-US" dirty="0" smtClean="0">
                <a:hlinkClick r:id="rId5"/>
              </a:rPr>
              <a:t>http://www.tea.state.tx.us/index2.aspx?id=2147487027&amp;menu_id=645&amp;menu_id2=789</a:t>
            </a:r>
            <a:endParaRPr lang="en-US" dirty="0" smtClean="0"/>
          </a:p>
          <a:p>
            <a:r>
              <a:rPr lang="en-US" dirty="0" smtClean="0"/>
              <a:t>Financial Solvency Review Methodology</a:t>
            </a:r>
          </a:p>
          <a:p>
            <a:r>
              <a:rPr lang="en-US" dirty="0" smtClean="0">
                <a:hlinkClick r:id="rId6"/>
              </a:rPr>
              <a:t>http://ritter.tea.state.tx.us/rules/tac/chapter109/19_0109_1101-1.pdf</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changes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endParaRPr lang="en-US" dirty="0" smtClean="0"/>
          </a:p>
          <a:p>
            <a:r>
              <a:rPr lang="en-US" dirty="0" smtClean="0"/>
              <a:t>	</a:t>
            </a:r>
            <a:r>
              <a:rPr lang="en-US" dirty="0" smtClean="0"/>
              <a:t>NEW </a:t>
            </a:r>
            <a:r>
              <a:rPr lang="en-US" dirty="0" smtClean="0"/>
              <a:t>- Charter schools will be required to submit their financial statement electronically for the information contained in the audit report for the year ended 2014. The </a:t>
            </a:r>
            <a:r>
              <a:rPr lang="en-US" u="sng" dirty="0" smtClean="0"/>
              <a:t>NEW</a:t>
            </a:r>
            <a:r>
              <a:rPr lang="en-US" dirty="0" smtClean="0"/>
              <a:t> electronic format submission for charter schools consists of the financial statements in Microsoft Excel workbook which will be accessible from the TEA website</a:t>
            </a:r>
            <a:r>
              <a:rPr lang="en-US" dirty="0" smtClean="0"/>
              <a:t>.</a:t>
            </a:r>
          </a:p>
          <a:p>
            <a:r>
              <a:rPr lang="en-US" dirty="0" smtClean="0"/>
              <a:t>	</a:t>
            </a:r>
            <a:r>
              <a:rPr lang="en-US" dirty="0" smtClean="0"/>
              <a:t>Each </a:t>
            </a:r>
            <a:r>
              <a:rPr lang="en-US" dirty="0" smtClean="0"/>
              <a:t>year, charter schools, must have their annual financial and compliance report audited by an independent auditor. The resulting annual financial and compliance report must then be submitted to TEA for review.</a:t>
            </a:r>
          </a:p>
          <a:p>
            <a:r>
              <a:rPr lang="en-US" dirty="0" smtClean="0"/>
              <a:t>	Charter schools must submit a copy of the Annual Financial and Compliance Report (AFR) with accompanying audit reports in electronic format to the Texas Education Agency (TEA) no later than 150 days after the close of their respective fiscal year.  </a:t>
            </a:r>
          </a:p>
          <a:p>
            <a:r>
              <a:rPr lang="en-US" dirty="0" smtClean="0"/>
              <a:t>	</a:t>
            </a:r>
          </a:p>
          <a:p>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changes</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36</a:t>
            </a:fld>
            <a:endParaRPr lang="en-US"/>
          </a:p>
        </p:txBody>
      </p:sp>
      <p:sp>
        <p:nvSpPr>
          <p:cNvPr id="8" name="Content Placeholder 7"/>
          <p:cNvSpPr>
            <a:spLocks noGrp="1"/>
          </p:cNvSpPr>
          <p:nvPr>
            <p:ph idx="1"/>
          </p:nvPr>
        </p:nvSpPr>
        <p:spPr/>
        <p:txBody>
          <a:bodyPr/>
          <a:lstStyle/>
          <a:p>
            <a:r>
              <a:rPr lang="en-US" dirty="0" smtClean="0"/>
              <a:t>Samples of the NEW Financial Data Templates for Charter Schools – Cover Page</a:t>
            </a:r>
          </a:p>
          <a:p>
            <a:endParaRPr lang="en-US" dirty="0"/>
          </a:p>
        </p:txBody>
      </p:sp>
      <p:pic>
        <p:nvPicPr>
          <p:cNvPr id="9" name="Picture 8" descr="Sample Template cover.jpg"/>
          <p:cNvPicPr>
            <a:picLocks noChangeAspect="1"/>
          </p:cNvPicPr>
          <p:nvPr/>
        </p:nvPicPr>
        <p:blipFill>
          <a:blip r:embed="rId2" cstate="print"/>
          <a:stretch>
            <a:fillRect/>
          </a:stretch>
        </p:blipFill>
        <p:spPr>
          <a:xfrm>
            <a:off x="2590800" y="1371600"/>
            <a:ext cx="4783282" cy="32766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changes</a:t>
            </a:r>
            <a:endParaRPr lang="en-US" dirty="0"/>
          </a:p>
        </p:txBody>
      </p:sp>
      <p:sp>
        <p:nvSpPr>
          <p:cNvPr id="3" name="Content Placeholder 2"/>
          <p:cNvSpPr>
            <a:spLocks noGrp="1"/>
          </p:cNvSpPr>
          <p:nvPr>
            <p:ph idx="1"/>
          </p:nvPr>
        </p:nvSpPr>
        <p:spPr/>
        <p:txBody>
          <a:bodyPr/>
          <a:lstStyle/>
          <a:p>
            <a:r>
              <a:rPr lang="en-US" dirty="0" smtClean="0"/>
              <a:t>	Samples </a:t>
            </a:r>
            <a:r>
              <a:rPr lang="en-US" dirty="0" smtClean="0"/>
              <a:t>of the NEW Financial Data Templates for Charter </a:t>
            </a:r>
            <a:r>
              <a:rPr lang="en-US" dirty="0" smtClean="0"/>
              <a:t>Schools – Statement of Financial Position and Statement of Activities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37</a:t>
            </a:fld>
            <a:endParaRPr lang="en-US"/>
          </a:p>
        </p:txBody>
      </p:sp>
      <p:pic>
        <p:nvPicPr>
          <p:cNvPr id="6" name="Picture 5" descr="Sample Template SofFP.jpg"/>
          <p:cNvPicPr>
            <a:picLocks noChangeAspect="1"/>
          </p:cNvPicPr>
          <p:nvPr/>
        </p:nvPicPr>
        <p:blipFill>
          <a:blip r:embed="rId2" cstate="print"/>
          <a:stretch>
            <a:fillRect/>
          </a:stretch>
        </p:blipFill>
        <p:spPr>
          <a:xfrm>
            <a:off x="1066800" y="1600200"/>
            <a:ext cx="3581400" cy="3352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SUPPLEMENTS</a:t>
            </a:r>
            <a:endParaRPr lang="en-US" dirty="0"/>
          </a:p>
        </p:txBody>
      </p:sp>
      <p:sp>
        <p:nvSpPr>
          <p:cNvPr id="3" name="Content Placeholder 2"/>
          <p:cNvSpPr>
            <a:spLocks noGrp="1"/>
          </p:cNvSpPr>
          <p:nvPr>
            <p:ph idx="1"/>
          </p:nvPr>
        </p:nvSpPr>
        <p:spPr/>
        <p:txBody>
          <a:bodyPr>
            <a:normAutofit/>
          </a:bodyPr>
          <a:lstStyle/>
          <a:p>
            <a:r>
              <a:rPr lang="en-US" sz="2400" dirty="0" smtClean="0"/>
              <a:t>In addition to Modules 1 through 9, charter schools also use:</a:t>
            </a:r>
          </a:p>
          <a:p>
            <a:pPr>
              <a:buFont typeface="Franklin Gothic Book" pitchFamily="34" charset="0"/>
              <a:buChar char="►"/>
            </a:pPr>
            <a:r>
              <a:rPr lang="en-US" sz="2400" dirty="0" smtClean="0"/>
              <a:t>Charter Modules – Special Supplement</a:t>
            </a:r>
          </a:p>
          <a:p>
            <a:pPr lvl="3">
              <a:buFont typeface="Courier New" pitchFamily="49" charset="0"/>
              <a:buChar char="o"/>
            </a:pPr>
            <a:r>
              <a:rPr lang="en-US" sz="2400" dirty="0" smtClean="0"/>
              <a:t>Module 10 – Special Supplement – Charter Schools</a:t>
            </a:r>
          </a:p>
          <a:p>
            <a:pPr lvl="3">
              <a:buFont typeface="Courier New" pitchFamily="49" charset="0"/>
              <a:buChar char="o"/>
            </a:pPr>
            <a:r>
              <a:rPr lang="en-US" sz="2400" dirty="0" smtClean="0"/>
              <a:t>Module 11 – Special Supplement – Non-profit Charter School Chart of Accounts</a:t>
            </a:r>
          </a:p>
          <a:p>
            <a:pPr lvl="3" algn="ctr">
              <a:buNone/>
            </a:pPr>
            <a:endParaRPr lang="en-US" sz="2400" dirty="0" smtClean="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a:t>
            </a:fld>
            <a:endParaRPr lang="en-US"/>
          </a:p>
        </p:txBody>
      </p:sp>
      <p:pic>
        <p:nvPicPr>
          <p:cNvPr id="6" name="Picture 2" descr="C:\Users\ywalker\AppData\Local\Microsoft\Windows\Temporary Internet Files\Content.IE5\8Z5OK6ZP\MC900156777[1].wmf"/>
          <p:cNvPicPr>
            <a:picLocks noChangeAspect="1" noChangeArrowheads="1"/>
          </p:cNvPicPr>
          <p:nvPr/>
        </p:nvPicPr>
        <p:blipFill>
          <a:blip r:embed="rId2" cstate="print"/>
          <a:srcRect/>
          <a:stretch>
            <a:fillRect/>
          </a:stretch>
        </p:blipFill>
        <p:spPr bwMode="auto">
          <a:xfrm>
            <a:off x="3581400" y="3886200"/>
            <a:ext cx="2667000" cy="24894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the </a:t>
            </a:r>
            <a:r>
              <a:rPr lang="en-US" dirty="0" err="1" smtClean="0"/>
              <a:t>fasrg</a:t>
            </a:r>
            <a:endParaRPr lang="en-US" dirty="0"/>
          </a:p>
        </p:txBody>
      </p:sp>
      <p:sp>
        <p:nvSpPr>
          <p:cNvPr id="3" name="Content Placeholder 2"/>
          <p:cNvSpPr>
            <a:spLocks noGrp="1"/>
          </p:cNvSpPr>
          <p:nvPr>
            <p:ph idx="1"/>
          </p:nvPr>
        </p:nvSpPr>
        <p:spPr/>
        <p:txBody>
          <a:bodyPr>
            <a:normAutofit/>
          </a:bodyPr>
          <a:lstStyle/>
          <a:p>
            <a:pPr>
              <a:buFont typeface="Franklin Gothic Book" pitchFamily="34" charset="0"/>
              <a:buChar char="►"/>
            </a:pPr>
            <a:r>
              <a:rPr lang="en-US" sz="2400" dirty="0" smtClean="0"/>
              <a:t>The FASRG is currently being revised starting with Module 1.</a:t>
            </a:r>
          </a:p>
          <a:p>
            <a:pPr>
              <a:buFont typeface="Franklin Gothic Book" pitchFamily="34" charset="0"/>
              <a:buChar char="►"/>
            </a:pPr>
            <a:endParaRPr lang="en-US" sz="2400" dirty="0" smtClean="0"/>
          </a:p>
          <a:p>
            <a:pPr>
              <a:buFont typeface="Franklin Gothic Book" pitchFamily="34" charset="0"/>
              <a:buChar char="►"/>
            </a:pPr>
            <a:r>
              <a:rPr lang="en-US" sz="2400" dirty="0" smtClean="0"/>
              <a:t>Stages of Revisions:</a:t>
            </a:r>
          </a:p>
          <a:p>
            <a:pPr lvl="3">
              <a:buFont typeface="Courier New" pitchFamily="49" charset="0"/>
              <a:buChar char="o"/>
            </a:pPr>
            <a:r>
              <a:rPr lang="en-US" sz="2400" dirty="0" smtClean="0"/>
              <a:t>Tier 1 – Rule Adoptions (currently underway)</a:t>
            </a:r>
          </a:p>
          <a:p>
            <a:pPr lvl="3">
              <a:buFont typeface="Courier New" pitchFamily="49" charset="0"/>
              <a:buChar char="o"/>
            </a:pPr>
            <a:r>
              <a:rPr lang="en-US" sz="2400" dirty="0" smtClean="0"/>
              <a:t>Tier 2 – Supporting Documents</a:t>
            </a:r>
          </a:p>
          <a:p>
            <a:pPr lvl="3">
              <a:buFont typeface="Courier New" pitchFamily="49" charset="0"/>
              <a:buChar char="o"/>
            </a:pPr>
            <a:r>
              <a:rPr lang="en-US" sz="2400" dirty="0" smtClean="0"/>
              <a:t>Tier 3 -  Guidance/Best Practice</a:t>
            </a:r>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the </a:t>
            </a:r>
            <a:r>
              <a:rPr lang="en-US" dirty="0" err="1" smtClean="0"/>
              <a:t>fasrg</a:t>
            </a:r>
            <a:endParaRPr lang="en-US" dirty="0"/>
          </a:p>
        </p:txBody>
      </p:sp>
      <p:sp>
        <p:nvSpPr>
          <p:cNvPr id="3" name="Content Placeholder 2"/>
          <p:cNvSpPr>
            <a:spLocks noGrp="1"/>
          </p:cNvSpPr>
          <p:nvPr>
            <p:ph idx="1"/>
          </p:nvPr>
        </p:nvSpPr>
        <p:spPr/>
        <p:txBody>
          <a:bodyPr>
            <a:normAutofit/>
          </a:bodyPr>
          <a:lstStyle/>
          <a:p>
            <a:pPr>
              <a:buFont typeface="Franklin Gothic Book" pitchFamily="34" charset="0"/>
              <a:buChar char="►"/>
            </a:pPr>
            <a:r>
              <a:rPr lang="en-US" sz="2400" dirty="0" smtClean="0"/>
              <a:t>For historical versions of the FASRG and Charter School Supplements, please contact the Division of Financial Accountability at </a:t>
            </a:r>
            <a:r>
              <a:rPr lang="en-US" sz="2400" dirty="0" smtClean="0">
                <a:hlinkClick r:id="rId2"/>
              </a:rPr>
              <a:t>financialaccountability@tea.state.tx.us</a:t>
            </a:r>
            <a:r>
              <a:rPr lang="en-US" sz="2400" dirty="0" smtClean="0"/>
              <a:t> </a:t>
            </a:r>
            <a:endParaRPr lang="en-US" sz="24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3600" dirty="0" smtClean="0"/>
              <a:t>CHARTER FIRST </a:t>
            </a:r>
          </a:p>
          <a:p>
            <a:pPr algn="ctr"/>
            <a:r>
              <a:rPr lang="en-US" sz="3600" dirty="0" smtClean="0"/>
              <a:t>AND </a:t>
            </a:r>
          </a:p>
          <a:p>
            <a:pPr algn="ctr"/>
            <a:r>
              <a:rPr lang="en-US" sz="3600" dirty="0" smtClean="0"/>
              <a:t>FINANCIAL SOLVENCY</a:t>
            </a:r>
            <a:endParaRPr lang="en-US" sz="36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520940" cy="3579849"/>
          </a:xfrm>
        </p:spPr>
        <p:txBody>
          <a:bodyPr/>
          <a:lstStyle/>
          <a:p>
            <a:endParaRPr lang="en-US" dirty="0" smtClean="0"/>
          </a:p>
          <a:p>
            <a:r>
              <a:rPr lang="en-US" dirty="0" smtClean="0"/>
              <a:t>	Charter FIRST and Financial Solvency are two separate financial accountability tools used by the TEA to measure a charter school’s current and future financial stability. </a:t>
            </a:r>
          </a:p>
          <a:p>
            <a:r>
              <a:rPr lang="en-US" dirty="0" smtClean="0"/>
              <a:t>		Charter FIRST is a financial accountability rating system holds the charter 	school accountable for the quality of their financial management practices 	and achieved improved performance in the management of their financial 	resources.</a:t>
            </a:r>
          </a:p>
          <a:p>
            <a:r>
              <a:rPr lang="en-US" dirty="0" smtClean="0"/>
              <a:t>		Financial Solvency determinations anticipate the future solvency of a 	charter school and alerts the charter schools to circumstances that could 	lead to financial insolvency in future years.</a:t>
            </a:r>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school – school first</a:t>
            </a:r>
            <a:br>
              <a:rPr lang="en-US" dirty="0" smtClean="0"/>
            </a:br>
            <a:r>
              <a:rPr lang="en-US" dirty="0" smtClean="0"/>
              <a:t>(CHARTER FIRST)</a:t>
            </a:r>
            <a:endParaRPr lang="en-US" dirty="0"/>
          </a:p>
        </p:txBody>
      </p:sp>
      <p:sp>
        <p:nvSpPr>
          <p:cNvPr id="3" name="Content Placeholder 2"/>
          <p:cNvSpPr>
            <a:spLocks noGrp="1"/>
          </p:cNvSpPr>
          <p:nvPr>
            <p:ph idx="1"/>
          </p:nvPr>
        </p:nvSpPr>
        <p:spPr/>
        <p:txBody>
          <a:bodyPr>
            <a:normAutofit/>
          </a:bodyPr>
          <a:lstStyle/>
          <a:p>
            <a:pPr>
              <a:buFont typeface="Franklin Gothic Book" pitchFamily="34" charset="0"/>
              <a:buChar char="►"/>
            </a:pPr>
            <a:endParaRPr lang="en-US" sz="2400" dirty="0" smtClean="0"/>
          </a:p>
          <a:p>
            <a:pPr>
              <a:buFont typeface="Franklin Gothic Book" pitchFamily="34" charset="0"/>
              <a:buChar char="►"/>
            </a:pPr>
            <a:r>
              <a:rPr lang="en-US" sz="2400" dirty="0" smtClean="0"/>
              <a:t>Statutory Authority</a:t>
            </a:r>
          </a:p>
          <a:p>
            <a:pPr>
              <a:buFont typeface="Franklin Gothic Book" pitchFamily="34" charset="0"/>
              <a:buChar char="►"/>
            </a:pPr>
            <a:endParaRPr lang="en-US" sz="2400" dirty="0" smtClean="0"/>
          </a:p>
          <a:p>
            <a:pPr lvl="3">
              <a:buFont typeface="Courier New" pitchFamily="49" charset="0"/>
              <a:buChar char="o"/>
            </a:pPr>
            <a:r>
              <a:rPr lang="en-US" sz="2400" dirty="0" smtClean="0"/>
              <a:t>Texas Administrative Code (TAC), Title 19, </a:t>
            </a:r>
            <a:r>
              <a:rPr lang="en-US" sz="2400" dirty="0" smtClean="0">
                <a:cs typeface="Arial"/>
              </a:rPr>
              <a:t>§109.1001-1004 and 19 TAC §97.1055</a:t>
            </a:r>
          </a:p>
          <a:p>
            <a:pPr lvl="3">
              <a:buNone/>
            </a:pPr>
            <a:endParaRPr lang="en-US" sz="2400" dirty="0" smtClean="0">
              <a:cs typeface="Arial"/>
            </a:endParaRPr>
          </a:p>
          <a:p>
            <a:pPr lvl="3">
              <a:buFont typeface="Courier New" pitchFamily="49" charset="0"/>
              <a:buChar char="o"/>
            </a:pPr>
            <a:r>
              <a:rPr lang="en-US" sz="2400" dirty="0" smtClean="0">
                <a:cs typeface="Arial"/>
              </a:rPr>
              <a:t>Texas Education Code (TEC), §39.201-39.204</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EA Summer Summit Videos&amp;quot;&quot;/&gt;&lt;property id=&quot;20307&quot; value=&quot;258&quot;/&gt;&lt;/object&gt;&lt;object type=&quot;3&quot; unique_id=&quot;10005&quot;&gt;&lt;property id=&quot;20148&quot; value=&quot;5&quot;/&gt;&lt;property id=&quot;20300&quot; value=&quot;Slide 2 - &amp;quot;Overall Project Status&amp;quot;&quot;/&gt;&lt;property id=&quot;20307&quot; value=&quot;257&quot;/&gt;&lt;/object&gt;&lt;object type=&quot;3&quot; unique_id=&quot;10017&quot;&gt;&lt;property id=&quot;20148&quot; value=&quot;5&quot;/&gt;&lt;property id=&quot;20300&quot; value=&quot;Slide 5 - &amp;quot;Background check requirements&amp;quot;&quot;/&gt;&lt;property id=&quot;20307&quot; value=&quot;260&quot;/&gt;&lt;/object&gt;&lt;object type=&quot;3&quot; unique_id=&quot;10057&quot;&gt;&lt;property id=&quot;20148&quot; value=&quot;5&quot;/&gt;&lt;property id=&quot;20300&quot; value=&quot;Slide 7 - &amp;quot;Foundation School Program&amp;quot;&quot;/&gt;&lt;property id=&quot;20307&quot; value=&quot;262&quot;/&gt;&lt;/object&gt;&lt;object type=&quot;3&quot; unique_id=&quot;10058&quot;&gt;&lt;property id=&quot;20148&quot; value=&quot;5&quot;/&gt;&lt;property id=&quot;20300&quot; value=&quot;Slide 26 - &amp;quot;Module Slides Provided by Presenters&amp;quot;&quot;/&gt;&lt;property id=&quot;20307&quot; value=&quot;284&quot;/&gt;&lt;/object&gt;&lt;object type=&quot;3&quot; unique_id=&quot;10059&quot;&gt;&lt;property id=&quot;20148&quot; value=&quot;5&quot;/&gt;&lt;property id=&quot;20300&quot; value=&quot;Slide 27 - &amp;quot;Foundation School Program Orientation&amp;quot;&quot;/&gt;&lt;property id=&quot;20307&quot; value=&quot;263&quot;/&gt;&lt;/object&gt;&lt;object type=&quot;3&quot; unique_id=&quot;10060&quot;&gt;&lt;property id=&quot;20148&quot; value=&quot;5&quot;/&gt;&lt;property id=&quot;20300&quot; value=&quot;Slide 28 - &amp;quot;2013-2014  Foundation School Program (FSP) Charter School Orientation&amp;quot;&quot;/&gt;&lt;property id=&quot;20307&quot; value=&quot;264&quot;/&gt;&lt;/object&gt;&lt;object type=&quot;3&quot; unique_id=&quot;10061&quot;&gt;&lt;property id=&quot;20148&quot; value=&quot;5&quot;/&gt;&lt;property id=&quot;20300&quot; value=&quot;Slide 29 - &amp;quot;Agenda&amp;quot;&quot;/&gt;&lt;property id=&quot;20307&quot; value=&quot;265&quot;/&gt;&lt;/object&gt;&lt;object type=&quot;3&quot; unique_id=&quot;10062&quot;&gt;&lt;property id=&quot;20148&quot; value=&quot;5&quot;/&gt;&lt;property id=&quot;20300&quot; value=&quot;Slide 30 - &amp;quot;FSP Application and Access&amp;quot;&quot;/&gt;&lt;property id=&quot;20307&quot; value=&quot;266&quot;/&gt;&lt;/object&gt;&lt;object type=&quot;3&quot; unique_id=&quot;10063&quot;&gt;&lt;property id=&quot;20148&quot; value=&quot;5&quot;/&gt;&lt;property id=&quot;20300&quot; value=&quot;Slide 31 - &amp;quot;FSP System&amp;quot;&quot;/&gt;&lt;property id=&quot;20307&quot; value=&quot;267&quot;/&gt;&lt;/object&gt;&lt;object type=&quot;3&quot; unique_id=&quot;10064&quot;&gt;&lt;property id=&quot;20148&quot; value=&quot;5&quot;/&gt;&lt;property id=&quot;20300&quot; value=&quot;Slide 32 - &amp;quot;&amp;#x0D;&amp;#x0A;FSP Estimate Report&amp;quot;&quot;/&gt;&lt;property id=&quot;20307&quot; value=&quot;268&quot;/&gt;&lt;/object&gt;&lt;object type=&quot;3&quot; unique_id=&quot;10065&quot;&gt;&lt;property id=&quot;20148&quot; value=&quot;5&quot;/&gt;&lt;property id=&quot;20300&quot; value=&quot;Slide 33 - &amp;quot;&amp;#x0D;&amp;#x0A;FSP State Compensatory Education &amp;#x0D;&amp;#x0A;(SCE) Report&amp;quot;&quot;/&gt;&lt;property id=&quot;20307&quot; value=&quot;269&quot;/&gt;&lt;/object&gt;&lt;object type=&quot;3&quot; unique_id=&quot;10066&quot;&gt;&lt;property id=&quot;20148&quot; value=&quot;5&quot;/&gt;&lt;property id=&quot;20300&quot; value=&quot;Slide 34 - &amp;quot;FSP Calendar Tracks&amp;quot;&quot;/&gt;&lt;property id=&quot;20307&quot; value=&quot;270&quot;/&gt;&lt;/object&gt;&lt;object type=&quot;3&quot; unique_id=&quot;10067&quot;&gt;&lt;property id=&quot;20148&quot; value=&quot;5&quot;/&gt;&lt;property id=&quot;20300&quot; value=&quot;Slide 35 - &amp;quot;FSP Six-Week Reports&amp;quot;&quot;/&gt;&lt;property id=&quot;20307&quot; value=&quot;271&quot;/&gt;&lt;/object&gt;&lt;object type=&quot;3&quot; unique_id=&quot;10068&quot;&gt;&lt;property id=&quot;20148&quot; value=&quot;5&quot;/&gt;&lt;property id=&quot;20300&quot; value=&quot;Slide 36 - &amp;quot;TEA Track Projection Summary Report&amp;quot;&quot;/&gt;&lt;property id=&quot;20307&quot; value=&quot;272&quot;/&gt;&lt;/object&gt;&lt;object type=&quot;3&quot; unique_id=&quot;10069&quot;&gt;&lt;property id=&quot;20148&quot; value=&quot;5&quot;/&gt;&lt;property id=&quot;20300&quot; value=&quot;Slide 37 - &amp;quot;FSP Staff Salary&amp;quot;&quot;/&gt;&lt;property id=&quot;20307&quot; value=&quot;273&quot;/&gt;&lt;/object&gt;&lt;object type=&quot;3&quot; unique_id=&quot;10070&quot;&gt;&lt;property id=&quot;20148&quot; value=&quot;5&quot;/&gt;&lt;property id=&quot;20300&quot; value=&quot;Slide 38 - &amp;quot;FSP Transportation&amp;quot;&quot;/&gt;&lt;property id=&quot;20307&quot; value=&quot;274&quot;/&gt;&lt;/object&gt;&lt;object type=&quot;3&quot; unique_id=&quot;10071&quot;&gt;&lt;property id=&quot;20148&quot; value=&quot;5&quot;/&gt;&lt;property id=&quot;20300&quot; value=&quot;Slide 39 - &amp;quot;FSP Pupil Projections&amp;quot;&quot;/&gt;&lt;property id=&quot;20307&quot; value=&quot;275&quot;/&gt;&lt;/object&gt;&lt;object type=&quot;3&quot; unique_id=&quot;10072&quot;&gt;&lt;property id=&quot;20148&quot; value=&quot;5&quot;/&gt;&lt;property id=&quot;20300&quot; value=&quot;Slide 40 - &amp;quot;Summary of Finances Report Settle-Up&amp;quot;&quot;/&gt;&lt;property id=&quot;20307&quot; value=&quot;276&quot;/&gt;&lt;/object&gt;&lt;object type=&quot;3&quot; unique_id=&quot;10073&quot;&gt;&lt;property id=&quot;20148&quot; value=&quot;5&quot;/&gt;&lt;property id=&quot;20300&quot; value=&quot;Slide 41 - &amp;quot;Summary of Finances Report Settle-Up&amp;quot;&quot;/&gt;&lt;property id=&quot;20307&quot; value=&quot;277&quot;/&gt;&lt;/object&gt;&lt;object type=&quot;3&quot; unique_id=&quot;10074&quot;&gt;&lt;property id=&quot;20148&quot; value=&quot;5&quot;/&gt;&lt;property id=&quot;20300&quot; value=&quot;Slide 42 - &amp;quot;FSP Payments&amp;quot;&quot;/&gt;&lt;property id=&quot;20307&quot; value=&quot;278&quot;/&gt;&lt;/object&gt;&lt;object type=&quot;3&quot; unique_id=&quot;10075&quot;&gt;&lt;property id=&quot;20148&quot; value=&quot;5&quot;/&gt;&lt;property id=&quot;20300&quot; value=&quot;Slide 43 - &amp;quot;FSP Payments&amp;quot;&quot;/&gt;&lt;property id=&quot;20307&quot; value=&quot;279&quot;/&gt;&lt;/object&gt;&lt;object type=&quot;3&quot; unique_id=&quot;10076&quot;&gt;&lt;property id=&quot;20148&quot; value=&quot;5&quot;/&gt;&lt;property id=&quot;20300&quot; value=&quot;Slide 44 - &amp;quot;Estimate of State Aid Template &amp;quot;&quot;/&gt;&lt;property id=&quot;20307&quot; value=&quot;280&quot;/&gt;&lt;/object&gt;&lt;object type=&quot;3&quot; unique_id=&quot;10077&quot;&gt;&lt;property id=&quot;20148&quot; value=&quot;5&quot;/&gt;&lt;property id=&quot;20300&quot; value=&quot;Slide 45 - &amp;quot;Recommendations for State Funding Success&amp;quot;&quot;/&gt;&lt;property id=&quot;20307&quot; value=&quot;281&quot;/&gt;&lt;/object&gt;&lt;object type=&quot;3&quot; unique_id=&quot;10078&quot;&gt;&lt;property id=&quot;20148&quot; value=&quot;5&quot;/&gt;&lt;property id=&quot;20300&quot; value=&quot;Slide 46 - &amp;quot;Charter School Finance Web Page&amp;quot;&quot;/&gt;&lt;property id=&quot;20307&quot; value=&quot;282&quot;/&gt;&lt;/object&gt;&lt;object type=&quot;3&quot; unique_id=&quot;10079&quot;&gt;&lt;property id=&quot;20148&quot; value=&quot;5&quot;/&gt;&lt;property id=&quot;20300&quot; value=&quot;Slide 47 - &amp;quot;Contact Information&amp;quot;&quot;/&gt;&lt;property id=&quot;20307&quot; value=&quot;283&quot;/&gt;&lt;/object&gt;&lt;object type=&quot;3&quot; unique_id=&quot;10167&quot;&gt;&lt;property id=&quot;20148&quot; value=&quot;5&quot;/&gt;&lt;property id=&quot;20300&quot; value=&quot;Slide 49&quot;/&gt;&lt;property id=&quot;20307&quot; value=&quot;285&quot;/&gt;&lt;/object&gt;&lt;object type=&quot;3&quot; unique_id=&quot;10168&quot;&gt;&lt;property id=&quot;20148&quot; value=&quot;5&quot;/&gt;&lt;property id=&quot;20300&quot; value=&quot;Slide 50 - &amp;quot;About Your Instructor&amp;quot;&quot;/&gt;&lt;property id=&quot;20307&quot; value=&quot;286&quot;/&gt;&lt;/object&gt;&lt;object type=&quot;3&quot; unique_id=&quot;10169&quot;&gt;&lt;property id=&quot;20148&quot; value=&quot;5&quot;/&gt;&lt;property id=&quot;20300&quot; value=&quot;Slide 51 - &amp;quot;About Us&amp;quot;&quot;/&gt;&lt;property id=&quot;20307&quot; value=&quot;287&quot;/&gt;&lt;/object&gt;&lt;object type=&quot;3&quot; unique_id=&quot;10170&quot;&gt;&lt;property id=&quot;20148&quot; value=&quot;5&quot;/&gt;&lt;property id=&quot;20300&quot; value=&quot;Slide 52 - &amp;quot;Objectives&amp;quot;&quot;/&gt;&lt;property id=&quot;20307&quot; value=&quot;288&quot;/&gt;&lt;/object&gt;&lt;object type=&quot;3&quot; unique_id=&quot;10171&quot;&gt;&lt;property id=&quot;20148&quot; value=&quot;5&quot;/&gt;&lt;property id=&quot;20300&quot; value=&quot;Slide 53 - &amp;quot; retention basics&amp;quot;&quot;/&gt;&lt;property id=&quot;20307&quot; value=&quot;289&quot;/&gt;&lt;/object&gt;&lt;object type=&quot;3&quot; unique_id=&quot;10172&quot;&gt;&lt;property id=&quot;20148&quot; value=&quot;5&quot;/&gt;&lt;property id=&quot;20300&quot; value=&quot;Slide 54 - &amp;quot;“Local Government?”&amp;quot;&quot;/&gt;&lt;property id=&quot;20307&quot; value=&quot;290&quot;/&gt;&lt;/object&gt;&lt;object type=&quot;3&quot; unique_id=&quot;10173&quot;&gt;&lt;property id=&quot;20148&quot; value=&quot;5&quot;/&gt;&lt;property id=&quot;20300&quot; value=&quot;Slide 55 - &amp;quot;Local Government Records Act&amp;quot;&quot;/&gt;&lt;property id=&quot;20307&quot; value=&quot;291&quot;/&gt;&lt;/object&gt;&lt;object type=&quot;3&quot; unique_id=&quot;10174&quot;&gt;&lt;property id=&quot;20148&quot; value=&quot;5&quot;/&gt;&lt;property id=&quot;20300&quot; value=&quot;Slide 56 - &amp;quot;Definition of Record&amp;quot;&quot;/&gt;&lt;property id=&quot;20307&quot; value=&quot;292&quot;/&gt;&lt;/object&gt;&lt;object type=&quot;3&quot; unique_id=&quot;10175&quot;&gt;&lt;property id=&quot;20148&quot; value=&quot;5&quot;/&gt;&lt;property id=&quot;20300&quot; value=&quot;Slide 57 - &amp;quot;NOT Records:&amp;quot;&quot;/&gt;&lt;property id=&quot;20307&quot; value=&quot;293&quot;/&gt;&lt;/object&gt;&lt;object type=&quot;3&quot; unique_id=&quot;10176&quot;&gt;&lt;property id=&quot;20148&quot; value=&quot;5&quot;/&gt;&lt;property id=&quot;20300&quot; value=&quot;Slide 58 - &amp;quot;Records Retention Schedule&amp;quot;&quot;/&gt;&lt;property id=&quot;20307&quot; value=&quot;294&quot;/&gt;&lt;/object&gt;&lt;object type=&quot;3&quot; unique_id=&quot;10177&quot;&gt;&lt;property id=&quot;20148&quot; value=&quot;5&quot;/&gt;&lt;property id=&quot;20300&quot; value=&quot;Slide 59 - &amp;quot;Local Schedule GR&amp;quot;&quot;/&gt;&lt;property id=&quot;20307&quot; value=&quot;295&quot;/&gt;&lt;/object&gt;&lt;object type=&quot;3&quot; unique_id=&quot;10178&quot;&gt;&lt;property id=&quot;20148&quot; value=&quot;5&quot;/&gt;&lt;property id=&quot;20300&quot; value=&quot;Slide 60 - &amp;quot;Local Schedule SD&amp;quot;&quot;/&gt;&lt;property id=&quot;20307&quot; value=&quot;296&quot;/&gt;&lt;/object&gt;&lt;object type=&quot;3&quot; unique_id=&quot;10179&quot;&gt;&lt;property id=&quot;20148&quot; value=&quot;5&quot;/&gt;&lt;property id=&quot;20300&quot; value=&quot;Slide 61 - &amp;quot;Local Schedule SD, cont.&amp;quot;&quot;/&gt;&lt;property id=&quot;20307&quot; value=&quot;297&quot;/&gt;&lt;/object&gt;&lt;object type=&quot;3&quot; unique_id=&quot;10180&quot;&gt;&lt;property id=&quot;20148&quot; value=&quot;5&quot;/&gt;&lt;property id=&quot;20300&quot; value=&quot;Slide 62 - &amp;quot;Local Schedule SD, cont.&amp;quot;&quot;/&gt;&lt;property id=&quot;20307&quot; value=&quot;298&quot;/&gt;&lt;/object&gt;&lt;object type=&quot;3&quot; unique_id=&quot;10181&quot;&gt;&lt;property id=&quot;20148&quot; value=&quot;5&quot;/&gt;&lt;property id=&quot;20300&quot; value=&quot;Slide 63 - &amp;quot;How to read a records series&amp;quot;&quot;/&gt;&lt;property id=&quot;20307&quot; value=&quot;299&quot;/&gt;&lt;/object&gt;&lt;object type=&quot;3&quot; unique_id=&quot;10182&quot;&gt;&lt;property id=&quot;20148&quot; value=&quot;5&quot;/&gt;&lt;property id=&quot;20300&quot; value=&quot;Slide 64 - &amp;quot;Why Records Management?&amp;amp;#x09;&amp;quot;&quot;/&gt;&lt;property id=&quot;20307&quot; value=&quot;300&quot;/&gt;&lt;/object&gt;&lt;object type=&quot;3&quot; unique_id=&quot;10183&quot;&gt;&lt;property id=&quot;20148&quot; value=&quot;5&quot;/&gt;&lt;property id=&quot;20300&quot; value=&quot;Slide 65 - &amp;quot;Compliance requirements&amp;quot;&quot;/&gt;&lt;property id=&quot;20307&quot; value=&quot;301&quot;/&gt;&lt;/object&gt;&lt;object type=&quot;3&quot; unique_id=&quot;10184&quot;&gt;&lt;property id=&quot;20148&quot; value=&quot;5&quot;/&gt;&lt;property id=&quot;20300&quot; value=&quot;Slide 66 - &amp;quot;Are you in compliance?&amp;quot;&quot;/&gt;&lt;property id=&quot;20307&quot; value=&quot;302&quot;/&gt;&lt;/object&gt;&lt;object type=&quot;3&quot; unique_id=&quot;10185&quot;&gt;&lt;property id=&quot;20148&quot; value=&quot;5&quot;/&gt;&lt;property id=&quot;20300&quot; value=&quot;Slide 67 - &amp;quot;Compliance&amp;quot;&quot;/&gt;&lt;property id=&quot;20307&quot; value=&quot;303&quot;/&gt;&lt;/object&gt;&lt;object type=&quot;3&quot; unique_id=&quot;10186&quot;&gt;&lt;property id=&quot;20148&quot; value=&quot;5&quot;/&gt;&lt;property id=&quot;20300&quot; value=&quot;Slide 68 - &amp;quot;Records Management Policy&amp;quot;&quot;/&gt;&lt;property id=&quot;20307&quot; value=&quot;304&quot;/&gt;&lt;/object&gt;&lt;object type=&quot;3&quot; unique_id=&quot;10187&quot;&gt;&lt;property id=&quot;20148&quot; value=&quot;5&quot;/&gt;&lt;property id=&quot;20300&quot; value=&quot;Slide 69 - &amp;quot;RMO Appointment&amp;quot;&quot;/&gt;&lt;property id=&quot;20307&quot; value=&quot;305&quot;/&gt;&lt;/object&gt;&lt;object type=&quot;3&quot; unique_id=&quot;10188&quot;&gt;&lt;property id=&quot;20148&quot; value=&quot;5&quot;/&gt;&lt;property id=&quot;20300&quot; value=&quot;Slide 70 - &amp;quot;Records Retention Schedule&amp;amp;#x09;&amp;quot;&quot;/&gt;&lt;property id=&quot;20307&quot; value=&quot;306&quot;/&gt;&lt;/object&gt;&lt;object type=&quot;3&quot; unique_id=&quot;10189&quot;&gt;&lt;property id=&quot;20148&quot; value=&quot;5&quot;/&gt;&lt;property id=&quot;20300&quot; value=&quot;Slide 71 - &amp;quot;Declaration of Compliance&amp;quot;&quot;/&gt;&lt;property id=&quot;20307&quot; value=&quot;307&quot;/&gt;&lt;/object&gt;&lt;object type=&quot;3&quot; unique_id=&quot;10190&quot;&gt;&lt;property id=&quot;20148&quot; value=&quot;5&quot;/&gt;&lt;property id=&quot;20300&quot; value=&quot;Slide 72 - &amp;quot;Records Control Schedule&amp;quot;&quot;/&gt;&lt;property id=&quot;20307&quot; value=&quot;308&quot;/&gt;&lt;/object&gt;&lt;object type=&quot;3&quot; unique_id=&quot;10191&quot;&gt;&lt;property id=&quot;20148&quot; value=&quot;5&quot;/&gt;&lt;property id=&quot;20300&quot; value=&quot;Slide 73 - &amp;quot;Permanent Retention&amp;quot;&quot;/&gt;&lt;property id=&quot;20307&quot; value=&quot;309&quot;/&gt;&lt;/object&gt;&lt;object type=&quot;3&quot; unique_id=&quot;10192&quot;&gt;&lt;property id=&quot;20148&quot; value=&quot;5&quot;/&gt;&lt;property id=&quot;20300&quot; value=&quot;Slide 74 - &amp;quot;Fast Track to Compliance&amp;amp;#x09;&amp;quot;&quot;/&gt;&lt;property id=&quot;20307&quot; value=&quot;310&quot;/&gt;&lt;/object&gt;&lt;object type=&quot;3&quot; unique_id=&quot;10193&quot;&gt;&lt;property id=&quot;20148&quot; value=&quot;5&quot;/&gt;&lt;property id=&quot;20300&quot; value=&quot;Slide 75 - &amp;quot;Records management program&amp;quot;&quot;/&gt;&lt;property id=&quot;20307&quot; value=&quot;311&quot;/&gt;&lt;/object&gt;&lt;object type=&quot;3&quot; unique_id=&quot;10194&quot;&gt;&lt;property id=&quot;20148&quot; value=&quot;5&quot;/&gt;&lt;property id=&quot;20300&quot; value=&quot;Slide 76 - &amp;quot;Records Management Program&amp;quot;&quot;/&gt;&lt;property id=&quot;20307&quot; value=&quot;312&quot;/&gt;&lt;/object&gt;&lt;object type=&quot;3&quot; unique_id=&quot;10195&quot;&gt;&lt;property id=&quot;20148&quot; value=&quot;5&quot;/&gt;&lt;property id=&quot;20300&quot; value=&quot;Slide 77 - &amp;quot;Active and Continuing Program&amp;quot;&quot;/&gt;&lt;property id=&quot;20307&quot; value=&quot;313&quot;/&gt;&lt;/object&gt;&lt;object type=&quot;3&quot; unique_id=&quot;10196&quot;&gt;&lt;property id=&quot;20148&quot; value=&quot;5&quot;/&gt;&lt;property id=&quot;20300&quot; value=&quot;Slide 78 - &amp;quot;Records Disposition Program&amp;amp;#x09;&amp;quot;&quot;/&gt;&lt;property id=&quot;20307&quot; value=&quot;314&quot;/&gt;&lt;/object&gt;&lt;object type=&quot;3&quot; unique_id=&quot;10197&quot;&gt;&lt;property id=&quot;20148&quot; value=&quot;5&quot;/&gt;&lt;property id=&quot;20300&quot; value=&quot;Slide 79&quot;/&gt;&lt;property id=&quot;20307&quot; value=&quot;315&quot;/&gt;&lt;/object&gt;&lt;object type=&quot;3&quot; unique_id=&quot;10198&quot;&gt;&lt;property id=&quot;20148&quot; value=&quot;5&quot;/&gt;&lt;property id=&quot;20300&quot; value=&quot;Slide 80 - &amp;quot;Destruction Holds&amp;quot;&quot;/&gt;&lt;property id=&quot;20307&quot; value=&quot;316&quot;/&gt;&lt;/object&gt;&lt;object type=&quot;3&quot; unique_id=&quot;10199&quot;&gt;&lt;property id=&quot;20148&quot; value=&quot;5&quot;/&gt;&lt;property id=&quot;20300&quot; value=&quot;Slide 81 - &amp;quot;Penalties&amp;quot;&quot;/&gt;&lt;property id=&quot;20307&quot; value=&quot;317&quot;/&gt;&lt;/object&gt;&lt;object type=&quot;3&quot; unique_id=&quot;10200&quot;&gt;&lt;property id=&quot;20148&quot; value=&quot;5&quot;/&gt;&lt;property id=&quot;20300&quot; value=&quot;Slide 82 - &amp;quot;Electronic Records&amp;amp;#x09;&amp;quot;&quot;/&gt;&lt;property id=&quot;20307&quot; value=&quot;318&quot;/&gt;&lt;/object&gt;&lt;object type=&quot;3&quot; unique_id=&quot;10201&quot;&gt;&lt;property id=&quot;20148&quot; value=&quot;5&quot;/&gt;&lt;property id=&quot;20300&quot; value=&quot;Slide 83 - &amp;quot;Scanning (Imaging) Records&amp;quot;&quot;/&gt;&lt;property id=&quot;20307&quot; value=&quot;319&quot;/&gt;&lt;/object&gt;&lt;object type=&quot;3&quot; unique_id=&quot;10202&quot;&gt;&lt;property id=&quot;20148&quot; value=&quot;5&quot;/&gt;&lt;property id=&quot;20300&quot; value=&quot;Slide 84 - &amp;quot;Scanning (Imaging) Records&amp;quot;&quot;/&gt;&lt;property id=&quot;20307&quot; value=&quot;320&quot;/&gt;&lt;/object&gt;&lt;object type=&quot;3&quot; unique_id=&quot;10203&quot;&gt;&lt;property id=&quot;20148&quot; value=&quot;5&quot;/&gt;&lt;property id=&quot;20300&quot; value=&quot;Slide 85 - &amp;quot;Managing E-mail&amp;quot;&quot;/&gt;&lt;property id=&quot;20307&quot; value=&quot;321&quot;/&gt;&lt;/object&gt;&lt;object type=&quot;3&quot; unique_id=&quot;10204&quot;&gt;&lt;property id=&quot;20148&quot; value=&quot;5&quot;/&gt;&lt;property id=&quot;20300&quot; value=&quot;Slide 86 - &amp;quot;Obstacles to Managing Email&amp;quot;&quot;/&gt;&lt;property id=&quot;20307&quot; value=&quot;322&quot;/&gt;&lt;/object&gt;&lt;object type=&quot;3&quot; unique_id=&quot;10205&quot;&gt;&lt;property id=&quot;20148&quot; value=&quot;5&quot;/&gt;&lt;property id=&quot;20300&quot; value=&quot;Slide 87 - &amp;quot;You Can Delete:&amp;quot;&quot;/&gt;&lt;property id=&quot;20307&quot; value=&quot;323&quot;/&gt;&lt;/object&gt;&lt;object type=&quot;3&quot; unique_id=&quot;10206&quot;&gt;&lt;property id=&quot;20148&quot; value=&quot;5&quot;/&gt;&lt;property id=&quot;20300&quot; value=&quot;Slide 88 - &amp;quot;How long do you keep email?&amp;quot;&quot;/&gt;&lt;property id=&quot;20307&quot; value=&quot;324&quot;/&gt;&lt;/object&gt;&lt;object type=&quot;3&quot; unique_id=&quot;10207&quot;&gt;&lt;property id=&quot;20148&quot; value=&quot;5&quot;/&gt;&lt;property id=&quot;20300&quot; value=&quot;Slide 89 - &amp;quot;How long do you keep email?&amp;quot;&quot;/&gt;&lt;property id=&quot;20307&quot; value=&quot;325&quot;/&gt;&lt;/object&gt;&lt;object type=&quot;3&quot; unique_id=&quot;10208&quot;&gt;&lt;property id=&quot;20148&quot; value=&quot;5&quot;/&gt;&lt;property id=&quot;20300&quot; value=&quot;Slide 90 - &amp;quot;How do you organize email?&amp;quot;&quot;/&gt;&lt;property id=&quot;20307&quot; value=&quot;326&quot;/&gt;&lt;/object&gt;&lt;object type=&quot;3&quot; unique_id=&quot;10209&quot;&gt;&lt;property id=&quot;20148&quot; value=&quot;5&quot;/&gt;&lt;property id=&quot;20300&quot; value=&quot;Slide 91 - &amp;quot;CONCLUSION&amp;quot;&quot;/&gt;&lt;property id=&quot;20307&quot; value=&quot;327&quot;/&gt;&lt;/object&gt;&lt;object type=&quot;3&quot; unique_id=&quot;10210&quot;&gt;&lt;property id=&quot;20148&quot; value=&quot;5&quot;/&gt;&lt;property id=&quot;20300&quot; value=&quot;Slide 92 - &amp;quot;Outsourcing&amp;quot;&quot;/&gt;&lt;property id=&quot;20307&quot; value=&quot;328&quot;/&gt;&lt;/object&gt;&lt;object type=&quot;3&quot; unique_id=&quot;10211&quot;&gt;&lt;property id=&quot;20148&quot; value=&quot;5&quot;/&gt;&lt;property id=&quot;20300&quot; value=&quot;Slide 93 - &amp;quot;Want more records management training?&amp;quot;&quot;/&gt;&lt;property id=&quot;20307&quot; value=&quot;329&quot;/&gt;&lt;/object&gt;&lt;object type=&quot;3&quot; unique_id=&quot;10212&quot;&gt;&lt;property id=&quot;20148&quot; value=&quot;5&quot;/&gt;&lt;property id=&quot;20300&quot; value=&quot;Slide 94 - &amp;quot;Need more training?&amp;quot;&quot;/&gt;&lt;property id=&quot;20307&quot; value=&quot;330&quot;/&gt;&lt;/object&gt;&lt;object type=&quot;3&quot; unique_id=&quot;10213&quot;&gt;&lt;property id=&quot;20148&quot; value=&quot;5&quot;/&gt;&lt;property id=&quot;20300&quot; value=&quot;Slide 95 - &amp;quot;TSLAC Resources&amp;quot;&quot;/&gt;&lt;property id=&quot;20307&quot; value=&quot;331&quot;/&gt;&lt;/object&gt;&lt;object type=&quot;3&quot; unique_id=&quot;10214&quot;&gt;&lt;property id=&quot;20148&quot; value=&quot;5&quot;/&gt;&lt;property id=&quot;20300&quot; value=&quot;Slide 96 - &amp;quot;Thank you!&amp;quot;&quot;/&gt;&lt;property id=&quot;20307&quot; value=&quot;332&quot;/&gt;&lt;/object&gt;&lt;object type=&quot;3&quot; unique_id=&quot;10600&quot;&gt;&lt;property id=&quot;20148&quot; value=&quot;5&quot;/&gt;&lt;property id=&quot;20300&quot; value=&quot;Slide 98 - &amp;quot;CHARTER SCHOOLS FOLLOWING THE MCKINNEY-VENTO ACT&amp;quot;&quot;/&gt;&lt;property id=&quot;20307&quot; value=&quot;333&quot;/&gt;&lt;/object&gt;&lt;object type=&quot;3&quot; unique_id=&quot;10601&quot;&gt;&lt;property id=&quot;20148&quot; value=&quot;5&quot;/&gt;&lt;property id=&quot;20300&quot; value=&quot;Slide 99&quot;/&gt;&lt;property id=&quot;20307&quot; value=&quot;334&quot;/&gt;&lt;/object&gt;&lt;object type=&quot;3&quot; unique_id=&quot;10602&quot;&gt;&lt;property id=&quot;20148&quot; value=&quot;5&quot;/&gt;&lt;property id=&quot;20300&quot; value=&quot;Slide 100 - &amp;quot;Your Presenter&amp;quot;&quot;/&gt;&lt;property id=&quot;20307&quot; value=&quot;335&quot;/&gt;&lt;/object&gt;&lt;object type=&quot;3&quot; unique_id=&quot;10603&quot;&gt;&lt;property id=&quot;20148&quot; value=&quot;5&quot;/&gt;&lt;property id=&quot;20300&quot; value=&quot;Slide 101 - &amp;quot;&amp;#x0D;&amp;#x0A;Learn how to accurately identify and fully serve students in homeless situations.&amp;quot;&quot;/&gt;&lt;property id=&quot;20307&quot; value=&quot;336&quot;/&gt;&lt;/object&gt;&lt;object type=&quot;3&quot; unique_id=&quot;10604&quot;&gt;&lt;property id=&quot;20148&quot; value=&quot;5&quot;/&gt;&lt;property id=&quot;20300&quot; value=&quot;Slide 102 - &amp;quot;The Uninformed Front Office (UFO)&amp;quot;&quot;/&gt;&lt;property id=&quot;20307&quot; value=&quot;337&quot;/&gt;&lt;/object&gt;&lt;object type=&quot;3&quot; unique_id=&quot;10605&quot;&gt;&lt;property id=&quot;20148&quot; value=&quot;5&quot;/&gt;&lt;property id=&quot;20300&quot; value=&quot;Slide 103 - &amp;quot;Homeless Law in the Charter Environment&amp;quot;&quot;/&gt;&lt;property id=&quot;20307&quot; value=&quot;338&quot;/&gt;&lt;/object&gt;&lt;object type=&quot;3&quot; unique_id=&quot;10606&quot;&gt;&lt;property id=&quot;20148&quot; value=&quot;5&quot;/&gt;&lt;property id=&quot;20300&quot; value=&quot;Slide 104 - &amp;quot;What’s New and Different?&amp;quot;&quot;/&gt;&lt;property id=&quot;20307&quot; value=&quot;339&quot;/&gt;&lt;/object&gt;&lt;object type=&quot;3&quot; unique_id=&quot;10607&quot;&gt;&lt;property id=&quot;20148&quot; value=&quot;5&quot;/&gt;&lt;property id=&quot;20300&quot; value=&quot;Slide 105 - &amp;quot;TOPICS&amp;quot;&quot;/&gt;&lt;property id=&quot;20307&quot; value=&quot;340&quot;/&gt;&lt;/object&gt;&lt;object type=&quot;3&quot; unique_id=&quot;10608&quot;&gt;&lt;property id=&quot;20148&quot; value=&quot;5&quot;/&gt;&lt;property id=&quot;20300&quot; value=&quot;Slide 106 - &amp;quot;The Changing Face of Homelessness&amp;quot;&quot;/&gt;&lt;property id=&quot;20307&quot; value=&quot;341&quot;/&gt;&lt;/object&gt;&lt;object type=&quot;3&quot; unique_id=&quot;10609&quot;&gt;&lt;property id=&quot;20148&quot; value=&quot;5&quot;/&gt;&lt;property id=&quot;20300&quot; value=&quot;Slide 107 - &amp;quot;The Middle Class Homeless&amp;quot;&quot;/&gt;&lt;property id=&quot;20307&quot; value=&quot;342&quot;/&gt;&lt;/object&gt;&lt;object type=&quot;3&quot; unique_id=&quot;10610&quot;&gt;&lt;property id=&quot;20148&quot; value=&quot;5&quot;/&gt;&lt;property id=&quot;20300&quot; value=&quot;Slide 108 - &amp;quot;Hard Times Generation&amp;quot;&quot;/&gt;&lt;property id=&quot;20307&quot; value=&quot;343&quot;/&gt;&lt;/object&gt;&lt;object type=&quot;3&quot; unique_id=&quot;10611&quot;&gt;&lt;property id=&quot;20148&quot; value=&quot;5&quot;/&gt;&lt;property id=&quot;20300&quot; value=&quot;Slide 109 - &amp;quot;How Many Americans Are Homeless?&amp;quot;&quot;/&gt;&lt;property id=&quot;20307&quot; value=&quot;344&quot;/&gt;&lt;/object&gt;&lt;object type=&quot;3&quot; unique_id=&quot;10612&quot;&gt;&lt;property id=&quot;20148&quot; value=&quot;5&quot;/&gt;&lt;property id=&quot;20300&quot; value=&quot;Slide 110 - &amp;quot;How Many Texas Students Are Homeless?&amp;quot;&quot;/&gt;&lt;property id=&quot;20307&quot; value=&quot;345&quot;/&gt;&lt;/object&gt;&lt;object type=&quot;3&quot; unique_id=&quot;10613&quot;&gt;&lt;property id=&quot;20148&quot; value=&quot;5&quot;/&gt;&lt;property id=&quot;20300&quot; value=&quot;Slide 111 - &amp;quot;Under-reporting Is Widespread&amp;quot;&quot;/&gt;&lt;property id=&quot;20307&quot; value=&quot;346&quot;/&gt;&lt;/object&gt;&lt;object type=&quot;3&quot; unique_id=&quot;10614&quot;&gt;&lt;property id=&quot;20148&quot; value=&quot;5&quot;/&gt;&lt;property id=&quot;20300&quot; value=&quot;Slide 112 - &amp;quot;Poverty in TX cf. US&amp;quot;&quot;/&gt;&lt;property id=&quot;20307&quot; value=&quot;347&quot;/&gt;&lt;/object&gt;&lt;object type=&quot;3&quot; unique_id=&quot;10615&quot;&gt;&lt;property id=&quot;20148&quot; value=&quot;5&quot;/&gt;&lt;property id=&quot;20300&quot; value=&quot;Slide 113 - &amp;quot;The Real Faces of Homelessness&amp;quot;&quot;/&gt;&lt;property id=&quot;20307&quot; value=&quot;348&quot;/&gt;&lt;/object&gt;&lt;object type=&quot;3&quot; unique_id=&quot;10616&quot;&gt;&lt;property id=&quot;20148&quot; value=&quot;5&quot;/&gt;&lt;property id=&quot;20300&quot; value=&quot;Slide 114 - &amp;quot;      Who is Poor and Homeless in Texas?&amp;quot;&quot;/&gt;&lt;property id=&quot;20307&quot; value=&quot;349&quot;/&gt;&lt;/object&gt;&lt;object type=&quot;3&quot; unique_id=&quot;10617&quot;&gt;&lt;property id=&quot;20148&quot; value=&quot;5&quot;/&gt;&lt;property id=&quot;20300&quot; value=&quot;Slide 115 - &amp;quot;“America’s Youngest Outcasts”&amp;#x0D;&amp;#x0A;http://www.homelesschildrenamerica.org/media/NCFH_AmericaOutcast2010_web.pdf &amp;quot;&quot;/&gt;&lt;property id=&quot;20307&quot; value=&quot;350&quot;/&gt;&lt;/object&gt;&lt;object type=&quot;3&quot; unique_id=&quot;10618&quot;&gt;&lt;property id=&quot;20148&quot; value=&quot;5&quot;/&gt;&lt;property id=&quot;20300&quot; value=&quot;Slide 116 - &amp;quot;Building Awareness&amp;quot;&quot;/&gt;&lt;property id=&quot;20307&quot; value=&quot;351&quot;/&gt;&lt;/object&gt;&lt;object type=&quot;3&quot; unique_id=&quot;10619&quot;&gt;&lt;property id=&quot;20148&quot; value=&quot;5&quot;/&gt;&lt;property id=&quot;20300&quot; value=&quot;Slide 117 - &amp;quot;Academic Catastrophe&amp;quot;&quot;/&gt;&lt;property id=&quot;20307&quot; value=&quot;352&quot;/&gt;&lt;/object&gt;&lt;object type=&quot;3&quot; unique_id=&quot;10620&quot;&gt;&lt;property id=&quot;20148&quot; value=&quot;5&quot;/&gt;&lt;property id=&quot;20300&quot; value=&quot;Slide 118 - &amp;quot;The Pivotal Role of School&amp;quot;&quot;/&gt;&lt;property id=&quot;20307&quot; value=&quot;353&quot;/&gt;&lt;/object&gt;&lt;object type=&quot;3&quot; unique_id=&quot;10621&quot;&gt;&lt;property id=&quot;20148&quot; value=&quot;5&quot;/&gt;&lt;property id=&quot;20300&quot; value=&quot;Slide 119 - &amp;quot;&amp;#x0D;&amp;#x0A;Students in Homeless Situations Present Many Challenges and Opportunities&amp;quot;&quot;/&gt;&lt;property id=&quot;20307&quot; value=&quot;354&quot;/&gt;&lt;/object&gt;&lt;object type=&quot;3&quot; unique_id=&quot;10622&quot;&gt;&lt;property id=&quot;20148&quot; value=&quot;5&quot;/&gt;&lt;property id=&quot;20300&quot; value=&quot;Slide 120 - &amp;quot;Moving: Data Confirms Stress&amp;quot;&quot;/&gt;&lt;property id=&quot;20307&quot; value=&quot;355&quot;/&gt;&lt;/object&gt;&lt;object type=&quot;3&quot; unique_id=&quot;10623&quot;&gt;&lt;property id=&quot;20148&quot; value=&quot;5&quot;/&gt;&lt;property id=&quot;20300&quot; value=&quot;Slide 121 - &amp;quot;Homeless Student Behaviors&amp;quot;&quot;/&gt;&lt;property id=&quot;20307&quot; value=&quot;356&quot;/&gt;&lt;/object&gt;&lt;object type=&quot;3&quot; unique_id=&quot;10624&quot;&gt;&lt;property id=&quot;20148&quot; value=&quot;5&quot;/&gt;&lt;property id=&quot;20300&quot; value=&quot;Slide 122 - &amp;quot;Higher Percentages in Charter Schools&amp;quot;&quot;/&gt;&lt;property id=&quot;20307&quot; value=&quot;357&quot;/&gt;&lt;/object&gt;&lt;object type=&quot;3&quot; unique_id=&quot;10625&quot;&gt;&lt;property id=&quot;20148&quot; value=&quot;5&quot;/&gt;&lt;property id=&quot;20300&quot; value=&quot;Slide 123 - &amp;quot;Knowing What Causes Homelessness Helps Us Identify and Serve Students&amp;quot;&quot;/&gt;&lt;property id=&quot;20307&quot; value=&quot;358&quot;/&gt;&lt;/object&gt;&lt;object type=&quot;3&quot; unique_id=&quot;10626&quot;&gt;&lt;property id=&quot;20148&quot; value=&quot;5&quot;/&gt;&lt;property id=&quot;20300&quot; value=&quot;Slide 124 - &amp;quot;Families Choosing Between Food, Clothing,  and Housing&amp;quot;&quot;/&gt;&lt;property id=&quot;20307&quot; value=&quot;359&quot;/&gt;&lt;/object&gt;&lt;object type=&quot;3&quot; unique_id=&quot;10627&quot;&gt;&lt;property id=&quot;20148&quot; value=&quot;5&quot;/&gt;&lt;property id=&quot;20300&quot; value=&quot;Slide 125 - &amp;quot;Many Veterans Are Homeless&amp;quot;&quot;/&gt;&lt;property id=&quot;20307&quot; value=&quot;360&quot;/&gt;&lt;/object&gt;&lt;object type=&quot;3&quot; unique_id=&quot;10628&quot;&gt;&lt;property id=&quot;20148&quot; value=&quot;5&quot;/&gt;&lt;property id=&quot;20300&quot; value=&quot;Slide 126 - &amp;quot; Apartment Foreclosures&amp;quot;&quot;/&gt;&lt;property id=&quot;20307&quot; value=&quot;361&quot;/&gt;&lt;/object&gt;&lt;object type=&quot;3&quot; unique_id=&quot;10629&quot;&gt;&lt;property id=&quot;20148&quot; value=&quot;5&quot;/&gt;&lt;property id=&quot;20300&quot; value=&quot;Slide 127 - &amp;quot;Hydraulic Fracturing (“Fracking”) and Homelessness&amp;quot;&quot;/&gt;&lt;property id=&quot;20307&quot; value=&quot;362&quot;/&gt;&lt;/object&gt;&lt;object type=&quot;3&quot; unique_id=&quot;10630&quot;&gt;&lt;property id=&quot;20148&quot; value=&quot;5&quot;/&gt;&lt;property id=&quot;20300&quot; value=&quot;Slide 128 - &amp;quot;LEA Responsibilities for Homeless Students&amp;quot;&quot;/&gt;&lt;property id=&quot;20307&quot; value=&quot;363&quot;/&gt;&lt;/object&gt;&lt;object type=&quot;3&quot; unique_id=&quot;10631&quot;&gt;&lt;property id=&quot;20148&quot; value=&quot;5&quot;/&gt;&lt;property id=&quot;20300&quot; value=&quot;Slide 129 - &amp;quot;How Will I Know Which Students are Homeless?&amp;quot;&quot;/&gt;&lt;property id=&quot;20307&quot; value=&quot;364&quot;/&gt;&lt;/object&gt;&lt;object type=&quot;3&quot; unique_id=&quot;10632&quot;&gt;&lt;property id=&quot;20148&quot; value=&quot;5&quot;/&gt;&lt;property id=&quot;20300&quot; value=&quot;Slide 130 - &amp;quot;What is a Homeless Liaison?&amp;quot;&quot;/&gt;&lt;property id=&quot;20307&quot; value=&quot;365&quot;/&gt;&lt;/object&gt;&lt;object type=&quot;3&quot; unique_id=&quot;10633&quot;&gt;&lt;property id=&quot;20148&quot; value=&quot;5&quot;/&gt;&lt;property id=&quot;20300&quot; value=&quot;Slide 131 - &amp;quot;Ensure Your Liaison is Registered&amp;quot;&quot;/&gt;&lt;property id=&quot;20307&quot; value=&quot;366&quot;/&gt;&lt;/object&gt;&lt;object type=&quot;3&quot; unique_id=&quot;10634&quot;&gt;&lt;property id=&quot;20148&quot; value=&quot;5&quot;/&gt;&lt;property id=&quot;20300&quot; value=&quot;Slide 132 - &amp;quot;Universal Identification/Notification  Mandate&amp;quot;&quot;/&gt;&lt;property id=&quot;20307&quot; value=&quot;367&quot;/&gt;&lt;/object&gt;&lt;object type=&quot;3&quot; unique_id=&quot;10635&quot;&gt;&lt;property id=&quot;20148&quot; value=&quot;5&quot;/&gt;&lt;property id=&quot;20300&quot; value=&quot;Slide 133&quot;/&gt;&lt;property id=&quot;20307&quot; value=&quot;368&quot;/&gt;&lt;/object&gt;&lt;object type=&quot;3&quot; unique_id=&quot;10636&quot;&gt;&lt;property id=&quot;20148&quot; value=&quot;5&quot;/&gt;&lt;property id=&quot;20300&quot; value=&quot;Slide 134 - &amp;quot;Student Residency Questionnaires&amp;quot;&quot;/&gt;&lt;property id=&quot;20307&quot; value=&quot;369&quot;/&gt;&lt;/object&gt;&lt;object type=&quot;3&quot; unique_id=&quot;10637&quot;&gt;&lt;property id=&quot;20148&quot; value=&quot;5&quot;/&gt;&lt;property id=&quot;20300&quot; value=&quot;Slide 135 - &amp;quot;Barriers to Enrollment  &amp;quot;&quot;/&gt;&lt;property id=&quot;20307&quot; value=&quot;370&quot;/&gt;&lt;/object&gt;&lt;object type=&quot;3&quot; unique_id=&quot;10638&quot;&gt;&lt;property id=&quot;20148&quot; value=&quot;5&quot;/&gt;&lt;property id=&quot;20300&quot; value=&quot;Slide 136 - &amp;quot;Absence of Legal Guardian  &amp;quot;&quot;/&gt;&lt;property id=&quot;20307&quot; value=&quot;371&quot;/&gt;&lt;/object&gt;&lt;object type=&quot;3&quot; unique_id=&quot;10639&quot;&gt;&lt;property id=&quot;20148&quot; value=&quot;5&quot;/&gt;&lt;property id=&quot;20300&quot; value=&quot;Slide 137 - &amp;quot;Residency Requirements&amp;quot;&quot;/&gt;&lt;property id=&quot;20307&quot; value=&quot;372&quot;/&gt;&lt;/object&gt;&lt;object type=&quot;3&quot; unique_id=&quot;10640&quot;&gt;&lt;property id=&quot;20148&quot; value=&quot;5&quot;/&gt;&lt;property id=&quot;20300&quot; value=&quot;Slide 138 - &amp;quot;Students without Records&amp;quot;&quot;/&gt;&lt;property id=&quot;20307&quot; value=&quot;373&quot;/&gt;&lt;/object&gt;&lt;object type=&quot;3&quot; unique_id=&quot;10641&quot;&gt;&lt;property id=&quot;20148&quot; value=&quot;5&quot;/&gt;&lt;property id=&quot;20300&quot; value=&quot;Slide 139 - &amp;quot;Immunizations Deadlines&amp;quot;&quot;/&gt;&lt;property id=&quot;20307&quot; value=&quot;374&quot;/&gt;&lt;/object&gt;&lt;object type=&quot;3&quot; unique_id=&quot;10642&quot;&gt;&lt;property id=&quot;20148&quot; value=&quot;5&quot;/&gt;&lt;property id=&quot;20300&quot; value=&quot;Slide 140 - &amp;quot;Free School Lunch&amp;#x0D;&amp;#x0A;&amp;quot;&quot;/&gt;&lt;property id=&quot;20307&quot; value=&quot;375&quot;/&gt;&lt;/object&gt;&lt;object type=&quot;3&quot; unique_id=&quot;10643&quot;&gt;&lt;property id=&quot;20148&quot; value=&quot;5&quot;/&gt;&lt;property id=&quot;20300&quot; value=&quot;Slide 141 - &amp;quot;Who is Homeless? &amp;quot;&quot;/&gt;&lt;property id=&quot;20307&quot; value=&quot;376&quot;/&gt;&lt;/object&gt;&lt;object type=&quot;3&quot; unique_id=&quot;10644&quot;&gt;&lt;property id=&quot;20148&quot; value=&quot;5&quot;/&gt;&lt;property id=&quot;20300&quot; value=&quot;Slide 142 - &amp;quot;Children Living in Shelters&amp;quot;&quot;/&gt;&lt;property id=&quot;20307&quot; value=&quot;377&quot;/&gt;&lt;/object&gt;&lt;object type=&quot;3&quot; unique_id=&quot;10645&quot;&gt;&lt;property id=&quot;20148&quot; value=&quot;5&quot;/&gt;&lt;property id=&quot;20300&quot; value=&quot;Slide 143 - &amp;quot;Children living in campgrounds,     substandard motels, or cars&amp;quot;&quot;/&gt;&lt;property id=&quot;20307&quot; value=&quot;378&quot;/&gt;&lt;/object&gt;&lt;object type=&quot;3&quot; unique_id=&quot;10646&quot;&gt;&lt;property id=&quot;20148&quot; value=&quot;5&quot;/&gt;&lt;property id=&quot;20300&quot; value=&quot;Slide 144 - &amp;quot;Sleeping in Inadequate Housing&amp;quot;&quot;/&gt;&lt;property id=&quot;20307&quot; value=&quot;379&quot;/&gt;&lt;/object&gt;&lt;object type=&quot;3&quot; unique_id=&quot;10647&quot;&gt;&lt;property id=&quot;20148&quot; value=&quot;5&quot;/&gt;&lt;property id=&quot;20300&quot; value=&quot;Slide 145 - &amp;quot;The McKinney-Vento Law says these groups are Homeless:&amp;quot;&quot;/&gt;&lt;property id=&quot;20307&quot; value=&quot;380&quot;/&gt;&lt;/object&gt;&lt;object type=&quot;3&quot; unique_id=&quot;10648&quot;&gt;&lt;property id=&quot;20148&quot; value=&quot;5&quot;/&gt;&lt;property id=&quot;20300&quot; value=&quot;Slide 146 - &amp;quot;Who Else Might be Eligible?&amp;quot;&quot;/&gt;&lt;property id=&quot;20307&quot; value=&quot;381&quot;/&gt;&lt;/object&gt;&lt;object type=&quot;3&quot; unique_id=&quot;10649&quot;&gt;&lt;property id=&quot;20148&quot; value=&quot;5&quot;/&gt;&lt;property id=&quot;20300&quot; value=&quot;Slide 147 - &amp;quot;Children and youth in temporary foster care awaiting placement&amp;quot;&quot;/&gt;&lt;property id=&quot;20307&quot; value=&quot;382&quot;/&gt;&lt;/object&gt;&lt;object type=&quot;3&quot; unique_id=&quot;10650&quot;&gt;&lt;property id=&quot;20148&quot; value=&quot;5&quot;/&gt;&lt;property id=&quot;20300&quot; value=&quot;Slide 148 - &amp;quot;Living doubled-up due to loss of housing; “couch surfers”&amp;quot;&quot;/&gt;&lt;property id=&quot;20307&quot; value=&quot;383&quot;/&gt;&lt;/object&gt;&lt;object type=&quot;3&quot; unique_id=&quot;10651&quot;&gt;&lt;property id=&quot;20148&quot; value=&quot;5&quot;/&gt;&lt;property id=&quot;20300&quot; value=&quot;Slide 149 - &amp;quot;Unaccompanied Homeless Youth&amp;quot;&quot;/&gt;&lt;property id=&quot;20307&quot; value=&quot;384&quot;/&gt;&lt;/object&gt;&lt;object type=&quot;3&quot; unique_id=&quot;10652&quot;&gt;&lt;property id=&quot;20148&quot; value=&quot;5&quot;/&gt;&lt;property id=&quot;20300&quot; value=&quot;Slide 150 - &amp;quot;Are Migrant Students Considered Homeless?&amp;quot;&quot;/&gt;&lt;property id=&quot;20307&quot; value=&quot;385&quot;/&gt;&lt;/object&gt;&lt;object type=&quot;3&quot; unique_id=&quot;10653&quot;&gt;&lt;property id=&quot;20148&quot; value=&quot;5&quot;/&gt;&lt;property id=&quot;20300&quot; value=&quot;Slide 151 - &amp;quot;Following the Federal Law&amp;quot;&quot;/&gt;&lt;property id=&quot;20307&quot; value=&quot;386&quot;/&gt;&lt;/object&gt;&lt;object type=&quot;3&quot; unique_id=&quot;10654&quot;&gt;&lt;property id=&quot;20148&quot; value=&quot;5&quot;/&gt;&lt;property id=&quot;20300&quot; value=&quot;Slide 152 - &amp;quot;Homelessness in Texas&amp;quot;&quot;/&gt;&lt;property id=&quot;20307&quot; value=&quot;387&quot;/&gt;&lt;/object&gt;&lt;object type=&quot;3&quot; unique_id=&quot;10655&quot;&gt;&lt;property id=&quot;20148&quot; value=&quot;5&quot;/&gt;&lt;property id=&quot;20300&quot; value=&quot;Slide 153 - &amp;quot;&amp;#x0D;&amp;#x0A;2012-13 Data Reporting Changes&amp;#x0D;&amp;#x0A;&amp;#x0D;&amp;#x0A;&amp;quot;&quot;/&gt;&lt;property id=&quot;20307&quot; value=&quot;388&quot;/&gt;&lt;/object&gt;&lt;object type=&quot;3&quot; unique_id=&quot;10656&quot;&gt;&lt;property id=&quot;20148&quot; value=&quot;5&quot;/&gt;&lt;property id=&quot;20300&quot; value=&quot;Slide 154 - &amp;quot;Data Standards&amp;quot;&quot;/&gt;&lt;property id=&quot;20307&quot; value=&quot;389&quot;/&gt;&lt;/object&gt;&lt;object type=&quot;3&quot; unique_id=&quot;10657&quot;&gt;&lt;property id=&quot;20148&quot; value=&quot;5&quot;/&gt;&lt;property id=&quot;20300&quot; value=&quot;Slide 155 - &amp;quot;Accompanied? Unaccompanied?&amp;quot;&quot;/&gt;&lt;property id=&quot;20307&quot; value=&quot;390&quot;/&gt;&lt;/object&gt;&lt;object type=&quot;3&quot; unique_id=&quot;10658&quot;&gt;&lt;property id=&quot;20148&quot; value=&quot;5&quot;/&gt;&lt;property id=&quot;20300&quot; value=&quot;Slide 156 - &amp;quot;Properly Identifying&amp;quot;&quot;/&gt;&lt;property id=&quot;20307&quot; value=&quot;391&quot;/&gt;&lt;/object&gt;&lt;object type=&quot;3&quot; unique_id=&quot;10659&quot;&gt;&lt;property id=&quot;20148&quot; value=&quot;5&quot;/&gt;&lt;property id=&quot;20300&quot; value=&quot;Slide 157 - &amp;quot;Avoid an Audit&amp;quot;&quot;/&gt;&lt;property id=&quot;20307&quot; value=&quot;392&quot;/&gt;&lt;/object&gt;&lt;object type=&quot;3&quot; unique_id=&quot;10660&quot;&gt;&lt;property id=&quot;20148&quot; value=&quot;5&quot;/&gt;&lt;property id=&quot;20300&quot; value=&quot;Slide 158 - &amp;quot;Identification is Not Optional&amp;quot;&quot;/&gt;&lt;property id=&quot;20307&quot; value=&quot;393&quot;/&gt;&lt;/object&gt;&lt;object type=&quot;3&quot; unique_id=&quot;10661&quot;&gt;&lt;property id=&quot;20148&quot; value=&quot;5&quot;/&gt;&lt;property id=&quot;20300&quot; value=&quot;Slide 159 - &amp;quot;Transportation&amp;quot;&quot;/&gt;&lt;property id=&quot;20307&quot; value=&quot;394&quot;/&gt;&lt;/object&gt;&lt;object type=&quot;3&quot; unique_id=&quot;10662&quot;&gt;&lt;property id=&quot;20148&quot; value=&quot;5&quot;/&gt;&lt;property id=&quot;20300&quot; value=&quot;Slide 160 - &amp;quot;When is a Student No Longer Homeless?&amp;quot;&quot;/&gt;&lt;property id=&quot;20307&quot; value=&quot;395&quot;/&gt;&lt;/object&gt;&lt;object type=&quot;3&quot; unique_id=&quot;10663&quot;&gt;&lt;property id=&quot;20148&quot; value=&quot;5&quot;/&gt;&lt;property id=&quot;20300&quot; value=&quot;Slide 161 - &amp;quot;District  and School Selection&amp;quot;&quot;/&gt;&lt;property id=&quot;20307&quot; value=&quot;396&quot;/&gt;&lt;/object&gt;&lt;object type=&quot;3&quot; unique_id=&quot;10664&quot;&gt;&lt;property id=&quot;20148&quot; value=&quot;5&quot;/&gt;&lt;property id=&quot;20300&quot; value=&quot;Slide 162 - &amp;quot;Web Resources&amp;quot;&quot;/&gt;&lt;property id=&quot;20307&quot; value=&quot;397&quot;/&gt;&lt;/object&gt;&lt;object type=&quot;3&quot; unique_id=&quot;12227&quot;&gt;&lt;property id=&quot;20148&quot; value=&quot;5&quot;/&gt;&lt;property id=&quot;20300&quot; value=&quot;Slide 3 - &amp;quot;Data Security&amp;quot;&quot;/&gt;&lt;property id=&quot;20307&quot; value=&quot;399&quot;/&gt;&lt;/object&gt;&lt;object type=&quot;3&quot; unique_id=&quot;12228&quot;&gt;&lt;property id=&quot;20148&quot; value=&quot;5&quot;/&gt;&lt;property id=&quot;20300&quot; value=&quot;Slide 4 - &amp;quot;School Improvement&amp;quot;&quot;/&gt;&lt;property id=&quot;20307&quot; value=&quot;398&quot;/&gt;&lt;/object&gt;&lt;object type=&quot;3&quot; unique_id=&quot;12229&quot;&gt;&lt;property id=&quot;20148&quot; value=&quot;5&quot;/&gt;&lt;property id=&quot;20300&quot; value=&quot;Slide 8 - &amp;quot;Instructional materials&amp;quot;&quot;/&gt;&lt;property id=&quot;20307&quot; value=&quot;400&quot;/&gt;&lt;/object&gt;&lt;object type=&quot;3&quot; unique_id=&quot;12230&quot;&gt;&lt;property id=&quot;20148&quot; value=&quot;5&quot;/&gt;&lt;property id=&quot;20300&quot; value=&quot;Slide 9 - &amp;quot;Media Relations&amp;quot;&quot;/&gt;&lt;property id=&quot;20307&quot; value=&quot;401&quot;/&gt;&lt;/object&gt;&lt;object type=&quot;3&quot; unique_id=&quot;12231&quot;&gt;&lt;property id=&quot;20148&quot; value=&quot;5&quot;/&gt;&lt;property id=&quot;20300&quot; value=&quot;Slide 10 - &amp;quot;Records Management&amp;quot;&quot;/&gt;&lt;property id=&quot;20307&quot; value=&quot;402&quot;/&gt;&lt;/object&gt;&lt;object type=&quot;3&quot; unique_id=&quot;12232&quot;&gt;&lt;property id=&quot;20148&quot; value=&quot;5&quot;/&gt;&lt;property id=&quot;20300&quot; value=&quot;Slide 11 - &amp;quot;NCLB&amp;quot;&quot;/&gt;&lt;property id=&quot;20307&quot; value=&quot;403&quot;/&gt;&lt;/object&gt;&lt;object type=&quot;3&quot; unique_id=&quot;12233&quot;&gt;&lt;property id=&quot;20148&quot; value=&quot;5&quot;/&gt;&lt;property id=&quot;20300&quot; value=&quot;Slide 12 - &amp;quot;Student Assessment&amp;quot;&quot;/&gt;&lt;property id=&quot;20307&quot; value=&quot;404&quot;/&gt;&lt;/object&gt;&lt;object type=&quot;3&quot; unique_id=&quot;12830&quot;&gt;&lt;property id=&quot;20148&quot; value=&quot;5&quot;/&gt;&lt;property id=&quot;20300&quot; value=&quot;Slide 48 - &amp;quot;Records Management&amp;quot;&quot;/&gt;&lt;property id=&quot;20307&quot; value=&quot;405&quot;/&gt;&lt;/object&gt;&lt;object type=&quot;3&quot; unique_id=&quot;12831&quot;&gt;&lt;property id=&quot;20148&quot; value=&quot;5&quot;/&gt;&lt;property id=&quot;20300&quot; value=&quot;Slide 97 - &amp;quot;NCLB Part C&amp;quot;&quot;/&gt;&lt;property id=&quot;20307&quot; value=&quot;406&quot;/&gt;&lt;/object&gt;&lt;object type=&quot;3&quot; unique_id=&quot;13436&quot;&gt;&lt;property id=&quot;20148&quot; value=&quot;5&quot;/&gt;&lt;property id=&quot;20300&quot; value=&quot;Slide 13 - &amp;quot;Curriculum&amp;quot;&quot;/&gt;&lt;property id=&quot;20307&quot; value=&quot;407&quot;/&gt;&lt;/object&gt;&lt;object type=&quot;3&quot; unique_id=&quot;15565&quot;&gt;&lt;property id=&quot;20148&quot; value=&quot;5&quot;/&gt;&lt;property id=&quot;20300&quot; value=&quot;Slide 15 - &amp;quot;Federal and State Accountability&amp;quot;&quot;/&gt;&lt;property id=&quot;20307&quot; value=&quot;408&quot;/&gt;&lt;/object&gt;&lt;object type=&quot;3&quot; unique_id=&quot;15566&quot;&gt;&lt;property id=&quot;20148&quot; value=&quot;5&quot;/&gt;&lt;property id=&quot;20300&quot; value=&quot;Slide 14 - &amp;quot;Residential Facility Monitoring&amp;quot;&quot;/&gt;&lt;property id=&quot;20307&quot; value=&quot;419&quot;/&gt;&lt;/object&gt;&lt;object type=&quot;3&quot; unique_id=&quot;15567&quot;&gt;&lt;property id=&quot;20148&quot; value=&quot;5&quot;/&gt;&lt;property id=&quot;20300&quot; value=&quot;Slide 16 - &amp;quot;Office of Inspector General overview&amp;quot;&quot;/&gt;&lt;property id=&quot;20307&quot; value=&quot;418&quot;/&gt;&lt;/object&gt;&lt;object type=&quot;3&quot; unique_id=&quot;15568&quot;&gt;&lt;property id=&quot;20148&quot; value=&quot;5&quot;/&gt;&lt;property id=&quot;20300&quot; value=&quot;Slide 17 - &amp;quot;Curriculum&amp;quot;&quot;/&gt;&lt;property id=&quot;20307&quot; value=&quot;417&quot;/&gt;&lt;/object&gt;&lt;object type=&quot;3&quot; unique_id=&quot;15569&quot;&gt;&lt;property id=&quot;20148&quot; value=&quot;5&quot;/&gt;&lt;property id=&quot;20300&quot; value=&quot;Slide 18 - &amp;quot;Legal Issues&amp;quot;&quot;/&gt;&lt;property id=&quot;20307&quot; value=&quot;416&quot;/&gt;&lt;/object&gt;&lt;object type=&quot;3&quot; unique_id=&quot;15570&quot;&gt;&lt;property id=&quot;20148&quot; value=&quot;5&quot;/&gt;&lt;property id=&quot;20300&quot; value=&quot;Slide 19 - &amp;quot;Student Attendance Accounting Handbook&amp;quot;&quot;/&gt;&lt;property id=&quot;20307&quot; value=&quot;415&quot;/&gt;&lt;/object&gt;&lt;object type=&quot;3&quot; unique_id=&quot;15571&quot;&gt;&lt;property id=&quot;20148&quot; value=&quot;5&quot;/&gt;&lt;property id=&quot;20300&quot; value=&quot;Slide 20 - &amp;quot;PEIMS&amp;quot;&quot;/&gt;&lt;property id=&quot;20307&quot; value=&quot;414&quot;/&gt;&lt;/object&gt;&lt;object type=&quot;3&quot; unique_id=&quot;15572&quot;&gt;&lt;property id=&quot;20148&quot; value=&quot;5&quot;/&gt;&lt;property id=&quot;20300&quot; value=&quot;Slide 21 - &amp;quot;Transportation Funding&amp;quot;&quot;/&gt;&lt;property id=&quot;20307&quot; value=&quot;413&quot;/&gt;&lt;/object&gt;&lt;object type=&quot;3&quot; unique_id=&quot;15573&quot;&gt;&lt;property id=&quot;20148&quot; value=&quot;5&quot;/&gt;&lt;property id=&quot;20300&quot; value=&quot;Slide 22 - &amp;quot;Basic Fiscal Requirements&amp;quot;&quot;/&gt;&lt;property id=&quot;20307&quot; value=&quot;412&quot;/&gt;&lt;/object&gt;&lt;object type=&quot;3&quot; unique_id=&quot;15574&quot;&gt;&lt;property id=&quot;20148&quot; value=&quot;5&quot;/&gt;&lt;property id=&quot;20300&quot; value=&quot;Slide 23 - &amp;quot;Special Education&amp;quot;&quot;/&gt;&lt;property id=&quot;20307&quot; value=&quot;411&quot;/&gt;&lt;/object&gt;&lt;object type=&quot;3&quot; unique_id=&quot;15575&quot;&gt;&lt;property id=&quot;20148&quot; value=&quot;5&quot;/&gt;&lt;property id=&quot;20300&quot; value=&quot;Slide 24 - &amp;quot;Child Nutrition&amp;quot;&quot;/&gt;&lt;property id=&quot;20307&quot; value=&quot;410&quot;/&gt;&lt;/object&gt;&lt;object type=&quot;3&quot; unique_id=&quot;15576&quot;&gt;&lt;property id=&quot;20148&quot; value=&quot;5&quot;/&gt;&lt;property id=&quot;20300&quot; value=&quot;Slide 25 - &amp;quot;Grant Funding&amp;quot;&quot;/&gt;&lt;property id=&quot;20307&quot; value=&quot;409&quot;/&gt;&lt;/object&gt;&lt;object type=&quot;3&quot; unique_id=&quot;15577&quot;&gt;&lt;property id=&quot;20148&quot; value=&quot;5&quot;/&gt;&lt;property id=&quot;20300&quot; value=&quot;Slide 163 - &amp;quot;Residential Facility Monitoring&amp;#x0D;&amp;#x0A;&amp;#x0D;&amp;#x0A; Judy Struve &amp;#x0D;&amp;#x0A;Division of Program Monitoring and Interventions&amp;#x0D;&amp;#x0A;pmidivision@tea.s&quot;/&gt;&lt;property id=&quot;20307&quot; value=&quot;420&quot;/&gt;&lt;/object&gt;&lt;object type=&quot;3&quot; unique_id=&quot;15578&quot;&gt;&lt;property id=&quot;20148&quot; value=&quot;5&quot;/&gt;&lt;property id=&quot;20300&quot; value=&quot;Slide 164 - &amp;quot;Objectives&amp;quot;&quot;/&gt;&lt;property id=&quot;20307&quot; value=&quot;421&quot;/&gt;&lt;/object&gt;&lt;object type=&quot;3&quot; unique_id=&quot;15579&quot;&gt;&lt;property id=&quot;20148&quot; value=&quot;5&quot;/&gt;&lt;property id=&quot;20300&quot; value=&quot;Slide 165 - &amp;quot;&amp;#x0D;&amp;#x0A;&amp;#x0D;&amp;#x0A;Objective  1&amp;#x0D;&amp;#x0A;&amp;quot;&quot;/&gt;&lt;property id=&quot;20307&quot; value=&quot;422&quot;/&gt;&lt;/object&gt;&lt;object type=&quot;3&quot; unique_id=&quot;15580&quot;&gt;&lt;property id=&quot;20148&quot; value=&quot;5&quot;/&gt;&lt;property id=&quot;20300&quot; value=&quot;Slide 166&quot;/&gt;&lt;property id=&quot;20307&quot; value=&quot;423&quot;/&gt;&lt;/object&gt;&lt;object type=&quot;3&quot; unique_id=&quot;15581&quot;&gt;&lt;property id=&quot;20148&quot; value=&quot;5&quot;/&gt;&lt;property id=&quot;20300&quot; value=&quot;Slide 167 - &amp;quot;&amp;#x0D;&amp;#x0A;Objective 2&amp;quot;&quot;/&gt;&lt;property id=&quot;20307&quot; value=&quot;424&quot;/&gt;&lt;/object&gt;&lt;object type=&quot;3&quot; unique_id=&quot;15582&quot;&gt;&lt;property id=&quot;20148&quot; value=&quot;5&quot;/&gt;&lt;property id=&quot;20300&quot; value=&quot;Slide 168&quot;/&gt;&lt;property id=&quot;20307&quot; value=&quot;425&quot;/&gt;&lt;/object&gt;&lt;object type=&quot;3&quot; unique_id=&quot;15583&quot;&gt;&lt;property id=&quot;20148&quot; value=&quot;5&quot;/&gt;&lt;property id=&quot;20300&quot; value=&quot;Slide 169&quot;/&gt;&lt;property id=&quot;20307&quot; value=&quot;426&quot;/&gt;&lt;/object&gt;&lt;object type=&quot;3&quot; unique_id=&quot;15584&quot;&gt;&lt;property id=&quot;20148&quot; value=&quot;5&quot;/&gt;&lt;property id=&quot;20300&quot; value=&quot;Slide 170&quot;/&gt;&lt;property id=&quot;20307&quot; value=&quot;427&quot;/&gt;&lt;/object&gt;&lt;object type=&quot;3&quot; unique_id=&quot;15585&quot;&gt;&lt;property id=&quot;20148&quot; value=&quot;5&quot;/&gt;&lt;property id=&quot;20300&quot; value=&quot;Slide 171&quot;/&gt;&lt;property id=&quot;20307&quot; value=&quot;428&quot;/&gt;&lt;/object&gt;&lt;object type=&quot;3&quot; unique_id=&quot;15586&quot;&gt;&lt;property id=&quot;20148&quot; value=&quot;5&quot;/&gt;&lt;property id=&quot;20300&quot; value=&quot;Slide 172&quot;/&gt;&lt;property id=&quot;20307&quot; value=&quot;429&quot;/&gt;&lt;/object&gt;&lt;object type=&quot;3&quot; unique_id=&quot;15587&quot;&gt;&lt;property id=&quot;20148&quot; value=&quot;5&quot;/&gt;&lt;property id=&quot;20300&quot; value=&quot;Slide 173&quot;/&gt;&lt;property id=&quot;20307&quot; value=&quot;430&quot;/&gt;&lt;/object&gt;&lt;object type=&quot;3&quot; unique_id=&quot;15588&quot;&gt;&lt;property id=&quot;20148&quot; value=&quot;5&quot;/&gt;&lt;property id=&quot;20300&quot; value=&quot;Slide 174&quot;/&gt;&lt;property id=&quot;20307&quot; value=&quot;431&quot;/&gt;&lt;/object&gt;&lt;object type=&quot;3&quot; unique_id=&quot;15589&quot;&gt;&lt;property id=&quot;20148&quot; value=&quot;5&quot;/&gt;&lt;property id=&quot;20300&quot; value=&quot;Slide 175&quot;/&gt;&lt;property id=&quot;20307&quot; value=&quot;432&quot;/&gt;&lt;/object&gt;&lt;object type=&quot;3&quot; unique_id=&quot;15590&quot;&gt;&lt;property id=&quot;20148&quot; value=&quot;5&quot;/&gt;&lt;property id=&quot;20300&quot; value=&quot;Slide 176&quot;/&gt;&lt;property id=&quot;20307&quot; value=&quot;433&quot;/&gt;&lt;/object&gt;&lt;object type=&quot;3&quot; unique_id=&quot;15591&quot;&gt;&lt;property id=&quot;20148&quot; value=&quot;5&quot;/&gt;&lt;property id=&quot;20300&quot; value=&quot;Slide 177&quot;/&gt;&lt;property id=&quot;20307&quot; value=&quot;434&quot;/&gt;&lt;/object&gt;&lt;object type=&quot;3&quot; unique_id=&quot;15592&quot;&gt;&lt;property id=&quot;20148&quot; value=&quot;5&quot;/&gt;&lt;property id=&quot;20300&quot; value=&quot;Slide 178 - &amp;quot;For assistance&amp;quot;&quot;/&gt;&lt;property id=&quot;20307&quot; value=&quot;435&quot;/&gt;&lt;/object&gt;&lt;/object&gt;&lt;/object&gt;&lt;/database&gt;"/>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1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2201</TotalTime>
  <Words>2106</Words>
  <Application>Microsoft Office PowerPoint</Application>
  <PresentationFormat>On-screen Show (4:3)</PresentationFormat>
  <Paragraphs>302</Paragraphs>
  <Slides>37</Slides>
  <Notes>2</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Angles</vt:lpstr>
      <vt:lpstr>1_Profile</vt:lpstr>
      <vt:lpstr>Financial Accountability System Resource Guide (FASRG) and Charter first</vt:lpstr>
      <vt:lpstr>DIVISION Contact Information</vt:lpstr>
      <vt:lpstr>FINANCIAL ACCOUNTABILITY SYSTEM RESOURCE GUIDE (FASRG)</vt:lpstr>
      <vt:lpstr>SPECIAL SUPPLEMENTS</vt:lpstr>
      <vt:lpstr>Changes to the fasrg</vt:lpstr>
      <vt:lpstr>Changes to the fasrg</vt:lpstr>
      <vt:lpstr>Slide 7</vt:lpstr>
      <vt:lpstr>Slide 8</vt:lpstr>
      <vt:lpstr>charter school – school first (CHARTER FIRST)</vt:lpstr>
      <vt:lpstr>Purpose of Charter first</vt:lpstr>
      <vt:lpstr>Purpose of charter first</vt:lpstr>
      <vt:lpstr>Charter first ratings</vt:lpstr>
      <vt:lpstr>Charter first ratings</vt:lpstr>
      <vt:lpstr>Charter first ratings</vt:lpstr>
      <vt:lpstr>Charter first ratings</vt:lpstr>
      <vt:lpstr>Charter first ratings</vt:lpstr>
      <vt:lpstr>Charter first ratings</vt:lpstr>
      <vt:lpstr>Charter first ratings</vt:lpstr>
      <vt:lpstr>Charter First Ratings</vt:lpstr>
      <vt:lpstr>Charter first ratings</vt:lpstr>
      <vt:lpstr>Charter first ratings</vt:lpstr>
      <vt:lpstr>Charter first ratings</vt:lpstr>
      <vt:lpstr>Charter first ratings</vt:lpstr>
      <vt:lpstr>Charter first ratings</vt:lpstr>
      <vt:lpstr>Financial solvency</vt:lpstr>
      <vt:lpstr>Purpose of Financial Solvency</vt:lpstr>
      <vt:lpstr>Financial Solvency</vt:lpstr>
      <vt:lpstr>Financial Solvency</vt:lpstr>
      <vt:lpstr>Financial solvency</vt:lpstr>
      <vt:lpstr>Financial solvency</vt:lpstr>
      <vt:lpstr>Financial solvency </vt:lpstr>
      <vt:lpstr>Financial solvency</vt:lpstr>
      <vt:lpstr>Financial solvency</vt:lpstr>
      <vt:lpstr>Useful links</vt:lpstr>
      <vt:lpstr>upcoming changes</vt:lpstr>
      <vt:lpstr>Upcoming changes</vt:lpstr>
      <vt:lpstr>Upcoming changes</vt:lpstr>
    </vt:vector>
  </TitlesOfParts>
  <Company>Dell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dc:creator>
  <cp:lastModifiedBy>ywalker</cp:lastModifiedBy>
  <cp:revision>144</cp:revision>
  <dcterms:created xsi:type="dcterms:W3CDTF">2012-01-31T17:34:22Z</dcterms:created>
  <dcterms:modified xsi:type="dcterms:W3CDTF">2013-07-11T15:26:16Z</dcterms:modified>
</cp:coreProperties>
</file>