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23"/>
  </p:notesMasterIdLst>
  <p:handoutMasterIdLst>
    <p:handoutMasterId r:id="rId24"/>
  </p:handoutMasterIdLst>
  <p:sldIdLst>
    <p:sldId id="260" r:id="rId3"/>
    <p:sldId id="259" r:id="rId4"/>
    <p:sldId id="262" r:id="rId5"/>
    <p:sldId id="264" r:id="rId6"/>
    <p:sldId id="275" r:id="rId7"/>
    <p:sldId id="272" r:id="rId8"/>
    <p:sldId id="277" r:id="rId9"/>
    <p:sldId id="273" r:id="rId10"/>
    <p:sldId id="282" r:id="rId11"/>
    <p:sldId id="276" r:id="rId12"/>
    <p:sldId id="265" r:id="rId13"/>
    <p:sldId id="263" r:id="rId14"/>
    <p:sldId id="266" r:id="rId15"/>
    <p:sldId id="278" r:id="rId16"/>
    <p:sldId id="283" r:id="rId17"/>
    <p:sldId id="268" r:id="rId18"/>
    <p:sldId id="270" r:id="rId19"/>
    <p:sldId id="280" r:id="rId20"/>
    <p:sldId id="279" r:id="rId21"/>
    <p:sldId id="271" r:id="rId22"/>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03" autoAdjust="0"/>
  </p:normalViewPr>
  <p:slideViewPr>
    <p:cSldViewPr>
      <p:cViewPr>
        <p:scale>
          <a:sx n="72" d="100"/>
          <a:sy n="72" d="100"/>
        </p:scale>
        <p:origin x="-3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1FEA33-5805-4097-9131-1962D07B99BB}" type="datetimeFigureOut">
              <a:rPr lang="en-US" smtClean="0"/>
              <a:pPr/>
              <a:t>7/11/2013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TEA, CHARTER SCHOOL ADMINISTRATION ©2013</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114049-5840-4306-9329-4668144AC8A0}" type="slidenum">
              <a:rPr lang="en-US" smtClean="0"/>
              <a:pPr/>
              <a:t>‹#›</a:t>
            </a:fld>
            <a:endParaRPr lang="en-US"/>
          </a:p>
        </p:txBody>
      </p:sp>
    </p:spTree>
    <p:extLst>
      <p:ext uri="{BB962C8B-B14F-4D97-AF65-F5344CB8AC3E}">
        <p14:creationId xmlns:p14="http://schemas.microsoft.com/office/powerpoint/2010/main" val="113541823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7B6D1-2810-49A1-A099-FB5465761E15}" type="datetimeFigureOut">
              <a:rPr lang="en-US" smtClean="0"/>
              <a:pPr/>
              <a:t>7/11/2013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TEA, CHARTER SCHOOL ADMINISTRATION ©2013</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BC2A7-7273-41B1-9106-D888E52BA3F3}" type="slidenum">
              <a:rPr lang="en-US" smtClean="0"/>
              <a:pPr/>
              <a:t>‹#›</a:t>
            </a:fld>
            <a:endParaRPr lang="en-US"/>
          </a:p>
        </p:txBody>
      </p:sp>
    </p:spTree>
    <p:extLst>
      <p:ext uri="{BB962C8B-B14F-4D97-AF65-F5344CB8AC3E}">
        <p14:creationId xmlns:p14="http://schemas.microsoft.com/office/powerpoint/2010/main" val="392760971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rot="19140000">
            <a:off x="813619" y="1721057"/>
            <a:ext cx="5677112" cy="1204307"/>
          </a:xfrm>
        </p:spPr>
        <p:txBody>
          <a:bodyPr bIns="9144" anchor="b"/>
          <a:lstStyle>
            <a:lvl1pPr>
              <a:defRPr sz="3200" baseline="0"/>
            </a:lvl1pPr>
          </a:lstStyle>
          <a:p>
            <a:r>
              <a:rPr lang="en-US" dirty="0" smtClean="0"/>
              <a:t>Charter school orientation modules</a:t>
            </a:r>
            <a:endParaRPr lang="en-US" dirty="0"/>
          </a:p>
        </p:txBody>
      </p:sp>
      <p:sp>
        <p:nvSpPr>
          <p:cNvPr id="3" name="Subtitle 2"/>
          <p:cNvSpPr>
            <a:spLocks noGrp="1"/>
          </p:cNvSpPr>
          <p:nvPr>
            <p:ph type="subTitle" idx="1" hasCustomPrompt="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smtClean="0"/>
              <a:t>CHARTER SCHOOL ADMINISTRATION</a:t>
            </a:r>
            <a:endParaRPr lang="en-US" dirty="0"/>
          </a:p>
        </p:txBody>
      </p:sp>
      <p:sp>
        <p:nvSpPr>
          <p:cNvPr id="4" name="Date Placeholder 3"/>
          <p:cNvSpPr>
            <a:spLocks noGrp="1"/>
          </p:cNvSpPr>
          <p:nvPr>
            <p:ph type="dt" sz="half" idx="10"/>
          </p:nvPr>
        </p:nvSpPr>
        <p:spPr/>
        <p:txBody>
          <a:bodyPr/>
          <a:lstStyle/>
          <a:p>
            <a:fld id="{28162515-96E8-4642-A061-FC7BDC193FB2}"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pic>
        <p:nvPicPr>
          <p:cNvPr id="9" name="Picture 8" descr="TheNetwork_wordbanner.jpg"/>
          <p:cNvPicPr/>
          <p:nvPr userDrawn="1"/>
        </p:nvPicPr>
        <p:blipFill>
          <a:blip r:embed="rId2" cstate="print"/>
          <a:srcRect l="1351" t="23656" r="70270" b="8602"/>
          <a:stretch>
            <a:fillRect/>
          </a:stretch>
        </p:blipFill>
        <p:spPr bwMode="auto">
          <a:xfrm>
            <a:off x="0" y="0"/>
            <a:ext cx="1600200" cy="6000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8B88B-81F8-4362-B86D-5457479D3D87}"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64B09-40F6-463F-806E-30BCC8FA0194}"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49"/>
            <a:ext cx="7772400" cy="109539"/>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n-US" sz="2600">
              <a:solidFill>
                <a:srgbClr val="000000"/>
              </a:solidFill>
            </a:endParaRPr>
          </a:p>
        </p:txBody>
      </p:sp>
      <p:sp>
        <p:nvSpPr>
          <p:cNvPr id="39219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392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3751D9BC-A393-4A58-A2BB-A0EA9B206760}" type="datetime1">
              <a:rPr lang="en-US" smtClean="0">
                <a:solidFill>
                  <a:srgbClr val="000000"/>
                </a:solidFill>
              </a:rPr>
              <a:pPr>
                <a:defRPr/>
              </a:pPr>
              <a:t>7/11/2013</a:t>
            </a:fld>
            <a:endParaRPr lang="en-US">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DB3C525-2083-4CFA-BAC5-7A693FFC88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75271197"/>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F5D410A8-4863-4384-9DE2-AA016A6FC8FC}" type="datetime1">
              <a:rPr lang="en-US" smtClean="0">
                <a:solidFill>
                  <a:srgbClr val="000000"/>
                </a:solidFill>
              </a:rPr>
              <a:pPr>
                <a:defRPr/>
              </a:pPr>
              <a:t>7/11/2013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4894953B-DC48-437A-9086-6021DAF8A6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99497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F52D3E97-3326-4FC9-92E6-8245D9E78169}" type="datetime1">
              <a:rPr lang="en-US" smtClean="0">
                <a:solidFill>
                  <a:srgbClr val="000000"/>
                </a:solidFill>
              </a:rPr>
              <a:pPr>
                <a:defRPr/>
              </a:pPr>
              <a:t>7/11/2013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3FD424A-344E-4061-8092-3E688481D9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40291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4478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4478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fld id="{879D4B8D-C985-4420-939C-F5F01AA7D6DD}" type="datetime1">
              <a:rPr lang="en-US" smtClean="0">
                <a:solidFill>
                  <a:srgbClr val="000000"/>
                </a:solidFill>
              </a:rPr>
              <a:pPr>
                <a:defRPr/>
              </a:pPr>
              <a:t>7/11/2013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5A24FCB-0B25-4061-AF77-B4FDA9909B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4089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fld id="{BB22E9E6-9B98-4918-ABB4-CDFCF74F6422}" type="datetime1">
              <a:rPr lang="en-US" smtClean="0">
                <a:solidFill>
                  <a:srgbClr val="000000"/>
                </a:solidFill>
              </a:rPr>
              <a:pPr>
                <a:defRPr/>
              </a:pPr>
              <a:t>7/11/2013</a:t>
            </a:fld>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670132F4-7198-4BC5-8933-25A65952D17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15990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fld id="{7F0B0C8D-567E-481D-A617-8C12D6CBBEF6}" type="datetime1">
              <a:rPr lang="en-US" smtClean="0">
                <a:solidFill>
                  <a:srgbClr val="000000"/>
                </a:solidFill>
              </a:rPr>
              <a:pPr>
                <a:defRPr/>
              </a:pPr>
              <a:t>7/11/2013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D2488B8A-851C-45B8-B0A2-9C354B1EB60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59196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5D9F6B99-AD39-47B4-A186-9A2E77861F8E}" type="datetime1">
              <a:rPr lang="en-US" smtClean="0">
                <a:solidFill>
                  <a:srgbClr val="000000"/>
                </a:solidFill>
              </a:rPr>
              <a:pPr>
                <a:defRPr/>
              </a:pPr>
              <a:t>7/11/2013</a:t>
            </a:fld>
            <a:endParaRPr lang="en-US">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C5E87CED-F417-43F4-93A1-679764F88E3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70103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7252F14C-1EE0-44E6-99B4-856760BD9159}" type="datetime1">
              <a:rPr lang="en-US" smtClean="0">
                <a:solidFill>
                  <a:srgbClr val="000000"/>
                </a:solidFill>
              </a:rPr>
              <a:pPr>
                <a:defRPr/>
              </a:pPr>
              <a:t>7/11/2013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8B7D28E-57B4-44A9-B9A0-5368D4C2694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8925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3A1B23-26CD-4338-A5B6-48A6BDE4C044}"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3E7BFB8D-7C08-47CC-877B-83EFD175CD6A}" type="datetime1">
              <a:rPr lang="en-US" smtClean="0">
                <a:solidFill>
                  <a:srgbClr val="000000"/>
                </a:solidFill>
              </a:rPr>
              <a:pPr>
                <a:defRPr/>
              </a:pPr>
              <a:t>7/11/2013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AF20EF14-9B70-40F7-BBDD-2FAE9E5400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45524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5C282CFD-4D5F-4A5C-85F3-2255A65BBEAA}" type="datetime1">
              <a:rPr lang="en-US" smtClean="0">
                <a:solidFill>
                  <a:srgbClr val="000000"/>
                </a:solidFill>
              </a:rPr>
              <a:pPr>
                <a:defRPr/>
              </a:pPr>
              <a:t>7/11/2013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974FDE53-A9D4-44A7-BF63-966DE76F5C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103223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304800"/>
            <a:ext cx="2027238"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5930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692C6D0B-1C82-4BDC-95F2-DAA85771E409}" type="datetime1">
              <a:rPr lang="en-US" smtClean="0">
                <a:solidFill>
                  <a:srgbClr val="000000"/>
                </a:solidFill>
              </a:rPr>
              <a:pPr>
                <a:defRPr/>
              </a:pPr>
              <a:t>7/11/2013</a:t>
            </a:fld>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F1A91E9-1F31-4C8A-8440-F2A6491D1D2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2825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4800"/>
            <a:ext cx="8110538"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dt" sz="half" idx="10"/>
          </p:nvPr>
        </p:nvSpPr>
        <p:spPr>
          <a:ln/>
        </p:spPr>
        <p:txBody>
          <a:bodyPr/>
          <a:lstStyle>
            <a:lvl1pPr>
              <a:defRPr/>
            </a:lvl1pPr>
          </a:lstStyle>
          <a:p>
            <a:pPr>
              <a:defRPr/>
            </a:pPr>
            <a:fld id="{FE8D8813-489B-4D16-B0C5-993C42978E54}" type="datetime1">
              <a:rPr lang="en-US" smtClean="0">
                <a:solidFill>
                  <a:srgbClr val="000000"/>
                </a:solidFill>
              </a:rPr>
              <a:pPr>
                <a:defRPr/>
              </a:pPr>
              <a:t>7/11/2013</a:t>
            </a:fld>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solidFill>
                  <a:srgbClr val="000000"/>
                </a:solidFill>
              </a:rPr>
              <a:t>TEA, CHARTER SCHOOL ADMINISTRATION ©2013</a:t>
            </a: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5888BB1-A085-4C03-8A7A-DD9CD7A6EA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2150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762000"/>
          </a:xfrm>
        </p:spPr>
        <p:txBody>
          <a:bodyPr/>
          <a:lstStyle/>
          <a:p>
            <a:r>
              <a:rPr lang="en-US"/>
              <a:t>Click to edit Master title style</a:t>
            </a:r>
          </a:p>
        </p:txBody>
      </p:sp>
      <p:sp>
        <p:nvSpPr>
          <p:cNvPr id="3" name="Text Placeholder 2"/>
          <p:cNvSpPr>
            <a:spLocks noGrp="1"/>
          </p:cNvSpPr>
          <p:nvPr>
            <p:ph type="body" sz="half" idx="1"/>
          </p:nvPr>
        </p:nvSpPr>
        <p:spPr>
          <a:xfrm>
            <a:off x="566738" y="1447800"/>
            <a:ext cx="39243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3438" y="1447800"/>
            <a:ext cx="3924300" cy="4572000"/>
          </a:xfrm>
        </p:spPr>
        <p:txBody>
          <a:bodyPr/>
          <a:lstStyle/>
          <a:p>
            <a:pPr lvl="0"/>
            <a:endParaRPr lang="en-US" noProof="0" dirty="0"/>
          </a:p>
        </p:txBody>
      </p:sp>
      <p:sp>
        <p:nvSpPr>
          <p:cNvPr id="5" name="Rectangle 6"/>
          <p:cNvSpPr>
            <a:spLocks noGrp="1" noChangeArrowheads="1"/>
          </p:cNvSpPr>
          <p:nvPr>
            <p:ph type="dt" sz="half" idx="10"/>
          </p:nvPr>
        </p:nvSpPr>
        <p:spPr>
          <a:ln/>
        </p:spPr>
        <p:txBody>
          <a:bodyPr/>
          <a:lstStyle>
            <a:lvl1pPr>
              <a:defRPr/>
            </a:lvl1pPr>
          </a:lstStyle>
          <a:p>
            <a:pPr>
              <a:defRPr/>
            </a:pPr>
            <a:fld id="{D0215076-629F-45DE-873A-D1393B38B971}" type="datetime1">
              <a:rPr lang="en-US" smtClean="0">
                <a:solidFill>
                  <a:srgbClr val="000000"/>
                </a:solidFill>
              </a:rPr>
              <a:pPr>
                <a:defRPr/>
              </a:pPr>
              <a:t>7/11/2013</a:t>
            </a:fld>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6DE6DF8-CC12-48DE-82D6-419A3073F05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7944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49"/>
            <a:ext cx="3571875" cy="4210051"/>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8"/>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endParaRPr lang="en-US" dirty="0" smtClean="0"/>
          </a:p>
        </p:txBody>
      </p:sp>
      <p:sp>
        <p:nvSpPr>
          <p:cNvPr id="4" name="Date Placeholder 3"/>
          <p:cNvSpPr>
            <a:spLocks noGrp="1"/>
          </p:cNvSpPr>
          <p:nvPr>
            <p:ph type="dt" sz="half" idx="10"/>
          </p:nvPr>
        </p:nvSpPr>
        <p:spPr/>
        <p:txBody>
          <a:bodyPr/>
          <a:lstStyle/>
          <a:p>
            <a:fld id="{91954B13-7221-4A29-8458-81A33C02F0D4}" type="datetime1">
              <a:rPr lang="en-US" smtClean="0"/>
              <a:pPr/>
              <a:t>7/11/2013</a:t>
            </a:fld>
            <a:endParaRPr lang="en-US"/>
          </a:p>
        </p:txBody>
      </p:sp>
      <p:sp>
        <p:nvSpPr>
          <p:cNvPr id="5" name="Footer Placeholder 4"/>
          <p:cNvSpPr>
            <a:spLocks noGrp="1"/>
          </p:cNvSpPr>
          <p:nvPr>
            <p:ph type="ftr" sz="quarter" idx="11"/>
          </p:nvPr>
        </p:nvSpPr>
        <p:spPr/>
        <p:txBody>
          <a:bodyPr/>
          <a:lstStyle/>
          <a:p>
            <a:r>
              <a:rPr lang="en-US"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a:p>
        </p:txBody>
      </p:sp>
      <p:pic>
        <p:nvPicPr>
          <p:cNvPr id="9" name="Picture 8" descr="TheNetwork_wordbanner.jpg"/>
          <p:cNvPicPr/>
          <p:nvPr userDrawn="1"/>
        </p:nvPicPr>
        <p:blipFill>
          <a:blip r:embed="rId2" cstate="print"/>
          <a:srcRect l="1351" t="23656" r="70270" b="8602"/>
          <a:stretch>
            <a:fillRect/>
          </a:stretch>
        </p:blipFill>
        <p:spPr bwMode="auto">
          <a:xfrm>
            <a:off x="0" y="0"/>
            <a:ext cx="1600200" cy="60007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2DD5DA-212D-4FB5-8385-361FEE0FB7D0}" type="datetime1">
              <a:rPr lang="en-US" smtClean="0"/>
              <a:pPr/>
              <a:t>7/11/2013</a:t>
            </a:fld>
            <a:endParaRPr lang="en-US"/>
          </a:p>
        </p:txBody>
      </p:sp>
      <p:sp>
        <p:nvSpPr>
          <p:cNvPr id="6" name="Footer Placeholder 5"/>
          <p:cNvSpPr>
            <a:spLocks noGrp="1"/>
          </p:cNvSpPr>
          <p:nvPr>
            <p:ph type="ftr" sz="quarter" idx="11"/>
          </p:nvPr>
        </p:nvSpPr>
        <p:spPr/>
        <p:txBody>
          <a:bodyPr/>
          <a:lstStyle/>
          <a:p>
            <a:r>
              <a:rPr lang="en-US" smtClean="0"/>
              <a:t>TEA, CHARTER SCHOOL ADMINISTRATION ©2013</a:t>
            </a:r>
            <a:endParaRPr lang="en-US" dirty="0"/>
          </a:p>
        </p:txBody>
      </p:sp>
      <p:sp>
        <p:nvSpPr>
          <p:cNvPr id="7" name="Slide Number Placeholder 6"/>
          <p:cNvSpPr>
            <a:spLocks noGrp="1"/>
          </p:cNvSpPr>
          <p:nvPr>
            <p:ph type="sldNum" sz="quarter" idx="12"/>
          </p:nvPr>
        </p:nvSpPr>
        <p:spPr/>
        <p:txBody>
          <a:bodyPr/>
          <a:lstStyle/>
          <a:p>
            <a:fld id="{77915145-9DEB-49A8-A382-0ED5C78AECA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A1F907-823B-416A-B901-86176AEEC9E0}" type="datetime1">
              <a:rPr lang="en-US" smtClean="0"/>
              <a:pPr/>
              <a:t>7/11/2013</a:t>
            </a:fld>
            <a:endParaRPr lang="en-US"/>
          </a:p>
        </p:txBody>
      </p:sp>
      <p:sp>
        <p:nvSpPr>
          <p:cNvPr id="8" name="Footer Placeholder 7"/>
          <p:cNvSpPr>
            <a:spLocks noGrp="1"/>
          </p:cNvSpPr>
          <p:nvPr>
            <p:ph type="ftr" sz="quarter" idx="11"/>
          </p:nvPr>
        </p:nvSpPr>
        <p:spPr/>
        <p:txBody>
          <a:bodyPr/>
          <a:lstStyle/>
          <a:p>
            <a:r>
              <a:rPr lang="en-US" smtClean="0"/>
              <a:t>TEA, CHARTER SCHOOL ADMINISTRATION ©2013</a:t>
            </a:r>
            <a:endParaRPr lang="en-US" dirty="0"/>
          </a:p>
        </p:txBody>
      </p:sp>
      <p:sp>
        <p:nvSpPr>
          <p:cNvPr id="9" name="Slide Number Placeholder 8"/>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8817FC-470A-4A1F-A405-6BF1954ED308}" type="datetime1">
              <a:rPr lang="en-US" smtClean="0"/>
              <a:pPr/>
              <a:t>7/11/2013</a:t>
            </a:fld>
            <a:endParaRPr lang="en-US"/>
          </a:p>
        </p:txBody>
      </p:sp>
      <p:sp>
        <p:nvSpPr>
          <p:cNvPr id="4" name="Footer Placeholder 3"/>
          <p:cNvSpPr>
            <a:spLocks noGrp="1"/>
          </p:cNvSpPr>
          <p:nvPr>
            <p:ph type="ftr" sz="quarter" idx="11"/>
          </p:nvPr>
        </p:nvSpPr>
        <p:spPr/>
        <p:txBody>
          <a:bodyPr/>
          <a:lstStyle/>
          <a:p>
            <a:r>
              <a:rPr lang="en-US" smtClean="0"/>
              <a:t>TEA, CHARTER SCHOOL ADMINISTRATION ©2013</a:t>
            </a:r>
            <a:endParaRPr lang="en-US"/>
          </a:p>
        </p:txBody>
      </p:sp>
      <p:sp>
        <p:nvSpPr>
          <p:cNvPr id="5" name="Slide Number Placeholder 4"/>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713F5-5160-4E06-AF3E-1A57A565B02A}" type="datetime1">
              <a:rPr lang="en-US" smtClean="0"/>
              <a:pPr/>
              <a:t>7/11/2013</a:t>
            </a:fld>
            <a:endParaRPr lang="en-US"/>
          </a:p>
        </p:txBody>
      </p:sp>
      <p:sp>
        <p:nvSpPr>
          <p:cNvPr id="3" name="Footer Placeholder 2"/>
          <p:cNvSpPr>
            <a:spLocks noGrp="1"/>
          </p:cNvSpPr>
          <p:nvPr>
            <p:ph type="ftr" sz="quarter" idx="11"/>
          </p:nvPr>
        </p:nvSpPr>
        <p:spPr/>
        <p:txBody>
          <a:bodyPr/>
          <a:lstStyle/>
          <a:p>
            <a:r>
              <a:rPr lang="en-US" smtClean="0"/>
              <a:t>TEA, CHARTER SCHOOL ADMINISTRATION ©2013</a:t>
            </a:r>
            <a:endParaRPr lang="en-US"/>
          </a:p>
        </p:txBody>
      </p:sp>
      <p:sp>
        <p:nvSpPr>
          <p:cNvPr id="4" name="Slide Number Placeholder 3"/>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8"/>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4"/>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4"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1974A9F-3B0A-425C-BE30-F31C6691598E}" type="datetime1">
              <a:rPr lang="en-US" smtClean="0"/>
              <a:pPr/>
              <a:t>7/11/2013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TEA, CHARTER SCHOOL ADMINISTRATION ©2013</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7915145-9DEB-49A8-A382-0ED5C78AEC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7"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2"/>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hasCustomPrompt="1"/>
          </p:nvPr>
        </p:nvSpPr>
        <p:spPr>
          <a:xfrm rot="19140000">
            <a:off x="1143481" y="2180529"/>
            <a:ext cx="6096545" cy="740664"/>
          </a:xfrm>
        </p:spPr>
        <p:txBody>
          <a:bodyPr/>
          <a:lstStyle>
            <a:lvl1pPr marL="0" marR="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smtClean="0"/>
              <a:t>Charter School Administration</a:t>
            </a:r>
          </a:p>
        </p:txBody>
      </p:sp>
      <p:sp>
        <p:nvSpPr>
          <p:cNvPr id="5" name="Date Placeholder 4"/>
          <p:cNvSpPr>
            <a:spLocks noGrp="1"/>
          </p:cNvSpPr>
          <p:nvPr>
            <p:ph type="dt" sz="half" idx="10"/>
          </p:nvPr>
        </p:nvSpPr>
        <p:spPr/>
        <p:txBody>
          <a:bodyPr/>
          <a:lstStyle/>
          <a:p>
            <a:fld id="{036CB58A-8973-423E-B0D9-38F9E12A4B46}" type="datetime1">
              <a:rPr lang="en-US" smtClean="0"/>
              <a:pPr/>
              <a:t>7/11/2013</a:t>
            </a:fld>
            <a:endParaRPr lang="en-US"/>
          </a:p>
        </p:txBody>
      </p:sp>
      <p:sp>
        <p:nvSpPr>
          <p:cNvPr id="6" name="Footer Placeholder 5"/>
          <p:cNvSpPr>
            <a:spLocks noGrp="1"/>
          </p:cNvSpPr>
          <p:nvPr>
            <p:ph type="ftr" sz="quarter" idx="11"/>
          </p:nvPr>
        </p:nvSpPr>
        <p:spPr/>
        <p:txBody>
          <a:bodyPr/>
          <a:lstStyle/>
          <a:p>
            <a:r>
              <a:rPr lang="en-US" smtClean="0"/>
              <a:t>TEA, CHARTER SCHOOL ADMINISTRATION ©2013</a:t>
            </a:r>
            <a:endParaRPr lang="en-US"/>
          </a:p>
        </p:txBody>
      </p:sp>
      <p:sp>
        <p:nvSpPr>
          <p:cNvPr id="7" name="Slide Number Placeholder 6"/>
          <p:cNvSpPr>
            <a:spLocks noGrp="1"/>
          </p:cNvSpPr>
          <p:nvPr>
            <p:ph type="sldNum" sz="quarter" idx="12"/>
          </p:nvPr>
        </p:nvSpPr>
        <p:spPr/>
        <p:txBody>
          <a:bodyPr/>
          <a:lstStyle/>
          <a:p>
            <a:fld id="{77915145-9DEB-49A8-A382-0ED5C78AEC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9"/>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BC10BFB-8E6D-42B9-AF21-59797B93D662}" type="datetime1">
              <a:rPr lang="en-US" smtClean="0"/>
              <a:pPr/>
              <a:t>7/11/2013</a:t>
            </a:fld>
            <a:endParaRPr lang="en-US"/>
          </a:p>
        </p:txBody>
      </p:sp>
      <p:sp>
        <p:nvSpPr>
          <p:cNvPr id="5" name="Footer Placeholder 4"/>
          <p:cNvSpPr>
            <a:spLocks noGrp="1"/>
          </p:cNvSpPr>
          <p:nvPr>
            <p:ph type="ftr" sz="quarter" idx="3"/>
          </p:nvPr>
        </p:nvSpPr>
        <p:spPr>
          <a:xfrm>
            <a:off x="3517514" y="6285123"/>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dirty="0" smtClean="0"/>
              <a:t>TEA, CHARTER SCHOOL ADMINISTRATION ©2013</a:t>
            </a:r>
            <a:endParaRPr lang="en-US" dirty="0"/>
          </a:p>
        </p:txBody>
      </p:sp>
      <p:sp>
        <p:nvSpPr>
          <p:cNvPr id="6" name="Slide Number Placeholder 5"/>
          <p:cNvSpPr>
            <a:spLocks noGrp="1"/>
          </p:cNvSpPr>
          <p:nvPr>
            <p:ph type="sldNum" sz="quarter" idx="4"/>
          </p:nvPr>
        </p:nvSpPr>
        <p:spPr>
          <a:xfrm>
            <a:off x="8401038" y="6170823"/>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7915145-9DEB-49A8-A382-0ED5C78AEC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304800"/>
            <a:ext cx="800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66738" y="1447800"/>
            <a:ext cx="8001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52" name="AutoShape 4"/>
          <p:cNvSpPr>
            <a:spLocks noChangeArrowheads="1"/>
          </p:cNvSpPr>
          <p:nvPr/>
        </p:nvSpPr>
        <p:spPr bwMode="auto">
          <a:xfrm>
            <a:off x="609600" y="1143000"/>
            <a:ext cx="7958138" cy="109539"/>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n-US" sz="2600">
              <a:solidFill>
                <a:srgbClr val="000000"/>
              </a:solidFill>
            </a:endParaRPr>
          </a:p>
        </p:txBody>
      </p:sp>
      <p:sp>
        <p:nvSpPr>
          <p:cNvPr id="2053" name="Line 5"/>
          <p:cNvSpPr>
            <a:spLocks noChangeShapeType="1"/>
          </p:cNvSpPr>
          <p:nvPr/>
        </p:nvSpPr>
        <p:spPr bwMode="auto">
          <a:xfrm flipV="1">
            <a:off x="533400" y="6324600"/>
            <a:ext cx="7924800" cy="0"/>
          </a:xfrm>
          <a:prstGeom prst="line">
            <a:avLst/>
          </a:prstGeom>
          <a:noFill/>
          <a:ln w="3175">
            <a:solidFill>
              <a:schemeClr val="accent2"/>
            </a:solidFill>
            <a:round/>
            <a:headEnd/>
            <a:tailEnd/>
          </a:ln>
        </p:spPr>
        <p:txBody>
          <a:bodyPr/>
          <a:lstStyle/>
          <a:p>
            <a:pPr fontAlgn="base">
              <a:spcBef>
                <a:spcPct val="0"/>
              </a:spcBef>
              <a:spcAft>
                <a:spcPct val="0"/>
              </a:spcAft>
              <a:defRPr/>
            </a:pPr>
            <a:endParaRPr lang="en-US" sz="2600">
              <a:solidFill>
                <a:srgbClr val="000000"/>
              </a:solidFill>
            </a:endParaRPr>
          </a:p>
        </p:txBody>
      </p:sp>
      <p:sp>
        <p:nvSpPr>
          <p:cNvPr id="391174" name="Rectangle 6"/>
          <p:cNvSpPr>
            <a:spLocks noGrp="1" noChangeArrowheads="1"/>
          </p:cNvSpPr>
          <p:nvPr>
            <p:ph type="dt" sz="half" idx="2"/>
          </p:nvPr>
        </p:nvSpPr>
        <p:spPr bwMode="auto">
          <a:xfrm>
            <a:off x="609600" y="6457949"/>
            <a:ext cx="1981200" cy="2476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sz="1000">
                <a:solidFill>
                  <a:schemeClr val="tx1"/>
                </a:solidFill>
                <a:latin typeface="+mn-lt"/>
              </a:defRPr>
            </a:lvl1pPr>
          </a:lstStyle>
          <a:p>
            <a:pPr fontAlgn="base">
              <a:spcAft>
                <a:spcPct val="0"/>
              </a:spcAft>
              <a:defRPr/>
            </a:pPr>
            <a:fld id="{1511D9A8-B6DA-4116-A804-770BB72F3FE6}" type="datetime1">
              <a:rPr lang="en-US" smtClean="0">
                <a:solidFill>
                  <a:srgbClr val="000000"/>
                </a:solidFill>
              </a:rPr>
              <a:pPr fontAlgn="base">
                <a:spcAft>
                  <a:spcPct val="0"/>
                </a:spcAft>
                <a:defRPr/>
              </a:pPr>
              <a:t>7/11/2013</a:t>
            </a:fld>
            <a:endParaRPr lang="en-US" dirty="0">
              <a:solidFill>
                <a:srgbClr val="000000"/>
              </a:solidFill>
            </a:endParaRPr>
          </a:p>
        </p:txBody>
      </p:sp>
      <p:sp>
        <p:nvSpPr>
          <p:cNvPr id="391175" name="Rectangle 7"/>
          <p:cNvSpPr>
            <a:spLocks noGrp="1" noChangeArrowheads="1"/>
          </p:cNvSpPr>
          <p:nvPr>
            <p:ph type="ftr" sz="quarter" idx="3"/>
          </p:nvPr>
        </p:nvSpPr>
        <p:spPr bwMode="auto">
          <a:xfrm>
            <a:off x="2743200" y="6477002"/>
            <a:ext cx="3657600" cy="228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FontTx/>
              <a:buNone/>
              <a:defRPr sz="1000">
                <a:solidFill>
                  <a:schemeClr val="tx1"/>
                </a:solidFill>
                <a:latin typeface="+mn-lt"/>
              </a:defRPr>
            </a:lvl1pPr>
          </a:lstStyle>
          <a:p>
            <a:r>
              <a:rPr lang="en-US" dirty="0" smtClean="0"/>
              <a:t>TEA, CHARTER SCHOOL ADMINISTRATION ©2013</a:t>
            </a:r>
            <a:endParaRPr lang="en-US" dirty="0"/>
          </a:p>
        </p:txBody>
      </p:sp>
      <p:sp>
        <p:nvSpPr>
          <p:cNvPr id="391176" name="Rectangle 8"/>
          <p:cNvSpPr>
            <a:spLocks noGrp="1" noChangeArrowheads="1"/>
          </p:cNvSpPr>
          <p:nvPr>
            <p:ph type="sldNum" sz="quarter" idx="4"/>
          </p:nvPr>
        </p:nvSpPr>
        <p:spPr bwMode="auto">
          <a:xfrm>
            <a:off x="6553200" y="6477001"/>
            <a:ext cx="198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FontTx/>
              <a:buNone/>
              <a:defRPr sz="1200">
                <a:solidFill>
                  <a:schemeClr val="tx1"/>
                </a:solidFill>
                <a:latin typeface="+mn-lt"/>
              </a:defRPr>
            </a:lvl1pPr>
          </a:lstStyle>
          <a:p>
            <a:pPr fontAlgn="base">
              <a:spcAft>
                <a:spcPct val="0"/>
              </a:spcAft>
              <a:defRPr/>
            </a:pPr>
            <a:fld id="{0FEF7EC2-DC2B-4552-B65F-0FE10C34E02C}" type="slidenum">
              <a:rPr lang="en-US">
                <a:solidFill>
                  <a:srgbClr val="000000"/>
                </a:solidFill>
              </a:rPr>
              <a:pPr fontAlgn="base">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8406182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School Improvement – Federal Accountability</a:t>
            </a:r>
            <a:endParaRPr lang="en-US" dirty="0"/>
          </a:p>
        </p:txBody>
      </p:sp>
      <p:sp>
        <p:nvSpPr>
          <p:cNvPr id="3" name="Text Placeholder 2"/>
          <p:cNvSpPr>
            <a:spLocks noGrp="1"/>
          </p:cNvSpPr>
          <p:nvPr>
            <p:ph type="body" idx="1"/>
          </p:nvPr>
        </p:nvSpPr>
        <p:spPr/>
        <p:txBody>
          <a:bodyPr>
            <a:noAutofit/>
          </a:bodyPr>
          <a:lstStyle/>
          <a:p>
            <a:r>
              <a:rPr lang="en-US" sz="1000" dirty="0" smtClean="0"/>
              <a:t>Becca Marsh, </a:t>
            </a:r>
            <a:r>
              <a:rPr lang="en-US" sz="900" dirty="0" smtClean="0"/>
              <a:t>Division of School Improvement and</a:t>
            </a:r>
            <a:r>
              <a:rPr lang="en-US" sz="1000" dirty="0" smtClean="0"/>
              <a:t> </a:t>
            </a:r>
            <a:r>
              <a:rPr lang="en-US" sz="900" dirty="0" smtClean="0"/>
              <a:t>Support</a:t>
            </a:r>
            <a:endParaRPr lang="en-US" sz="900"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a:t>
            </a:fld>
            <a:endParaRPr lang="en-US"/>
          </a:p>
        </p:txBody>
      </p:sp>
      <p:sp>
        <p:nvSpPr>
          <p:cNvPr id="6" name="Rectangle 5"/>
          <p:cNvSpPr/>
          <p:nvPr/>
        </p:nvSpPr>
        <p:spPr>
          <a:xfrm>
            <a:off x="1" y="6400800"/>
            <a:ext cx="3810000" cy="369332"/>
          </a:xfrm>
          <a:prstGeom prst="rect">
            <a:avLst/>
          </a:prstGeom>
        </p:spPr>
        <p:txBody>
          <a:bodyPr wrap="square">
            <a:spAutoFit/>
          </a:bodyPr>
          <a:lstStyle/>
          <a:p>
            <a:pPr lvl="0">
              <a:spcBef>
                <a:spcPct val="50000"/>
              </a:spcBef>
            </a:pPr>
            <a:r>
              <a:rPr lang="en-US" dirty="0">
                <a:solidFill>
                  <a:prstClr val="black"/>
                </a:solidFill>
                <a:latin typeface="Calibri"/>
              </a:rPr>
              <a:t>©2012 by the Texas Education Agency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Campuses in School Improvement</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10</a:t>
            </a:fld>
            <a:endParaRPr lang="en-US"/>
          </a:p>
        </p:txBody>
      </p:sp>
    </p:spTree>
    <p:extLst>
      <p:ext uri="{BB962C8B-B14F-4D97-AF65-F5344CB8AC3E}">
        <p14:creationId xmlns:p14="http://schemas.microsoft.com/office/powerpoint/2010/main" val="3030026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itchFamily="34" charset="0"/>
              </a:rPr>
              <a:t>School Improvement (SIP)</a:t>
            </a:r>
          </a:p>
        </p:txBody>
      </p:sp>
      <p:sp>
        <p:nvSpPr>
          <p:cNvPr id="3" name="Content Placeholder 2"/>
          <p:cNvSpPr>
            <a:spLocks noGrp="1"/>
          </p:cNvSpPr>
          <p:nvPr>
            <p:ph idx="1"/>
          </p:nvPr>
        </p:nvSpPr>
        <p:spPr/>
        <p:txBody>
          <a:bodyPr/>
          <a:lstStyle/>
          <a:p>
            <a:pPr marL="0" indent="0">
              <a:buNone/>
            </a:pPr>
            <a:endParaRPr lang="en-US" sz="2000" b="0" dirty="0" smtClean="0">
              <a:latin typeface="+mj-lt"/>
              <a:ea typeface="ＭＳ Ｐゴシック" pitchFamily="34" charset="-128"/>
              <a:cs typeface="Arial" pitchFamily="34" charset="0"/>
            </a:endParaRPr>
          </a:p>
          <a:p>
            <a:pPr marL="0" indent="0">
              <a:buNone/>
            </a:pPr>
            <a:r>
              <a:rPr lang="en-US" sz="2000" b="0" dirty="0" smtClean="0">
                <a:latin typeface="+mj-lt"/>
                <a:ea typeface="ＭＳ Ｐゴシック" pitchFamily="34" charset="-128"/>
                <a:cs typeface="Arial" pitchFamily="34" charset="0"/>
              </a:rPr>
              <a:t>If a campus receiving Title I funds </a:t>
            </a:r>
            <a:r>
              <a:rPr lang="en-US" sz="2000" b="0" dirty="0">
                <a:latin typeface="+mj-lt"/>
                <a:ea typeface="ＭＳ Ｐゴシック" pitchFamily="34" charset="-128"/>
                <a:cs typeface="Arial" pitchFamily="34" charset="0"/>
              </a:rPr>
              <a:t>does not make Adequate Yearly Progress (AYP) for the same indicator (reading, mathematics, attendance rate, or graduation rate) for two consecutive years, that campus is identified for school </a:t>
            </a:r>
            <a:r>
              <a:rPr lang="en-US" sz="2000" b="0" dirty="0" smtClean="0">
                <a:latin typeface="+mj-lt"/>
                <a:ea typeface="ＭＳ Ｐゴシック" pitchFamily="34" charset="-128"/>
                <a:cs typeface="Arial" pitchFamily="34" charset="0"/>
              </a:rPr>
              <a:t>improvement and must implement SIP requirements.</a:t>
            </a:r>
          </a:p>
          <a:p>
            <a:pPr marL="0" indent="0">
              <a:buNone/>
            </a:pPr>
            <a:endParaRPr lang="en-US" sz="2000" b="0" dirty="0" smtClean="0">
              <a:latin typeface="+mj-lt"/>
              <a:ea typeface="ＭＳ Ｐゴシック" pitchFamily="34" charset="-128"/>
              <a:cs typeface="Arial" pitchFamily="34" charset="0"/>
            </a:endParaRPr>
          </a:p>
          <a:p>
            <a:pPr marL="0" indent="0">
              <a:buNone/>
            </a:pPr>
            <a:r>
              <a:rPr lang="en-US" sz="2000" b="0" dirty="0" smtClean="0">
                <a:latin typeface="+mj-lt"/>
                <a:ea typeface="ＭＳ Ｐゴシック" pitchFamily="34" charset="-128"/>
                <a:cs typeface="Arial" pitchFamily="34" charset="0"/>
              </a:rPr>
              <a:t>Two consecutive years to get in, two consecutive years to get out</a:t>
            </a:r>
            <a:endParaRPr lang="en-US" sz="2000" b="0" dirty="0">
              <a:latin typeface="+mj-lt"/>
              <a:ea typeface="ＭＳ Ｐゴシック" pitchFamily="34" charset="-128"/>
              <a:cs typeface="Arial" pitchFamily="34" charset="0"/>
            </a:endParaRPr>
          </a:p>
          <a:p>
            <a:pPr marL="0" indent="0">
              <a:buNone/>
              <a:tabLst>
                <a:tab pos="3890963" algn="l"/>
              </a:tabLst>
            </a:pPr>
            <a:endParaRPr lang="en-US"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40633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Arial" pitchFamily="34" charset="0"/>
              </a:rPr>
              <a:t>School </a:t>
            </a:r>
            <a:r>
              <a:rPr lang="en-US" dirty="0">
                <a:cs typeface="Arial" pitchFamily="34" charset="0"/>
              </a:rPr>
              <a:t>Improvement (SIP)</a:t>
            </a:r>
          </a:p>
        </p:txBody>
      </p:sp>
      <p:sp>
        <p:nvSpPr>
          <p:cNvPr id="3" name="Content Placeholder 2"/>
          <p:cNvSpPr>
            <a:spLocks noGrp="1"/>
          </p:cNvSpPr>
          <p:nvPr>
            <p:ph idx="1"/>
          </p:nvPr>
        </p:nvSpPr>
        <p:spPr/>
        <p:txBody>
          <a:bodyPr>
            <a:normAutofit/>
          </a:bodyPr>
          <a:lstStyle/>
          <a:p>
            <a:r>
              <a:rPr lang="en-US" sz="2000" b="0" dirty="0" smtClean="0">
                <a:latin typeface="+mj-lt"/>
                <a:cs typeface="Arial" pitchFamily="34" charset="0"/>
              </a:rPr>
              <a:t>Student groups evaluated for AYP are:</a:t>
            </a:r>
            <a:endParaRPr lang="en-US" sz="2000" b="0" dirty="0">
              <a:latin typeface="+mj-lt"/>
              <a:cs typeface="Arial" pitchFamily="34" charset="0"/>
            </a:endParaRPr>
          </a:p>
          <a:p>
            <a:pPr lvl="1"/>
            <a:r>
              <a:rPr lang="en-US" sz="2000" dirty="0">
                <a:latin typeface="+mj-lt"/>
                <a:cs typeface="Arial" pitchFamily="34" charset="0"/>
              </a:rPr>
              <a:t>African American</a:t>
            </a:r>
          </a:p>
          <a:p>
            <a:pPr lvl="1"/>
            <a:r>
              <a:rPr lang="en-US" sz="2000" dirty="0">
                <a:latin typeface="+mj-lt"/>
                <a:cs typeface="Arial" pitchFamily="34" charset="0"/>
              </a:rPr>
              <a:t>Hispanic</a:t>
            </a:r>
          </a:p>
          <a:p>
            <a:pPr lvl="1"/>
            <a:r>
              <a:rPr lang="en-US" sz="2000" dirty="0" smtClean="0">
                <a:latin typeface="+mj-lt"/>
                <a:cs typeface="Arial" pitchFamily="34" charset="0"/>
              </a:rPr>
              <a:t>White</a:t>
            </a:r>
          </a:p>
          <a:p>
            <a:pPr lvl="1"/>
            <a:r>
              <a:rPr lang="en-US" sz="2000" dirty="0" smtClean="0">
                <a:latin typeface="+mj-lt"/>
                <a:cs typeface="Arial" pitchFamily="34" charset="0"/>
              </a:rPr>
              <a:t>Economically Disadvantaged</a:t>
            </a:r>
          </a:p>
          <a:p>
            <a:pPr lvl="1"/>
            <a:r>
              <a:rPr lang="en-US" sz="2000" dirty="0" smtClean="0">
                <a:latin typeface="+mj-lt"/>
                <a:cs typeface="Arial" pitchFamily="34" charset="0"/>
              </a:rPr>
              <a:t>Special education</a:t>
            </a:r>
          </a:p>
          <a:p>
            <a:pPr lvl="1"/>
            <a:r>
              <a:rPr lang="en-US" sz="2000" dirty="0" smtClean="0">
                <a:latin typeface="+mj-lt"/>
                <a:cs typeface="Arial" pitchFamily="34" charset="0"/>
              </a:rPr>
              <a:t>Limited English Proficient</a:t>
            </a:r>
          </a:p>
          <a:p>
            <a:pPr lvl="1"/>
            <a:r>
              <a:rPr lang="en-US" sz="2000" dirty="0" smtClean="0">
                <a:latin typeface="+mj-lt"/>
                <a:cs typeface="Arial" pitchFamily="34" charset="0"/>
              </a:rPr>
              <a:t>All Students</a:t>
            </a:r>
            <a:endParaRPr lang="en-US" sz="2000" dirty="0">
              <a:latin typeface="+mj-lt"/>
              <a:cs typeface="Arial" pitchFamily="34" charset="0"/>
            </a:endParaRPr>
          </a:p>
          <a:p>
            <a:endParaRPr lang="en-US" dirty="0"/>
          </a:p>
        </p:txBody>
      </p:sp>
    </p:spTree>
    <p:extLst>
      <p:ext uri="{BB962C8B-B14F-4D97-AF65-F5344CB8AC3E}">
        <p14:creationId xmlns:p14="http://schemas.microsoft.com/office/powerpoint/2010/main" val="1166640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p:txBody>
          <a:bodyPr>
            <a:normAutofit/>
          </a:bodyPr>
          <a:lstStyle/>
          <a:p>
            <a:endParaRPr lang="en-US" sz="2000" b="0" dirty="0" smtClean="0">
              <a:latin typeface="+mj-lt"/>
              <a:ea typeface="ＭＳ Ｐゴシック" pitchFamily="34" charset="-128"/>
              <a:cs typeface="Arial" pitchFamily="34" charset="0"/>
            </a:endParaRPr>
          </a:p>
          <a:p>
            <a:r>
              <a:rPr lang="en-US" sz="2000" b="0" dirty="0" smtClean="0">
                <a:latin typeface="+mj-lt"/>
                <a:ea typeface="ＭＳ Ｐゴシック" pitchFamily="34" charset="-128"/>
                <a:cs typeface="Arial" pitchFamily="34" charset="0"/>
              </a:rPr>
              <a:t>The SIP requirements increase each additional consecutive year Title I campuses do not meet the AYP standard for the same indicator.</a:t>
            </a:r>
          </a:p>
          <a:p>
            <a:endParaRPr lang="en-US" sz="2000" b="0" dirty="0" smtClean="0">
              <a:latin typeface="+mj-lt"/>
              <a:ea typeface="ＭＳ Ｐゴシック" pitchFamily="34" charset="-128"/>
              <a:cs typeface="Arial" pitchFamily="34" charset="0"/>
            </a:endParaRPr>
          </a:p>
          <a:p>
            <a:r>
              <a:rPr lang="en-US" sz="2000" b="0" dirty="0" smtClean="0">
                <a:latin typeface="+mj-lt"/>
                <a:ea typeface="ＭＳ Ｐゴシック" pitchFamily="34" charset="-128"/>
                <a:cs typeface="Arial" pitchFamily="34" charset="0"/>
              </a:rPr>
              <a:t>Title I campuses may be subject to SIP for more than one indicator. The SIP Stage and requirements will reflect the highest stage applicable.</a:t>
            </a:r>
          </a:p>
        </p:txBody>
      </p:sp>
      <p:sp>
        <p:nvSpPr>
          <p:cNvPr id="3" name="Title 2"/>
          <p:cNvSpPr>
            <a:spLocks noGrp="1"/>
          </p:cNvSpPr>
          <p:nvPr>
            <p:ph type="title"/>
          </p:nvPr>
        </p:nvSpPr>
        <p:spPr/>
        <p:txBody>
          <a:bodyPr/>
          <a:lstStyle/>
          <a:p>
            <a:pPr>
              <a:defRPr/>
            </a:pPr>
            <a:r>
              <a:rPr lang="en-US" dirty="0" smtClean="0">
                <a:cs typeface="Arial" pitchFamily="34" charset="0"/>
              </a:rPr>
              <a:t>Campus in SIP</a:t>
            </a:r>
            <a:endParaRPr lang="en-US" dirty="0">
              <a:cs typeface="Arial" pitchFamily="34" charset="0"/>
            </a:endParaRPr>
          </a:p>
        </p:txBody>
      </p:sp>
    </p:spTree>
    <p:extLst>
      <p:ext uri="{BB962C8B-B14F-4D97-AF65-F5344CB8AC3E}">
        <p14:creationId xmlns:p14="http://schemas.microsoft.com/office/powerpoint/2010/main" val="1421519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SIP Requirements</a:t>
            </a:r>
            <a:br>
              <a:rPr lang="en-US" dirty="0" smtClean="0"/>
            </a:b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14</a:t>
            </a:fld>
            <a:endParaRPr lang="en-US"/>
          </a:p>
        </p:txBody>
      </p:sp>
    </p:spTree>
    <p:extLst>
      <p:ext uri="{BB962C8B-B14F-4D97-AF65-F5344CB8AC3E}">
        <p14:creationId xmlns:p14="http://schemas.microsoft.com/office/powerpoint/2010/main" val="2133587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itchFamily="34" charset="0"/>
              </a:rPr>
              <a:t>SIP Requirements</a:t>
            </a:r>
            <a:endParaRPr lang="en-US" dirty="0"/>
          </a:p>
        </p:txBody>
      </p:sp>
      <p:sp>
        <p:nvSpPr>
          <p:cNvPr id="3" name="Content Placeholder 2"/>
          <p:cNvSpPr>
            <a:spLocks noGrp="1"/>
          </p:cNvSpPr>
          <p:nvPr>
            <p:ph idx="1"/>
          </p:nvPr>
        </p:nvSpPr>
        <p:spPr/>
        <p:txBody>
          <a:bodyPr>
            <a:noAutofit/>
          </a:bodyPr>
          <a:lstStyle/>
          <a:p>
            <a:pPr marL="237744" lvl="2" indent="0">
              <a:buNone/>
            </a:pPr>
            <a:r>
              <a:rPr lang="en-US" sz="2000" dirty="0" smtClean="0">
                <a:latin typeface="+mj-lt"/>
                <a:cs typeface="Arial" pitchFamily="34" charset="0"/>
              </a:rPr>
              <a:t>SIP campuses must implement the Texas Accountability Intervention System (TAIS)</a:t>
            </a:r>
          </a:p>
          <a:p>
            <a:pPr lvl="2"/>
            <a:r>
              <a:rPr lang="en-US" sz="2000" dirty="0" smtClean="0">
                <a:latin typeface="+mj-lt"/>
                <a:cs typeface="Arial" pitchFamily="34" charset="0"/>
              </a:rPr>
              <a:t>Data Analysis</a:t>
            </a:r>
          </a:p>
          <a:p>
            <a:pPr lvl="2"/>
            <a:r>
              <a:rPr lang="en-US" sz="2000" dirty="0" smtClean="0">
                <a:latin typeface="+mj-lt"/>
                <a:cs typeface="Arial" pitchFamily="34" charset="0"/>
              </a:rPr>
              <a:t>Needs Assessment </a:t>
            </a:r>
          </a:p>
          <a:p>
            <a:pPr lvl="2"/>
            <a:r>
              <a:rPr lang="en-US" sz="2000" dirty="0" smtClean="0">
                <a:latin typeface="+mj-lt"/>
                <a:cs typeface="Arial" pitchFamily="34" charset="0"/>
              </a:rPr>
              <a:t>Improvement Plan</a:t>
            </a:r>
          </a:p>
          <a:p>
            <a:pPr lvl="2"/>
            <a:r>
              <a:rPr lang="en-US" sz="2000" dirty="0" smtClean="0">
                <a:latin typeface="+mj-lt"/>
                <a:cs typeface="Arial" pitchFamily="34" charset="0"/>
              </a:rPr>
              <a:t>Implementation </a:t>
            </a:r>
            <a:r>
              <a:rPr lang="en-US" sz="2000" dirty="0">
                <a:latin typeface="+mj-lt"/>
                <a:cs typeface="Arial" pitchFamily="34" charset="0"/>
              </a:rPr>
              <a:t>and Monitoring</a:t>
            </a:r>
          </a:p>
          <a:p>
            <a:pPr lvl="2"/>
            <a:r>
              <a:rPr lang="en-US" sz="2000" dirty="0" smtClean="0">
                <a:latin typeface="+mj-lt"/>
                <a:cs typeface="Arial" pitchFamily="34" charset="0"/>
              </a:rPr>
              <a:t>Submit reports in the Intervention Stage and Activity Manager System (ISAM)</a:t>
            </a:r>
          </a:p>
          <a:p>
            <a:pPr marL="237744" lvl="2" indent="0">
              <a:buNone/>
            </a:pPr>
            <a:endParaRPr lang="en-US" sz="2000" dirty="0" smtClean="0">
              <a:latin typeface="+mj-lt"/>
              <a:cs typeface="Arial" pitchFamily="34" charset="0"/>
            </a:endParaRPr>
          </a:p>
          <a:p>
            <a:endParaRPr lang="en-US" sz="2000"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15</a:t>
            </a:fld>
            <a:endParaRPr lang="en-US"/>
          </a:p>
        </p:txBody>
      </p:sp>
    </p:spTree>
    <p:extLst>
      <p:ext uri="{BB962C8B-B14F-4D97-AF65-F5344CB8AC3E}">
        <p14:creationId xmlns:p14="http://schemas.microsoft.com/office/powerpoint/2010/main" val="1700080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SIP Requirements</a:t>
            </a:r>
            <a:endParaRPr lang="en-US" dirty="0">
              <a:cs typeface="Arial" pitchFamily="34" charset="0"/>
            </a:endParaRPr>
          </a:p>
        </p:txBody>
      </p:sp>
      <p:sp>
        <p:nvSpPr>
          <p:cNvPr id="3" name="Content Placeholder 2"/>
          <p:cNvSpPr>
            <a:spLocks noGrp="1"/>
          </p:cNvSpPr>
          <p:nvPr>
            <p:ph idx="1"/>
          </p:nvPr>
        </p:nvSpPr>
        <p:spPr>
          <a:xfrm>
            <a:off x="685800" y="990600"/>
            <a:ext cx="7924800" cy="4038600"/>
          </a:xfrm>
        </p:spPr>
        <p:txBody>
          <a:bodyPr>
            <a:normAutofit fontScale="92500" lnSpcReduction="10000"/>
          </a:bodyPr>
          <a:lstStyle/>
          <a:p>
            <a:pPr marL="9144" lvl="1" indent="0">
              <a:buNone/>
            </a:pPr>
            <a:r>
              <a:rPr lang="en-US" sz="2200" dirty="0" smtClean="0">
                <a:latin typeface="+mj-lt"/>
                <a:cs typeface="Arial" pitchFamily="34" charset="0"/>
              </a:rPr>
              <a:t>Required attendance at various conferences and trainings (all stages)</a:t>
            </a:r>
          </a:p>
          <a:p>
            <a:pPr marL="0" indent="0">
              <a:buNone/>
            </a:pPr>
            <a:endParaRPr lang="en-US" sz="2000" dirty="0" smtClean="0">
              <a:latin typeface="+mj-lt"/>
              <a:cs typeface="Arial" pitchFamily="34" charset="0"/>
            </a:endParaRPr>
          </a:p>
          <a:p>
            <a:pPr marL="0" indent="0">
              <a:buNone/>
            </a:pPr>
            <a:r>
              <a:rPr lang="en-US" sz="2200" b="0" dirty="0" smtClean="0">
                <a:latin typeface="+mj-lt"/>
                <a:cs typeface="Arial" pitchFamily="34" charset="0"/>
              </a:rPr>
              <a:t>Parental Notification of campus rating and school choice (all stages)</a:t>
            </a:r>
          </a:p>
          <a:p>
            <a:pPr marL="0" indent="0">
              <a:buNone/>
            </a:pPr>
            <a:endParaRPr lang="en-US" sz="2200" b="0" dirty="0" smtClean="0">
              <a:latin typeface="+mj-lt"/>
              <a:cs typeface="Arial" pitchFamily="34" charset="0"/>
            </a:endParaRPr>
          </a:p>
          <a:p>
            <a:pPr lvl="1">
              <a:buNone/>
            </a:pPr>
            <a:r>
              <a:rPr lang="en-US" sz="2200" dirty="0" smtClean="0">
                <a:latin typeface="+mj-lt"/>
                <a:cs typeface="Arial" pitchFamily="34" charset="0"/>
              </a:rPr>
              <a:t>Campuses in Stages 2-5 must offer Supplemental Educational Services (SES) to all eligible students</a:t>
            </a:r>
          </a:p>
          <a:p>
            <a:pPr lvl="2"/>
            <a:r>
              <a:rPr lang="en-US" sz="2000" dirty="0" smtClean="0">
                <a:cs typeface="Arial" pitchFamily="34" charset="0"/>
              </a:rPr>
              <a:t>Parent Notification by start of school</a:t>
            </a:r>
          </a:p>
          <a:p>
            <a:pPr lvl="2"/>
            <a:r>
              <a:rPr lang="en-US" sz="2000" dirty="0" smtClean="0">
                <a:cs typeface="Arial" pitchFamily="34" charset="0"/>
              </a:rPr>
              <a:t>Free tutoring (school pays)</a:t>
            </a:r>
          </a:p>
          <a:p>
            <a:pPr lvl="2"/>
            <a:r>
              <a:rPr lang="en-US" sz="2000" dirty="0" smtClean="0">
                <a:cs typeface="Arial" pitchFamily="34" charset="0"/>
              </a:rPr>
              <a:t>Low-Income</a:t>
            </a:r>
          </a:p>
          <a:p>
            <a:pPr lvl="2"/>
            <a:r>
              <a:rPr lang="en-US" sz="2000" dirty="0" smtClean="0">
                <a:cs typeface="Arial" pitchFamily="34" charset="0"/>
              </a:rPr>
              <a:t>Priority students</a:t>
            </a:r>
          </a:p>
          <a:p>
            <a:pPr lvl="2"/>
            <a:r>
              <a:rPr lang="en-US" sz="2000" dirty="0" smtClean="0">
                <a:cs typeface="Arial" pitchFamily="34" charset="0"/>
              </a:rPr>
              <a:t>Technical Assistance provided by the Texas Center for District and School Support (TCDSS) housed at Region 13 ESC</a:t>
            </a:r>
          </a:p>
          <a:p>
            <a:pPr marL="0" indent="0">
              <a:buNone/>
            </a:pPr>
            <a:endParaRPr lang="en-US" sz="2000" dirty="0" smtClean="0">
              <a:latin typeface="+mj-lt"/>
              <a:cs typeface="Arial" pitchFamily="34" charset="0"/>
            </a:endParaRPr>
          </a:p>
          <a:p>
            <a:pPr lvl="1"/>
            <a:endParaRPr lang="en-US" dirty="0"/>
          </a:p>
        </p:txBody>
      </p:sp>
    </p:spTree>
    <p:extLst>
      <p:ext uri="{BB962C8B-B14F-4D97-AF65-F5344CB8AC3E}">
        <p14:creationId xmlns:p14="http://schemas.microsoft.com/office/powerpoint/2010/main" val="3093651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Arial" pitchFamily="34" charset="0"/>
              </a:rPr>
              <a:t>Campus SIP Fiscal Requirements</a:t>
            </a:r>
            <a:endParaRPr lang="en-US" dirty="0">
              <a:cs typeface="Arial" pitchFamily="34" charset="0"/>
            </a:endParaRPr>
          </a:p>
        </p:txBody>
      </p:sp>
      <p:sp>
        <p:nvSpPr>
          <p:cNvPr id="3" name="Content Placeholder 2"/>
          <p:cNvSpPr>
            <a:spLocks noGrp="1"/>
          </p:cNvSpPr>
          <p:nvPr>
            <p:ph idx="1"/>
          </p:nvPr>
        </p:nvSpPr>
        <p:spPr/>
        <p:txBody>
          <a:bodyPr>
            <a:normAutofit/>
          </a:bodyPr>
          <a:lstStyle/>
          <a:p>
            <a:r>
              <a:rPr lang="en-US" sz="2000" b="0" dirty="0" smtClean="0">
                <a:latin typeface="+mj-lt"/>
                <a:cs typeface="Arial" pitchFamily="34" charset="0"/>
              </a:rPr>
              <a:t>Reserve 10%  of Title I funds for professional development that addresses indicators missed in AYP</a:t>
            </a:r>
          </a:p>
          <a:p>
            <a:endParaRPr lang="en-US" sz="2000" b="0" dirty="0" smtClean="0">
              <a:latin typeface="+mj-lt"/>
              <a:cs typeface="Arial" pitchFamily="34" charset="0"/>
            </a:endParaRPr>
          </a:p>
          <a:p>
            <a:r>
              <a:rPr lang="en-US" sz="2000" b="0" dirty="0" smtClean="0">
                <a:latin typeface="+mj-lt"/>
                <a:cs typeface="Arial" pitchFamily="34" charset="0"/>
              </a:rPr>
              <a:t>The district must reserve an amount </a:t>
            </a:r>
            <a:r>
              <a:rPr lang="en-US" sz="2000" i="1" dirty="0" smtClean="0">
                <a:latin typeface="+mj-lt"/>
                <a:cs typeface="Arial" pitchFamily="34" charset="0"/>
              </a:rPr>
              <a:t>equal </a:t>
            </a:r>
            <a:r>
              <a:rPr lang="en-US" sz="2000" b="0" dirty="0" smtClean="0">
                <a:latin typeface="+mj-lt"/>
                <a:cs typeface="Arial" pitchFamily="34" charset="0"/>
              </a:rPr>
              <a:t>to 20% of their Title I allocation for:</a:t>
            </a:r>
          </a:p>
          <a:p>
            <a:pPr lvl="1"/>
            <a:r>
              <a:rPr lang="en-US" sz="2000" dirty="0" smtClean="0">
                <a:latin typeface="+mj-lt"/>
                <a:cs typeface="Arial" pitchFamily="34" charset="0"/>
              </a:rPr>
              <a:t>School Choice transportation</a:t>
            </a:r>
          </a:p>
          <a:p>
            <a:pPr lvl="1"/>
            <a:r>
              <a:rPr lang="en-US" sz="2000" dirty="0" smtClean="0">
                <a:latin typeface="+mj-lt"/>
                <a:cs typeface="Arial" pitchFamily="34" charset="0"/>
              </a:rPr>
              <a:t>SES (Stages 2-5 only)</a:t>
            </a:r>
            <a:endParaRPr lang="en-US" sz="2000" dirty="0">
              <a:latin typeface="+mj-lt"/>
              <a:cs typeface="Arial" pitchFamily="34" charset="0"/>
            </a:endParaRPr>
          </a:p>
        </p:txBody>
      </p:sp>
    </p:spTree>
    <p:extLst>
      <p:ext uri="{BB962C8B-B14F-4D97-AF65-F5344CB8AC3E}">
        <p14:creationId xmlns:p14="http://schemas.microsoft.com/office/powerpoint/2010/main" val="3212418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Funding and Application</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18</a:t>
            </a:fld>
            <a:endParaRPr lang="en-US"/>
          </a:p>
        </p:txBody>
      </p:sp>
    </p:spTree>
    <p:extLst>
      <p:ext uri="{BB962C8B-B14F-4D97-AF65-F5344CB8AC3E}">
        <p14:creationId xmlns:p14="http://schemas.microsoft.com/office/powerpoint/2010/main" val="1438350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itchFamily="34" charset="0"/>
              </a:rPr>
              <a:t>SIP </a:t>
            </a:r>
            <a:r>
              <a:rPr lang="en-US" dirty="0" smtClean="0">
                <a:cs typeface="Arial" pitchFamily="34" charset="0"/>
              </a:rPr>
              <a:t>Funding and Application</a:t>
            </a:r>
            <a:endParaRPr lang="en-US" dirty="0"/>
          </a:p>
        </p:txBody>
      </p:sp>
      <p:sp>
        <p:nvSpPr>
          <p:cNvPr id="3" name="Content Placeholder 2"/>
          <p:cNvSpPr>
            <a:spLocks noGrp="1"/>
          </p:cNvSpPr>
          <p:nvPr>
            <p:ph idx="1"/>
          </p:nvPr>
        </p:nvSpPr>
        <p:spPr>
          <a:xfrm>
            <a:off x="822960" y="1100629"/>
            <a:ext cx="7520940" cy="3928571"/>
          </a:xfrm>
        </p:spPr>
        <p:txBody>
          <a:bodyPr>
            <a:noAutofit/>
          </a:bodyPr>
          <a:lstStyle/>
          <a:p>
            <a:r>
              <a:rPr lang="en-US" sz="2000" b="0" dirty="0" smtClean="0">
                <a:latin typeface="+mj-lt"/>
                <a:cs typeface="Arial" pitchFamily="34" charset="0"/>
              </a:rPr>
              <a:t>Currently, campuses in SIP are eligible for supplemental funding</a:t>
            </a:r>
          </a:p>
          <a:p>
            <a:pPr>
              <a:buFont typeface="Arial" pitchFamily="34" charset="0"/>
              <a:buChar char="•"/>
            </a:pPr>
            <a:r>
              <a:rPr lang="en-US" sz="2000" b="0" dirty="0" smtClean="0">
                <a:latin typeface="+mj-lt"/>
                <a:cs typeface="Arial" pitchFamily="34" charset="0"/>
              </a:rPr>
              <a:t>Sequestration will affect the SIP funding for 2013-2014, as it is affecting all other federally </a:t>
            </a:r>
            <a:r>
              <a:rPr lang="en-US" sz="2000" b="0" dirty="0">
                <a:latin typeface="+mj-lt"/>
                <a:cs typeface="Arial" pitchFamily="34" charset="0"/>
              </a:rPr>
              <a:t>f</a:t>
            </a:r>
            <a:r>
              <a:rPr lang="en-US" sz="2000" b="0" dirty="0" smtClean="0">
                <a:latin typeface="+mj-lt"/>
                <a:cs typeface="Arial" pitchFamily="34" charset="0"/>
              </a:rPr>
              <a:t>unded grants</a:t>
            </a:r>
          </a:p>
          <a:p>
            <a:pPr>
              <a:buFont typeface="Arial" pitchFamily="34" charset="0"/>
              <a:buChar char="•"/>
            </a:pPr>
            <a:r>
              <a:rPr lang="en-US" sz="2000" b="0" dirty="0" smtClean="0">
                <a:latin typeface="+mj-lt"/>
                <a:cs typeface="Arial" pitchFamily="34" charset="0"/>
              </a:rPr>
              <a:t>Funding will be available</a:t>
            </a:r>
          </a:p>
          <a:p>
            <a:pPr>
              <a:buFont typeface="Arial" pitchFamily="34" charset="0"/>
              <a:buChar char="•"/>
            </a:pPr>
            <a:r>
              <a:rPr lang="en-US" sz="2000" b="0" dirty="0" smtClean="0">
                <a:latin typeface="+mj-lt"/>
                <a:cs typeface="Arial" pitchFamily="34" charset="0"/>
              </a:rPr>
              <a:t>Allocations still being determined</a:t>
            </a:r>
          </a:p>
          <a:p>
            <a:endParaRPr lang="en-US" sz="2000" b="0" dirty="0">
              <a:latin typeface="+mj-lt"/>
              <a:cs typeface="Arial" pitchFamily="34" charset="0"/>
            </a:endParaRPr>
          </a:p>
          <a:p>
            <a:r>
              <a:rPr lang="en-US" sz="2000" b="0" dirty="0" smtClean="0">
                <a:latin typeface="+mj-lt"/>
                <a:cs typeface="Arial" pitchFamily="34" charset="0"/>
              </a:rPr>
              <a:t>NCLB Waiver has been submitted to USDE  </a:t>
            </a:r>
          </a:p>
          <a:p>
            <a:pPr>
              <a:buFont typeface="Arial" pitchFamily="34" charset="0"/>
              <a:buChar char="•"/>
            </a:pPr>
            <a:r>
              <a:rPr lang="en-US" sz="2000" b="0" dirty="0" smtClean="0">
                <a:latin typeface="+mj-lt"/>
                <a:cs typeface="Arial" pitchFamily="34" charset="0"/>
              </a:rPr>
              <a:t>Requirements and funding decisions based on acceptance or denial of the waiver may impact the SIP information contained in this presentation.</a:t>
            </a:r>
            <a:endParaRPr lang="en-US" sz="2000" b="0" dirty="0">
              <a:latin typeface="+mj-lt"/>
              <a:cs typeface="Arial" pitchFamily="34" charset="0"/>
            </a:endParaRPr>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19</a:t>
            </a:fld>
            <a:endParaRPr lang="en-US"/>
          </a:p>
        </p:txBody>
      </p:sp>
    </p:spTree>
    <p:extLst>
      <p:ext uri="{BB962C8B-B14F-4D97-AF65-F5344CB8AC3E}">
        <p14:creationId xmlns:p14="http://schemas.microsoft.com/office/powerpoint/2010/main" val="93373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Contact Information</a:t>
            </a:r>
            <a:endParaRPr lang="en-US" dirty="0"/>
          </a:p>
        </p:txBody>
      </p:sp>
      <p:sp>
        <p:nvSpPr>
          <p:cNvPr id="3" name="Content Placeholder 2"/>
          <p:cNvSpPr>
            <a:spLocks noGrp="1"/>
          </p:cNvSpPr>
          <p:nvPr>
            <p:ph idx="1"/>
          </p:nvPr>
        </p:nvSpPr>
        <p:spPr/>
        <p:txBody>
          <a:bodyPr>
            <a:normAutofit/>
          </a:bodyPr>
          <a:lstStyle/>
          <a:p>
            <a:r>
              <a:rPr lang="en-US" sz="2000" dirty="0" smtClean="0"/>
              <a:t>Name:  Leticia Govea</a:t>
            </a:r>
          </a:p>
          <a:p>
            <a:r>
              <a:rPr lang="en-US" sz="2000" dirty="0" smtClean="0"/>
              <a:t>Email Address:  leticia.govea@tea.state.tx.us</a:t>
            </a:r>
          </a:p>
          <a:p>
            <a:r>
              <a:rPr lang="en-US" sz="2000" dirty="0" smtClean="0"/>
              <a:t>Phone:  (512)  463-1427</a:t>
            </a:r>
          </a:p>
          <a:p>
            <a:endParaRPr lang="en-US" sz="2000" dirty="0"/>
          </a:p>
          <a:p>
            <a:endParaRPr lang="en-US" sz="2000" dirty="0"/>
          </a:p>
          <a:p>
            <a:r>
              <a:rPr lang="en-US" sz="2000" dirty="0" smtClean="0"/>
              <a:t>Name:    Becca Marsh</a:t>
            </a:r>
          </a:p>
          <a:p>
            <a:r>
              <a:rPr lang="en-US" sz="2000" dirty="0" smtClean="0"/>
              <a:t>Email Address:  becca.marsh@tea.state.tx.us</a:t>
            </a:r>
          </a:p>
          <a:p>
            <a:r>
              <a:rPr lang="en-US" sz="2000" dirty="0" smtClean="0"/>
              <a:t>Phone:  (512) 936-2256</a:t>
            </a:r>
            <a:endParaRPr lang="en-US" sz="2000" dirty="0"/>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381000"/>
            <a:ext cx="8229600" cy="715962"/>
          </a:xfrm>
        </p:spPr>
        <p:txBody>
          <a:bodyPr>
            <a:normAutofit fontScale="90000"/>
          </a:bodyPr>
          <a:lstStyle/>
          <a:p>
            <a:pPr eaLnBrk="1" hangingPunct="1"/>
            <a:r>
              <a:rPr lang="en-US" sz="2300" b="1" dirty="0" smtClean="0"/>
              <a:t>© 2013 by the Texas Education Agency</a:t>
            </a:r>
            <a:r>
              <a:rPr lang="en-US" sz="2300" dirty="0" smtClean="0"/>
              <a:t> </a:t>
            </a:r>
            <a:br>
              <a:rPr lang="en-US" sz="2300" dirty="0" smtClean="0"/>
            </a:br>
            <a:endParaRPr lang="en-US" sz="2300" dirty="0" smtClean="0"/>
          </a:p>
        </p:txBody>
      </p:sp>
      <p:sp>
        <p:nvSpPr>
          <p:cNvPr id="6147" name="Rectangle 3"/>
          <p:cNvSpPr>
            <a:spLocks noGrp="1" noChangeArrowheads="1"/>
          </p:cNvSpPr>
          <p:nvPr>
            <p:ph type="body" idx="1"/>
          </p:nvPr>
        </p:nvSpPr>
        <p:spPr>
          <a:xfrm>
            <a:off x="457200" y="533400"/>
            <a:ext cx="8229600" cy="5216525"/>
          </a:xfrm>
        </p:spPr>
        <p:txBody>
          <a:bodyPr>
            <a:normAutofit fontScale="70000" lnSpcReduction="20000"/>
          </a:bodyPr>
          <a:lstStyle/>
          <a:p>
            <a:pPr eaLnBrk="1" hangingPunct="1">
              <a:lnSpc>
                <a:spcPct val="80000"/>
              </a:lnSpc>
              <a:buFontTx/>
              <a:buNone/>
            </a:pPr>
            <a:endParaRPr lang="en-US" sz="1400" b="1" dirty="0" smtClean="0"/>
          </a:p>
          <a:p>
            <a:pPr eaLnBrk="1" hangingPunct="1">
              <a:lnSpc>
                <a:spcPct val="80000"/>
              </a:lnSpc>
              <a:buFontTx/>
              <a:buNone/>
            </a:pPr>
            <a:endParaRPr lang="en-US" sz="1400" b="1" dirty="0" smtClean="0"/>
          </a:p>
          <a:p>
            <a:pPr eaLnBrk="1" hangingPunct="1">
              <a:lnSpc>
                <a:spcPct val="80000"/>
              </a:lnSpc>
              <a:buFontTx/>
              <a:buNone/>
            </a:pPr>
            <a:r>
              <a:rPr lang="en-US" sz="2000" b="0" dirty="0" smtClean="0">
                <a:latin typeface="+mj-lt"/>
                <a:cs typeface="Arial" pitchFamily="34" charset="0"/>
              </a:rPr>
              <a:t>Copyright © Notice  The materials are copyrighted © and trademarked ™ as the property of the Texas </a:t>
            </a:r>
          </a:p>
          <a:p>
            <a:pPr eaLnBrk="1" hangingPunct="1">
              <a:lnSpc>
                <a:spcPct val="80000"/>
              </a:lnSpc>
              <a:buFontTx/>
              <a:buNone/>
            </a:pPr>
            <a:r>
              <a:rPr lang="en-US" sz="2000" b="0" dirty="0" smtClean="0">
                <a:latin typeface="+mj-lt"/>
                <a:cs typeface="Arial" pitchFamily="34" charset="0"/>
              </a:rPr>
              <a:t>Education Agency (TEA) and may not be reproduced without the express written permission of TEA, </a:t>
            </a:r>
          </a:p>
          <a:p>
            <a:pPr eaLnBrk="1" hangingPunct="1">
              <a:lnSpc>
                <a:spcPct val="80000"/>
              </a:lnSpc>
              <a:buFontTx/>
              <a:buNone/>
            </a:pPr>
            <a:r>
              <a:rPr lang="en-US" sz="2000" b="0" dirty="0" smtClean="0">
                <a:latin typeface="+mj-lt"/>
                <a:cs typeface="Arial" pitchFamily="34" charset="0"/>
              </a:rPr>
              <a:t>except under the following conditions:</a:t>
            </a:r>
          </a:p>
          <a:p>
            <a:pPr eaLnBrk="1" hangingPunct="1">
              <a:lnSpc>
                <a:spcPct val="80000"/>
              </a:lnSpc>
              <a:buFontTx/>
              <a:buNone/>
            </a:pPr>
            <a:r>
              <a:rPr lang="en-US" sz="2000" b="0" dirty="0" smtClean="0">
                <a:latin typeface="+mj-lt"/>
                <a:cs typeface="Arial" pitchFamily="34" charset="0"/>
              </a:rPr>
              <a:t>1)	Texas public school districts, charter schools, and Education Service Centers may reproduce and use copies of the Materials and Related Materials for the districts’ and schools’ educational use without obtaining permission from TEA.</a:t>
            </a:r>
          </a:p>
          <a:p>
            <a:pPr eaLnBrk="1" hangingPunct="1">
              <a:lnSpc>
                <a:spcPct val="80000"/>
              </a:lnSpc>
              <a:buFontTx/>
              <a:buNone/>
            </a:pPr>
            <a:r>
              <a:rPr lang="en-US" sz="2000" b="0" dirty="0" smtClean="0">
                <a:latin typeface="+mj-lt"/>
                <a:cs typeface="Arial" pitchFamily="34" charset="0"/>
              </a:rPr>
              <a:t>2)	Residents of the state of Texas may reproduce and use copies of the Materials and Related Materials for individual personal use only without obtaining written permission of TEA.</a:t>
            </a:r>
          </a:p>
          <a:p>
            <a:pPr eaLnBrk="1" hangingPunct="1">
              <a:lnSpc>
                <a:spcPct val="80000"/>
              </a:lnSpc>
              <a:buFontTx/>
              <a:buNone/>
            </a:pPr>
            <a:r>
              <a:rPr lang="en-US" sz="2000" b="0" dirty="0" smtClean="0">
                <a:latin typeface="+mj-lt"/>
                <a:cs typeface="Arial" pitchFamily="34" charset="0"/>
              </a:rPr>
              <a:t>3)	Any portion reproduced must be reproduced in its entirety and remain unedited, unaltered and unchanged in any way.</a:t>
            </a:r>
          </a:p>
          <a:p>
            <a:pPr eaLnBrk="1" hangingPunct="1">
              <a:lnSpc>
                <a:spcPct val="80000"/>
              </a:lnSpc>
              <a:buFontTx/>
              <a:buNone/>
            </a:pPr>
            <a:r>
              <a:rPr lang="en-US" sz="2000" b="0" dirty="0" smtClean="0">
                <a:latin typeface="+mj-lt"/>
                <a:cs typeface="Arial" pitchFamily="34" charset="0"/>
              </a:rPr>
              <a:t>4)	No monetary charge can be made for the reproduced materials or any document containing them; however, a reasonable charge to cover only the cost of reproduction and distribution may be charged.</a:t>
            </a:r>
          </a:p>
          <a:p>
            <a:pPr eaLnBrk="1" hangingPunct="1">
              <a:lnSpc>
                <a:spcPct val="80000"/>
              </a:lnSpc>
              <a:buFontTx/>
              <a:buNone/>
            </a:pPr>
            <a:endParaRPr lang="en-US" sz="2000" b="0" dirty="0" smtClean="0">
              <a:latin typeface="+mj-lt"/>
              <a:cs typeface="Arial" pitchFamily="34" charset="0"/>
            </a:endParaRPr>
          </a:p>
          <a:p>
            <a:pPr eaLnBrk="1" hangingPunct="1">
              <a:lnSpc>
                <a:spcPct val="80000"/>
              </a:lnSpc>
              <a:buFontTx/>
              <a:buNone/>
            </a:pPr>
            <a:r>
              <a:rPr lang="en-US" sz="2000" b="0" dirty="0" smtClean="0">
                <a:latin typeface="+mj-lt"/>
                <a:cs typeface="Arial" pitchFamily="34" charset="0"/>
              </a:rPr>
              <a:t>Private entities or persons located in Texas that are not Texas public school districts, Texas Education </a:t>
            </a:r>
          </a:p>
          <a:p>
            <a:pPr eaLnBrk="1" hangingPunct="1">
              <a:lnSpc>
                <a:spcPct val="80000"/>
              </a:lnSpc>
              <a:buFontTx/>
              <a:buNone/>
            </a:pPr>
            <a:r>
              <a:rPr lang="en-US" sz="2000" b="0" dirty="0" smtClean="0">
                <a:latin typeface="+mj-lt"/>
                <a:cs typeface="Arial" pitchFamily="34" charset="0"/>
              </a:rPr>
              <a:t>Service Centers, or Texas charter schools or any entity, whether public or private, educational or non-</a:t>
            </a:r>
          </a:p>
          <a:p>
            <a:pPr eaLnBrk="1" hangingPunct="1">
              <a:lnSpc>
                <a:spcPct val="80000"/>
              </a:lnSpc>
              <a:buFontTx/>
              <a:buNone/>
            </a:pPr>
            <a:r>
              <a:rPr lang="en-US" sz="2000" b="0" dirty="0" smtClean="0">
                <a:latin typeface="+mj-lt"/>
                <a:cs typeface="Arial" pitchFamily="34" charset="0"/>
              </a:rPr>
              <a:t>educational, located outside the state of Texas MUST obtain written approval from TEA and will be </a:t>
            </a:r>
          </a:p>
          <a:p>
            <a:pPr eaLnBrk="1" hangingPunct="1">
              <a:lnSpc>
                <a:spcPct val="80000"/>
              </a:lnSpc>
              <a:buFontTx/>
              <a:buNone/>
            </a:pPr>
            <a:r>
              <a:rPr lang="en-US" sz="2000" b="0" dirty="0" smtClean="0">
                <a:latin typeface="+mj-lt"/>
                <a:cs typeface="Arial" pitchFamily="34" charset="0"/>
              </a:rPr>
              <a:t>required to enter into a license agreement that may involve the payment of a licensing fee or a royalty.</a:t>
            </a:r>
          </a:p>
          <a:p>
            <a:pPr eaLnBrk="1" hangingPunct="1">
              <a:lnSpc>
                <a:spcPct val="80000"/>
              </a:lnSpc>
              <a:buFontTx/>
              <a:buNone/>
            </a:pPr>
            <a:endParaRPr lang="en-US" sz="2000" b="0" dirty="0" smtClean="0">
              <a:latin typeface="+mj-lt"/>
              <a:cs typeface="Arial" pitchFamily="34" charset="0"/>
            </a:endParaRPr>
          </a:p>
          <a:p>
            <a:pPr eaLnBrk="1" hangingPunct="1">
              <a:lnSpc>
                <a:spcPct val="80000"/>
              </a:lnSpc>
              <a:buFontTx/>
              <a:buNone/>
            </a:pPr>
            <a:r>
              <a:rPr lang="en-US" sz="2000" b="0" dirty="0" smtClean="0">
                <a:latin typeface="+mj-lt"/>
                <a:cs typeface="Arial" pitchFamily="34" charset="0"/>
              </a:rPr>
              <a:t>For information contact: Office of Intellectual Property, Texas Education Agency, 1701 N. Congress </a:t>
            </a:r>
          </a:p>
          <a:p>
            <a:pPr eaLnBrk="1" hangingPunct="1">
              <a:lnSpc>
                <a:spcPct val="80000"/>
              </a:lnSpc>
              <a:buFontTx/>
              <a:buNone/>
            </a:pPr>
            <a:r>
              <a:rPr lang="en-US" sz="2000" b="0" dirty="0" smtClean="0">
                <a:latin typeface="+mj-lt"/>
                <a:cs typeface="Arial" pitchFamily="34" charset="0"/>
              </a:rPr>
              <a:t>Ave., Austin, TX  78701-1494; phone 512-463-9270 or 512-463-9713; email: </a:t>
            </a:r>
            <a:r>
              <a:rPr lang="en-US" sz="2000" b="0" dirty="0" smtClean="0">
                <a:latin typeface="+mj-lt"/>
                <a:cs typeface="Arial" pitchFamily="34" charset="0"/>
                <a:hlinkClick r:id="rId2" tooltip="mailto:copyrights@tea.state.tx.us"/>
              </a:rPr>
              <a:t>copyrights@tea.state.tx.us</a:t>
            </a:r>
            <a:r>
              <a:rPr lang="en-US" sz="2000" b="0" dirty="0" smtClean="0">
                <a:latin typeface="+mj-lt"/>
                <a:cs typeface="Arial" pitchFamily="34" charset="0"/>
              </a:rPr>
              <a:t>.</a:t>
            </a:r>
          </a:p>
          <a:p>
            <a:pPr eaLnBrk="1" hangingPunct="1">
              <a:lnSpc>
                <a:spcPct val="80000"/>
              </a:lnSpc>
            </a:pPr>
            <a:endParaRPr lang="en-US" sz="2000" b="0" dirty="0" smtClean="0">
              <a:latin typeface="+mj-lt"/>
              <a:cs typeface="Arial" pitchFamily="34" charset="0"/>
            </a:endParaRPr>
          </a:p>
        </p:txBody>
      </p:sp>
    </p:spTree>
    <p:extLst>
      <p:ext uri="{BB962C8B-B14F-4D97-AF65-F5344CB8AC3E}">
        <p14:creationId xmlns:p14="http://schemas.microsoft.com/office/powerpoint/2010/main" val="2745326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Arial" pitchFamily="34" charset="0"/>
              </a:rPr>
              <a:t>School </a:t>
            </a:r>
            <a:r>
              <a:rPr lang="en-US" dirty="0">
                <a:cs typeface="Arial" pitchFamily="34" charset="0"/>
              </a:rPr>
              <a:t>Improvement (SIP)</a:t>
            </a:r>
          </a:p>
        </p:txBody>
      </p:sp>
      <p:sp>
        <p:nvSpPr>
          <p:cNvPr id="3" name="Content Placeholder 2"/>
          <p:cNvSpPr>
            <a:spLocks noGrp="1"/>
          </p:cNvSpPr>
          <p:nvPr>
            <p:ph idx="1"/>
          </p:nvPr>
        </p:nvSpPr>
        <p:spPr/>
        <p:txBody>
          <a:bodyPr>
            <a:normAutofit/>
          </a:bodyPr>
          <a:lstStyle/>
          <a:p>
            <a:pPr marL="457200" lvl="1" indent="0">
              <a:buNone/>
            </a:pPr>
            <a:endParaRPr lang="en-US" sz="2000" dirty="0" smtClean="0">
              <a:latin typeface="+mj-lt"/>
              <a:cs typeface="Arial" pitchFamily="34" charset="0"/>
            </a:endParaRPr>
          </a:p>
          <a:p>
            <a:pPr marL="457200" lvl="1" indent="0">
              <a:buNone/>
            </a:pPr>
            <a:r>
              <a:rPr lang="en-US" sz="2000" dirty="0" smtClean="0">
                <a:latin typeface="+mj-lt"/>
                <a:cs typeface="Arial" pitchFamily="34" charset="0"/>
              </a:rPr>
              <a:t>The federal education accountability system requires school districts and schools to make Adequate Yearly Progress (AYP) in meeting yearly academic performance goals.</a:t>
            </a:r>
          </a:p>
          <a:p>
            <a:pPr marL="457200" lvl="1" indent="0">
              <a:buNone/>
            </a:pPr>
            <a:endParaRPr lang="en-US" sz="2000" dirty="0" smtClean="0">
              <a:latin typeface="+mj-lt"/>
              <a:cs typeface="Arial" pitchFamily="34" charset="0"/>
            </a:endParaRPr>
          </a:p>
          <a:p>
            <a:pPr marL="457200" lvl="1" indent="0">
              <a:buNone/>
            </a:pPr>
            <a:r>
              <a:rPr lang="en-US" sz="2000" dirty="0" smtClean="0">
                <a:latin typeface="+mj-lt"/>
                <a:cs typeface="Arial" pitchFamily="34" charset="0"/>
              </a:rPr>
              <a:t>The academic performance goal is that by 2013-2014, 100% of students in each group will be proficient in reading and math.</a:t>
            </a:r>
            <a:endParaRPr lang="en-US" sz="2000" dirty="0">
              <a:latin typeface="+mj-lt"/>
              <a:cs typeface="Arial" pitchFamily="34" charset="0"/>
            </a:endParaRPr>
          </a:p>
        </p:txBody>
      </p:sp>
    </p:spTree>
    <p:extLst>
      <p:ext uri="{BB962C8B-B14F-4D97-AF65-F5344CB8AC3E}">
        <p14:creationId xmlns:p14="http://schemas.microsoft.com/office/powerpoint/2010/main" val="68691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838200" y="1066800"/>
            <a:ext cx="7520940" cy="4114800"/>
          </a:xfrm>
        </p:spPr>
        <p:txBody>
          <a:bodyPr>
            <a:normAutofit/>
          </a:bodyPr>
          <a:lstStyle/>
          <a:p>
            <a:r>
              <a:rPr lang="en-US" sz="2000" b="0" dirty="0" smtClean="0">
                <a:latin typeface="+mj-lt"/>
                <a:ea typeface="ＭＳ Ｐゴシック" pitchFamily="34" charset="-128"/>
                <a:cs typeface="Arial" pitchFamily="34" charset="0"/>
              </a:rPr>
              <a:t>Adequate Yearly Progress is determined by a numeric goal </a:t>
            </a:r>
          </a:p>
          <a:p>
            <a:endParaRPr lang="en-US" sz="2000" b="0" dirty="0" smtClean="0">
              <a:latin typeface="+mj-lt"/>
              <a:ea typeface="ＭＳ Ｐゴシック" pitchFamily="34" charset="-128"/>
              <a:cs typeface="Arial" pitchFamily="34" charset="0"/>
            </a:endParaRPr>
          </a:p>
          <a:p>
            <a:r>
              <a:rPr lang="en-US" sz="2000" b="0" dirty="0" smtClean="0">
                <a:latin typeface="+mj-lt"/>
                <a:ea typeface="ＭＳ Ｐゴシック" pitchFamily="34" charset="-128"/>
                <a:cs typeface="Arial" pitchFamily="34" charset="0"/>
              </a:rPr>
              <a:t>Each year since 2002, the goal has increased:</a:t>
            </a:r>
          </a:p>
        </p:txBody>
      </p:sp>
      <p:sp>
        <p:nvSpPr>
          <p:cNvPr id="3" name="Title 2"/>
          <p:cNvSpPr>
            <a:spLocks noGrp="1"/>
          </p:cNvSpPr>
          <p:nvPr>
            <p:ph type="title"/>
          </p:nvPr>
        </p:nvSpPr>
        <p:spPr/>
        <p:txBody>
          <a:bodyPr>
            <a:normAutofit/>
          </a:bodyPr>
          <a:lstStyle/>
          <a:p>
            <a:pPr>
              <a:defRPr/>
            </a:pPr>
            <a:r>
              <a:rPr lang="en-US" dirty="0" smtClean="0">
                <a:cs typeface="Arial" pitchFamily="34" charset="0"/>
              </a:rPr>
              <a:t>Campus in School Improvement (SIP</a:t>
            </a:r>
            <a:r>
              <a:rPr lang="en-US" dirty="0" smtClean="0">
                <a:latin typeface="Arial" pitchFamily="34" charset="0"/>
                <a:cs typeface="Arial" pitchFamily="34" charset="0"/>
              </a:rPr>
              <a:t>)</a:t>
            </a:r>
            <a:endParaRPr 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61592611"/>
              </p:ext>
            </p:extLst>
          </p:nvPr>
        </p:nvGraphicFramePr>
        <p:xfrm>
          <a:off x="1143000" y="2743200"/>
          <a:ext cx="6019800" cy="1188720"/>
        </p:xfrm>
        <a:graphic>
          <a:graphicData uri="http://schemas.openxmlformats.org/drawingml/2006/table">
            <a:tbl>
              <a:tblPr firstRow="1" bandRow="1">
                <a:tableStyleId>{5C22544A-7EE6-4342-B048-85BDC9FD1C3A}</a:tableStyleId>
              </a:tblPr>
              <a:tblGrid>
                <a:gridCol w="1143000"/>
                <a:gridCol w="1219200"/>
                <a:gridCol w="1219200"/>
                <a:gridCol w="1219200"/>
                <a:gridCol w="1219200"/>
              </a:tblGrid>
              <a:tr h="142240">
                <a:tc>
                  <a:txBody>
                    <a:bodyPr/>
                    <a:lstStyle/>
                    <a:p>
                      <a:r>
                        <a:rPr lang="en-US" sz="2000" dirty="0" smtClean="0">
                          <a:latin typeface="Arial" pitchFamily="34" charset="0"/>
                          <a:cs typeface="Arial" pitchFamily="34" charset="0"/>
                        </a:rPr>
                        <a:t>Subject</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2010-11</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2011-12</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2012-13</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2013-14</a:t>
                      </a:r>
                      <a:endParaRPr lang="en-US" sz="2000" dirty="0">
                        <a:latin typeface="Arial" pitchFamily="34" charset="0"/>
                        <a:cs typeface="Arial" pitchFamily="34" charset="0"/>
                      </a:endParaRPr>
                    </a:p>
                  </a:txBody>
                  <a:tcPr/>
                </a:tc>
              </a:tr>
              <a:tr h="370840">
                <a:tc>
                  <a:txBody>
                    <a:bodyPr/>
                    <a:lstStyle/>
                    <a:p>
                      <a:r>
                        <a:rPr lang="en-US" sz="2000" dirty="0" smtClean="0">
                          <a:latin typeface="Arial" pitchFamily="34" charset="0"/>
                          <a:cs typeface="Arial" pitchFamily="34" charset="0"/>
                        </a:rPr>
                        <a:t>Reading</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80%</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87%</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93%</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100%</a:t>
                      </a:r>
                      <a:endParaRPr lang="en-US" sz="2000" dirty="0">
                        <a:latin typeface="Arial" pitchFamily="34" charset="0"/>
                        <a:cs typeface="Arial" pitchFamily="34" charset="0"/>
                      </a:endParaRPr>
                    </a:p>
                  </a:txBody>
                  <a:tcPr/>
                </a:tc>
              </a:tr>
              <a:tr h="370840">
                <a:tc>
                  <a:txBody>
                    <a:bodyPr/>
                    <a:lstStyle/>
                    <a:p>
                      <a:r>
                        <a:rPr lang="en-US" sz="2000" dirty="0" smtClean="0">
                          <a:latin typeface="Arial" pitchFamily="34" charset="0"/>
                          <a:cs typeface="Arial" pitchFamily="34" charset="0"/>
                        </a:rPr>
                        <a:t>Math</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75%</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83%</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92%</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100%</a:t>
                      </a:r>
                      <a:endParaRPr lang="en-US" sz="20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1294111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education Agency  In School Improvement</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5</a:t>
            </a:fld>
            <a:endParaRPr lang="en-US"/>
          </a:p>
        </p:txBody>
      </p:sp>
    </p:spTree>
    <p:extLst>
      <p:ext uri="{BB962C8B-B14F-4D97-AF65-F5344CB8AC3E}">
        <p14:creationId xmlns:p14="http://schemas.microsoft.com/office/powerpoint/2010/main" val="2089414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p:txBody>
          <a:bodyPr>
            <a:normAutofit/>
          </a:bodyPr>
          <a:lstStyle/>
          <a:p>
            <a:endParaRPr lang="en-US" sz="2000" dirty="0" smtClean="0">
              <a:latin typeface="Arial" pitchFamily="34" charset="0"/>
              <a:ea typeface="ＭＳ Ｐゴシック" pitchFamily="34" charset="-128"/>
              <a:cs typeface="Arial" pitchFamily="34" charset="0"/>
            </a:endParaRPr>
          </a:p>
          <a:p>
            <a:r>
              <a:rPr lang="en-US" sz="2000" dirty="0" smtClean="0">
                <a:latin typeface="Arial" pitchFamily="34" charset="0"/>
                <a:ea typeface="ＭＳ Ｐゴシック" pitchFamily="34" charset="-128"/>
                <a:cs typeface="Arial" pitchFamily="34" charset="0"/>
              </a:rPr>
              <a:t>The Title I, Part A Section 1116 School Improvement Program stipulates that an LEA that fails to make Adequate Yearly Progress (AYP) for the same indicator two or more consecutive years will be identified in need of improvement.</a:t>
            </a:r>
          </a:p>
          <a:p>
            <a:pPr>
              <a:buFont typeface="Arial" pitchFamily="34" charset="0"/>
              <a:buChar char="•"/>
            </a:pPr>
            <a:r>
              <a:rPr lang="en-US" sz="2000" dirty="0" smtClean="0">
                <a:latin typeface="Arial" pitchFamily="34" charset="0"/>
                <a:ea typeface="ＭＳ Ｐゴシック" pitchFamily="34" charset="-128"/>
                <a:cs typeface="Arial" pitchFamily="34" charset="0"/>
              </a:rPr>
              <a:t>The indicators are reading, math, attendance rate, and graduation rate</a:t>
            </a:r>
          </a:p>
          <a:p>
            <a:pPr>
              <a:buFont typeface="Arial" pitchFamily="34" charset="0"/>
              <a:buChar char="•"/>
            </a:pPr>
            <a:r>
              <a:rPr lang="en-US" sz="2000" dirty="0" smtClean="0">
                <a:latin typeface="Arial" pitchFamily="34" charset="0"/>
                <a:ea typeface="ＭＳ Ｐゴシック" pitchFamily="34" charset="-128"/>
                <a:cs typeface="Arial" pitchFamily="34" charset="0"/>
              </a:rPr>
              <a:t>Two years to get in SIP, two years to get out of SIP</a:t>
            </a:r>
          </a:p>
        </p:txBody>
      </p:sp>
      <p:sp>
        <p:nvSpPr>
          <p:cNvPr id="3" name="Title 2"/>
          <p:cNvSpPr>
            <a:spLocks noGrp="1"/>
          </p:cNvSpPr>
          <p:nvPr>
            <p:ph type="title"/>
          </p:nvPr>
        </p:nvSpPr>
        <p:spPr/>
        <p:txBody>
          <a:bodyPr/>
          <a:lstStyle/>
          <a:p>
            <a:pPr>
              <a:defRPr/>
            </a:pPr>
            <a:r>
              <a:rPr lang="en-US" dirty="0" smtClean="0"/>
              <a:t>Local Education Agency (LEA) in SIP</a:t>
            </a:r>
            <a:endParaRPr lang="en-US" dirty="0"/>
          </a:p>
        </p:txBody>
      </p:sp>
    </p:spTree>
    <p:extLst>
      <p:ext uri="{BB962C8B-B14F-4D97-AF65-F5344CB8AC3E}">
        <p14:creationId xmlns:p14="http://schemas.microsoft.com/office/powerpoint/2010/main" val="490069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Arial" pitchFamily="34" charset="0"/>
              </a:rPr>
              <a:t>School </a:t>
            </a:r>
            <a:r>
              <a:rPr lang="en-US" dirty="0">
                <a:cs typeface="Arial" pitchFamily="34" charset="0"/>
              </a:rPr>
              <a:t>Improvement (SIP)</a:t>
            </a:r>
          </a:p>
        </p:txBody>
      </p:sp>
      <p:sp>
        <p:nvSpPr>
          <p:cNvPr id="3" name="Content Placeholder 2"/>
          <p:cNvSpPr>
            <a:spLocks noGrp="1"/>
          </p:cNvSpPr>
          <p:nvPr>
            <p:ph idx="1"/>
          </p:nvPr>
        </p:nvSpPr>
        <p:spPr/>
        <p:txBody>
          <a:bodyPr>
            <a:normAutofit/>
          </a:bodyPr>
          <a:lstStyle/>
          <a:p>
            <a:r>
              <a:rPr lang="en-US" sz="2000" b="0" dirty="0" smtClean="0">
                <a:latin typeface="+mj-lt"/>
                <a:cs typeface="Arial" pitchFamily="34" charset="0"/>
              </a:rPr>
              <a:t>Student groups evaluated for AYP are:</a:t>
            </a:r>
            <a:endParaRPr lang="en-US" sz="2000" b="0" dirty="0">
              <a:latin typeface="+mj-lt"/>
              <a:cs typeface="Arial" pitchFamily="34" charset="0"/>
            </a:endParaRPr>
          </a:p>
          <a:p>
            <a:pPr lvl="1"/>
            <a:r>
              <a:rPr lang="en-US" sz="2000" dirty="0">
                <a:latin typeface="+mj-lt"/>
                <a:cs typeface="Arial" pitchFamily="34" charset="0"/>
              </a:rPr>
              <a:t>African American</a:t>
            </a:r>
          </a:p>
          <a:p>
            <a:pPr lvl="1"/>
            <a:r>
              <a:rPr lang="en-US" sz="2000" dirty="0">
                <a:latin typeface="+mj-lt"/>
                <a:cs typeface="Arial" pitchFamily="34" charset="0"/>
              </a:rPr>
              <a:t>Hispanic</a:t>
            </a:r>
          </a:p>
          <a:p>
            <a:pPr lvl="1"/>
            <a:r>
              <a:rPr lang="en-US" sz="2000" dirty="0" smtClean="0">
                <a:latin typeface="+mj-lt"/>
                <a:cs typeface="Arial" pitchFamily="34" charset="0"/>
              </a:rPr>
              <a:t>White</a:t>
            </a:r>
          </a:p>
          <a:p>
            <a:pPr lvl="1"/>
            <a:r>
              <a:rPr lang="en-US" sz="2000" dirty="0" smtClean="0">
                <a:latin typeface="+mj-lt"/>
                <a:cs typeface="Arial" pitchFamily="34" charset="0"/>
              </a:rPr>
              <a:t>Economically Disadvantaged</a:t>
            </a:r>
          </a:p>
          <a:p>
            <a:pPr lvl="1"/>
            <a:r>
              <a:rPr lang="en-US" sz="2000" dirty="0" smtClean="0">
                <a:latin typeface="+mj-lt"/>
                <a:cs typeface="Arial" pitchFamily="34" charset="0"/>
              </a:rPr>
              <a:t>Special education</a:t>
            </a:r>
          </a:p>
          <a:p>
            <a:pPr lvl="1"/>
            <a:r>
              <a:rPr lang="en-US" sz="2000" dirty="0" smtClean="0">
                <a:latin typeface="+mj-lt"/>
                <a:cs typeface="Arial" pitchFamily="34" charset="0"/>
              </a:rPr>
              <a:t>Limited English Proficient</a:t>
            </a:r>
          </a:p>
          <a:p>
            <a:pPr lvl="1"/>
            <a:r>
              <a:rPr lang="en-US" sz="2000" dirty="0" smtClean="0">
                <a:latin typeface="+mj-lt"/>
                <a:cs typeface="Arial" pitchFamily="34" charset="0"/>
              </a:rPr>
              <a:t>All Students</a:t>
            </a:r>
            <a:endParaRPr lang="en-US" sz="2000" dirty="0">
              <a:latin typeface="+mj-lt"/>
              <a:cs typeface="Arial" pitchFamily="34" charset="0"/>
            </a:endParaRPr>
          </a:p>
          <a:p>
            <a:endParaRPr lang="en-US" dirty="0"/>
          </a:p>
        </p:txBody>
      </p:sp>
    </p:spTree>
    <p:extLst>
      <p:ext uri="{BB962C8B-B14F-4D97-AF65-F5344CB8AC3E}">
        <p14:creationId xmlns:p14="http://schemas.microsoft.com/office/powerpoint/2010/main" val="401515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r>
              <a:rPr lang="en-US" sz="2000" b="0" dirty="0" smtClean="0">
                <a:latin typeface="+mj-lt"/>
                <a:ea typeface="ＭＳ Ｐゴシック" pitchFamily="34" charset="-128"/>
                <a:cs typeface="Arial" pitchFamily="34" charset="0"/>
              </a:rPr>
              <a:t>The LEA can be in SIP even if none of its campuses are in School Improvement</a:t>
            </a:r>
          </a:p>
          <a:p>
            <a:endParaRPr lang="en-US" sz="2000" b="0" dirty="0" smtClean="0">
              <a:latin typeface="+mj-lt"/>
              <a:ea typeface="ＭＳ Ｐゴシック" pitchFamily="34" charset="-128"/>
              <a:cs typeface="Arial" pitchFamily="34" charset="0"/>
            </a:endParaRPr>
          </a:p>
          <a:p>
            <a:r>
              <a:rPr lang="en-US" sz="2000" b="0" dirty="0" smtClean="0">
                <a:latin typeface="+mj-lt"/>
                <a:ea typeface="ＭＳ Ｐゴシック" pitchFamily="34" charset="-128"/>
                <a:cs typeface="Arial" pitchFamily="34" charset="0"/>
              </a:rPr>
              <a:t>If the LEA is in improvement, they must submit a SIP District Compliance Report by August 1 each year</a:t>
            </a:r>
          </a:p>
          <a:p>
            <a:endParaRPr lang="en-US" sz="2000" b="0" dirty="0" smtClean="0">
              <a:latin typeface="+mj-lt"/>
              <a:ea typeface="ＭＳ Ｐゴシック" pitchFamily="34" charset="-128"/>
              <a:cs typeface="Arial" pitchFamily="34" charset="0"/>
            </a:endParaRPr>
          </a:p>
          <a:p>
            <a:r>
              <a:rPr lang="en-US" sz="2000" b="0" dirty="0" smtClean="0">
                <a:latin typeface="+mj-lt"/>
                <a:ea typeface="ＭＳ Ｐゴシック" pitchFamily="34" charset="-128"/>
                <a:cs typeface="Arial" pitchFamily="34" charset="0"/>
              </a:rPr>
              <a:t>No funds available to LEAs in SIP</a:t>
            </a:r>
          </a:p>
        </p:txBody>
      </p:sp>
      <p:sp>
        <p:nvSpPr>
          <p:cNvPr id="3" name="Title 2"/>
          <p:cNvSpPr>
            <a:spLocks noGrp="1"/>
          </p:cNvSpPr>
          <p:nvPr>
            <p:ph type="title"/>
          </p:nvPr>
        </p:nvSpPr>
        <p:spPr/>
        <p:txBody>
          <a:bodyPr/>
          <a:lstStyle/>
          <a:p>
            <a:pPr>
              <a:defRPr/>
            </a:pPr>
            <a:r>
              <a:rPr lang="en-US" dirty="0" smtClean="0"/>
              <a:t>Requirements for LEAs in SIP</a:t>
            </a:r>
            <a:endParaRPr lang="en-US" dirty="0"/>
          </a:p>
        </p:txBody>
      </p:sp>
    </p:spTree>
    <p:extLst>
      <p:ext uri="{BB962C8B-B14F-4D97-AF65-F5344CB8AC3E}">
        <p14:creationId xmlns:p14="http://schemas.microsoft.com/office/powerpoint/2010/main" val="3157283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for LEAs in SIP</a:t>
            </a:r>
          </a:p>
        </p:txBody>
      </p:sp>
      <p:sp>
        <p:nvSpPr>
          <p:cNvPr id="3" name="Content Placeholder 2"/>
          <p:cNvSpPr>
            <a:spLocks noGrp="1"/>
          </p:cNvSpPr>
          <p:nvPr>
            <p:ph idx="1"/>
          </p:nvPr>
        </p:nvSpPr>
        <p:spPr/>
        <p:txBody>
          <a:bodyPr>
            <a:normAutofit lnSpcReduction="10000"/>
          </a:bodyPr>
          <a:lstStyle/>
          <a:p>
            <a:pPr marL="0" lvl="1" indent="0">
              <a:buNone/>
            </a:pPr>
            <a:r>
              <a:rPr lang="en-US" sz="2000" dirty="0" smtClean="0">
                <a:latin typeface="+mj-lt"/>
                <a:ea typeface="ＭＳ Ｐゴシック" pitchFamily="34" charset="-128"/>
                <a:cs typeface="Arial" pitchFamily="34" charset="0"/>
              </a:rPr>
              <a:t>Required </a:t>
            </a:r>
            <a:r>
              <a:rPr lang="en-US" sz="2000" dirty="0">
                <a:latin typeface="+mj-lt"/>
                <a:ea typeface="ＭＳ Ｐゴシック" pitchFamily="34" charset="-128"/>
                <a:cs typeface="Arial" pitchFamily="34" charset="0"/>
              </a:rPr>
              <a:t>to set aside 10% of LEA Title I, Part A allocation for supplemental Professional </a:t>
            </a:r>
            <a:r>
              <a:rPr lang="en-US" sz="2000" dirty="0" smtClean="0">
                <a:latin typeface="+mj-lt"/>
                <a:ea typeface="ＭＳ Ｐゴシック" pitchFamily="34" charset="-128"/>
                <a:cs typeface="Arial" pitchFamily="34" charset="0"/>
              </a:rPr>
              <a:t>Development</a:t>
            </a:r>
          </a:p>
          <a:p>
            <a:pPr marL="0" lvl="1" indent="0">
              <a:buNone/>
            </a:pPr>
            <a:endParaRPr lang="en-US" sz="2000" dirty="0" smtClean="0">
              <a:latin typeface="+mj-lt"/>
              <a:ea typeface="ＭＳ Ｐゴシック" pitchFamily="34" charset="-128"/>
              <a:cs typeface="Arial" pitchFamily="34" charset="0"/>
            </a:endParaRPr>
          </a:p>
          <a:p>
            <a:pPr marL="0" lvl="1" indent="0">
              <a:buNone/>
            </a:pPr>
            <a:r>
              <a:rPr lang="en-US" sz="2000" dirty="0" smtClean="0">
                <a:latin typeface="+mj-lt"/>
                <a:ea typeface="ＭＳ Ｐゴシック" pitchFamily="34" charset="-128"/>
                <a:cs typeface="Arial" pitchFamily="34" charset="0"/>
              </a:rPr>
              <a:t>Requirements to be met depending on stage</a:t>
            </a:r>
          </a:p>
          <a:p>
            <a:pPr marL="731520"/>
            <a:r>
              <a:rPr lang="en-US" sz="2000" b="0" dirty="0" smtClean="0">
                <a:ea typeface="ＭＳ Ｐゴシック" pitchFamily="34" charset="-128"/>
                <a:cs typeface="Arial" pitchFamily="34" charset="0"/>
              </a:rPr>
              <a:t>For example:  Stage 1 </a:t>
            </a:r>
          </a:p>
          <a:p>
            <a:pPr marL="731520"/>
            <a:r>
              <a:rPr lang="en-US" sz="2000" b="0" dirty="0" smtClean="0">
                <a:ea typeface="ＭＳ Ｐゴシック" pitchFamily="34" charset="-128"/>
                <a:cs typeface="Arial" pitchFamily="34" charset="0"/>
              </a:rPr>
              <a:t>Parent notification</a:t>
            </a:r>
          </a:p>
          <a:p>
            <a:pPr marL="731520"/>
            <a:r>
              <a:rPr lang="en-US" sz="2000" b="0" dirty="0" smtClean="0">
                <a:ea typeface="ＭＳ Ｐゴシック" pitchFamily="34" charset="-128"/>
                <a:cs typeface="Arial" pitchFamily="34" charset="0"/>
              </a:rPr>
              <a:t>Revise District Improvement Plan (DIP) within three months of identification</a:t>
            </a:r>
            <a:endParaRPr lang="en-US" sz="2000" b="0" dirty="0" smtClean="0">
              <a:latin typeface="+mj-lt"/>
              <a:ea typeface="ＭＳ Ｐゴシック" pitchFamily="34" charset="-128"/>
              <a:cs typeface="Arial" pitchFamily="34" charset="0"/>
            </a:endParaRPr>
          </a:p>
          <a:p>
            <a:pPr marL="0" lvl="1" indent="0">
              <a:buNone/>
            </a:pPr>
            <a:endParaRPr lang="en-US" sz="2000" dirty="0">
              <a:latin typeface="+mj-lt"/>
              <a:ea typeface="ＭＳ Ｐゴシック" pitchFamily="34" charset="-128"/>
              <a:cs typeface="Arial" pitchFamily="34" charset="0"/>
            </a:endParaRPr>
          </a:p>
          <a:p>
            <a:pPr marL="0" lvl="1" indent="0">
              <a:buNone/>
            </a:pPr>
            <a:r>
              <a:rPr lang="en-US" sz="2000" dirty="0" smtClean="0">
                <a:latin typeface="+mj-lt"/>
                <a:ea typeface="ＭＳ Ｐゴシック" pitchFamily="34" charset="-128"/>
                <a:cs typeface="Arial" pitchFamily="34" charset="0"/>
              </a:rPr>
              <a:t>Other requirements added if LEA progresses to next stages in SIP</a:t>
            </a:r>
            <a:endParaRPr lang="en-US" sz="2000" dirty="0">
              <a:latin typeface="+mj-lt"/>
              <a:ea typeface="ＭＳ Ｐゴシック" pitchFamily="34" charset="-128"/>
              <a:cs typeface="Arial" pitchFamily="34" charset="0"/>
            </a:endParaRPr>
          </a:p>
        </p:txBody>
      </p:sp>
      <p:sp>
        <p:nvSpPr>
          <p:cNvPr id="4" name="Footer Placeholder 3"/>
          <p:cNvSpPr>
            <a:spLocks noGrp="1"/>
          </p:cNvSpPr>
          <p:nvPr>
            <p:ph type="ftr" sz="quarter" idx="11"/>
          </p:nvPr>
        </p:nvSpPr>
        <p:spPr/>
        <p:txBody>
          <a:bodyPr/>
          <a:lstStyle/>
          <a:p>
            <a:r>
              <a:rPr lang="en-US"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9</a:t>
            </a:fld>
            <a:endParaRPr lang="en-US"/>
          </a:p>
        </p:txBody>
      </p:sp>
    </p:spTree>
    <p:extLst>
      <p:ext uri="{BB962C8B-B14F-4D97-AF65-F5344CB8AC3E}">
        <p14:creationId xmlns:p14="http://schemas.microsoft.com/office/powerpoint/2010/main" val="39553100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EA Summer Summit Videos&amp;quot;&quot;/&gt;&lt;property id=&quot;20307&quot; value=&quot;258&quot;/&gt;&lt;/object&gt;&lt;object type=&quot;3&quot; unique_id=&quot;10005&quot;&gt;&lt;property id=&quot;20148&quot; value=&quot;5&quot;/&gt;&lt;property id=&quot;20300&quot; value=&quot;Slide 2 - &amp;quot;Overall Project Status&amp;quot;&quot;/&gt;&lt;property id=&quot;20307&quot; value=&quot;257&quot;/&gt;&lt;/object&gt;&lt;object type=&quot;3&quot; unique_id=&quot;10017&quot;&gt;&lt;property id=&quot;20148&quot; value=&quot;5&quot;/&gt;&lt;property id=&quot;20300&quot; value=&quot;Slide 5 - &amp;quot;Background check requirements&amp;quot;&quot;/&gt;&lt;property id=&quot;20307&quot; value=&quot;260&quot;/&gt;&lt;/object&gt;&lt;object type=&quot;3&quot; unique_id=&quot;10057&quot;&gt;&lt;property id=&quot;20148&quot; value=&quot;5&quot;/&gt;&lt;property id=&quot;20300&quot; value=&quot;Slide 7 - &amp;quot;Foundation School Program&amp;quot;&quot;/&gt;&lt;property id=&quot;20307&quot; value=&quot;262&quot;/&gt;&lt;/object&gt;&lt;object type=&quot;3&quot; unique_id=&quot;10058&quot;&gt;&lt;property id=&quot;20148&quot; value=&quot;5&quot;/&gt;&lt;property id=&quot;20300&quot; value=&quot;Slide 26 - &amp;quot;Module Slides Provided by Presenters&amp;quot;&quot;/&gt;&lt;property id=&quot;20307&quot; value=&quot;284&quot;/&gt;&lt;/object&gt;&lt;object type=&quot;3&quot; unique_id=&quot;10059&quot;&gt;&lt;property id=&quot;20148&quot; value=&quot;5&quot;/&gt;&lt;property id=&quot;20300&quot; value=&quot;Slide 27 - &amp;quot;Foundation School Program Orientation&amp;quot;&quot;/&gt;&lt;property id=&quot;20307&quot; value=&quot;263&quot;/&gt;&lt;/object&gt;&lt;object type=&quot;3&quot; unique_id=&quot;10060&quot;&gt;&lt;property id=&quot;20148&quot; value=&quot;5&quot;/&gt;&lt;property id=&quot;20300&quot; value=&quot;Slide 28 - &amp;quot;2013-2014  Foundation School Program (FSP) Charter School Orientation&amp;quot;&quot;/&gt;&lt;property id=&quot;20307&quot; value=&quot;264&quot;/&gt;&lt;/object&gt;&lt;object type=&quot;3&quot; unique_id=&quot;10061&quot;&gt;&lt;property id=&quot;20148&quot; value=&quot;5&quot;/&gt;&lt;property id=&quot;20300&quot; value=&quot;Slide 29 - &amp;quot;Agenda&amp;quot;&quot;/&gt;&lt;property id=&quot;20307&quot; value=&quot;265&quot;/&gt;&lt;/object&gt;&lt;object type=&quot;3&quot; unique_id=&quot;10062&quot;&gt;&lt;property id=&quot;20148&quot; value=&quot;5&quot;/&gt;&lt;property id=&quot;20300&quot; value=&quot;Slide 30 - &amp;quot;FSP Application and Access&amp;quot;&quot;/&gt;&lt;property id=&quot;20307&quot; value=&quot;266&quot;/&gt;&lt;/object&gt;&lt;object type=&quot;3&quot; unique_id=&quot;10063&quot;&gt;&lt;property id=&quot;20148&quot; value=&quot;5&quot;/&gt;&lt;property id=&quot;20300&quot; value=&quot;Slide 31 - &amp;quot;FSP System&amp;quot;&quot;/&gt;&lt;property id=&quot;20307&quot; value=&quot;267&quot;/&gt;&lt;/object&gt;&lt;object type=&quot;3&quot; unique_id=&quot;10064&quot;&gt;&lt;property id=&quot;20148&quot; value=&quot;5&quot;/&gt;&lt;property id=&quot;20300&quot; value=&quot;Slide 32 - &amp;quot;&amp;#x0D;&amp;#x0A;FSP Estimate Report&amp;quot;&quot;/&gt;&lt;property id=&quot;20307&quot; value=&quot;268&quot;/&gt;&lt;/object&gt;&lt;object type=&quot;3&quot; unique_id=&quot;10065&quot;&gt;&lt;property id=&quot;20148&quot; value=&quot;5&quot;/&gt;&lt;property id=&quot;20300&quot; value=&quot;Slide 33 - &amp;quot;&amp;#x0D;&amp;#x0A;FSP State Compensatory Education &amp;#x0D;&amp;#x0A;(SCE) Report&amp;quot;&quot;/&gt;&lt;property id=&quot;20307&quot; value=&quot;269&quot;/&gt;&lt;/object&gt;&lt;object type=&quot;3&quot; unique_id=&quot;10066&quot;&gt;&lt;property id=&quot;20148&quot; value=&quot;5&quot;/&gt;&lt;property id=&quot;20300&quot; value=&quot;Slide 34 - &amp;quot;FSP Calendar Tracks&amp;quot;&quot;/&gt;&lt;property id=&quot;20307&quot; value=&quot;270&quot;/&gt;&lt;/object&gt;&lt;object type=&quot;3&quot; unique_id=&quot;10067&quot;&gt;&lt;property id=&quot;20148&quot; value=&quot;5&quot;/&gt;&lt;property id=&quot;20300&quot; value=&quot;Slide 35 - &amp;quot;FSP Six-Week Reports&amp;quot;&quot;/&gt;&lt;property id=&quot;20307&quot; value=&quot;271&quot;/&gt;&lt;/object&gt;&lt;object type=&quot;3&quot; unique_id=&quot;10068&quot;&gt;&lt;property id=&quot;20148&quot; value=&quot;5&quot;/&gt;&lt;property id=&quot;20300&quot; value=&quot;Slide 36 - &amp;quot;TEA Track Projection Summary Report&amp;quot;&quot;/&gt;&lt;property id=&quot;20307&quot; value=&quot;272&quot;/&gt;&lt;/object&gt;&lt;object type=&quot;3&quot; unique_id=&quot;10069&quot;&gt;&lt;property id=&quot;20148&quot; value=&quot;5&quot;/&gt;&lt;property id=&quot;20300&quot; value=&quot;Slide 37 - &amp;quot;FSP Staff Salary&amp;quot;&quot;/&gt;&lt;property id=&quot;20307&quot; value=&quot;273&quot;/&gt;&lt;/object&gt;&lt;object type=&quot;3&quot; unique_id=&quot;10070&quot;&gt;&lt;property id=&quot;20148&quot; value=&quot;5&quot;/&gt;&lt;property id=&quot;20300&quot; value=&quot;Slide 38 - &amp;quot;FSP Transportation&amp;quot;&quot;/&gt;&lt;property id=&quot;20307&quot; value=&quot;274&quot;/&gt;&lt;/object&gt;&lt;object type=&quot;3&quot; unique_id=&quot;10071&quot;&gt;&lt;property id=&quot;20148&quot; value=&quot;5&quot;/&gt;&lt;property id=&quot;20300&quot; value=&quot;Slide 39 - &amp;quot;FSP Pupil Projections&amp;quot;&quot;/&gt;&lt;property id=&quot;20307&quot; value=&quot;275&quot;/&gt;&lt;/object&gt;&lt;object type=&quot;3&quot; unique_id=&quot;10072&quot;&gt;&lt;property id=&quot;20148&quot; value=&quot;5&quot;/&gt;&lt;property id=&quot;20300&quot; value=&quot;Slide 40 - &amp;quot;Summary of Finances Report Settle-Up&amp;quot;&quot;/&gt;&lt;property id=&quot;20307&quot; value=&quot;276&quot;/&gt;&lt;/object&gt;&lt;object type=&quot;3&quot; unique_id=&quot;10073&quot;&gt;&lt;property id=&quot;20148&quot; value=&quot;5&quot;/&gt;&lt;property id=&quot;20300&quot; value=&quot;Slide 41 - &amp;quot;Summary of Finances Report Settle-Up&amp;quot;&quot;/&gt;&lt;property id=&quot;20307&quot; value=&quot;277&quot;/&gt;&lt;/object&gt;&lt;object type=&quot;3&quot; unique_id=&quot;10074&quot;&gt;&lt;property id=&quot;20148&quot; value=&quot;5&quot;/&gt;&lt;property id=&quot;20300&quot; value=&quot;Slide 42 - &amp;quot;FSP Payments&amp;quot;&quot;/&gt;&lt;property id=&quot;20307&quot; value=&quot;278&quot;/&gt;&lt;/object&gt;&lt;object type=&quot;3&quot; unique_id=&quot;10075&quot;&gt;&lt;property id=&quot;20148&quot; value=&quot;5&quot;/&gt;&lt;property id=&quot;20300&quot; value=&quot;Slide 43 - &amp;quot;FSP Payments&amp;quot;&quot;/&gt;&lt;property id=&quot;20307&quot; value=&quot;279&quot;/&gt;&lt;/object&gt;&lt;object type=&quot;3&quot; unique_id=&quot;10076&quot;&gt;&lt;property id=&quot;20148&quot; value=&quot;5&quot;/&gt;&lt;property id=&quot;20300&quot; value=&quot;Slide 44 - &amp;quot;Estimate of State Aid Template &amp;quot;&quot;/&gt;&lt;property id=&quot;20307&quot; value=&quot;280&quot;/&gt;&lt;/object&gt;&lt;object type=&quot;3&quot; unique_id=&quot;10077&quot;&gt;&lt;property id=&quot;20148&quot; value=&quot;5&quot;/&gt;&lt;property id=&quot;20300&quot; value=&quot;Slide 45 - &amp;quot;Recommendations for State Funding Success&amp;quot;&quot;/&gt;&lt;property id=&quot;20307&quot; value=&quot;281&quot;/&gt;&lt;/object&gt;&lt;object type=&quot;3&quot; unique_id=&quot;10078&quot;&gt;&lt;property id=&quot;20148&quot; value=&quot;5&quot;/&gt;&lt;property id=&quot;20300&quot; value=&quot;Slide 46 - &amp;quot;Charter School Finance Web Page&amp;quot;&quot;/&gt;&lt;property id=&quot;20307&quot; value=&quot;282&quot;/&gt;&lt;/object&gt;&lt;object type=&quot;3&quot; unique_id=&quot;10079&quot;&gt;&lt;property id=&quot;20148&quot; value=&quot;5&quot;/&gt;&lt;property id=&quot;20300&quot; value=&quot;Slide 47 - &amp;quot;Contact Information&amp;quot;&quot;/&gt;&lt;property id=&quot;20307&quot; value=&quot;283&quot;/&gt;&lt;/object&gt;&lt;object type=&quot;3&quot; unique_id=&quot;10167&quot;&gt;&lt;property id=&quot;20148&quot; value=&quot;5&quot;/&gt;&lt;property id=&quot;20300&quot; value=&quot;Slide 49&quot;/&gt;&lt;property id=&quot;20307&quot; value=&quot;285&quot;/&gt;&lt;/object&gt;&lt;object type=&quot;3&quot; unique_id=&quot;10168&quot;&gt;&lt;property id=&quot;20148&quot; value=&quot;5&quot;/&gt;&lt;property id=&quot;20300&quot; value=&quot;Slide 50 - &amp;quot;About Your Instructor&amp;quot;&quot;/&gt;&lt;property id=&quot;20307&quot; value=&quot;286&quot;/&gt;&lt;/object&gt;&lt;object type=&quot;3&quot; unique_id=&quot;10169&quot;&gt;&lt;property id=&quot;20148&quot; value=&quot;5&quot;/&gt;&lt;property id=&quot;20300&quot; value=&quot;Slide 51 - &amp;quot;About Us&amp;quot;&quot;/&gt;&lt;property id=&quot;20307&quot; value=&quot;287&quot;/&gt;&lt;/object&gt;&lt;object type=&quot;3&quot; unique_id=&quot;10170&quot;&gt;&lt;property id=&quot;20148&quot; value=&quot;5&quot;/&gt;&lt;property id=&quot;20300&quot; value=&quot;Slide 52 - &amp;quot;Objectives&amp;quot;&quot;/&gt;&lt;property id=&quot;20307&quot; value=&quot;288&quot;/&gt;&lt;/object&gt;&lt;object type=&quot;3&quot; unique_id=&quot;10171&quot;&gt;&lt;property id=&quot;20148&quot; value=&quot;5&quot;/&gt;&lt;property id=&quot;20300&quot; value=&quot;Slide 53 - &amp;quot; retention basics&amp;quot;&quot;/&gt;&lt;property id=&quot;20307&quot; value=&quot;289&quot;/&gt;&lt;/object&gt;&lt;object type=&quot;3&quot; unique_id=&quot;10172&quot;&gt;&lt;property id=&quot;20148&quot; value=&quot;5&quot;/&gt;&lt;property id=&quot;20300&quot; value=&quot;Slide 54 - &amp;quot;“Local Government?”&amp;quot;&quot;/&gt;&lt;property id=&quot;20307&quot; value=&quot;290&quot;/&gt;&lt;/object&gt;&lt;object type=&quot;3&quot; unique_id=&quot;10173&quot;&gt;&lt;property id=&quot;20148&quot; value=&quot;5&quot;/&gt;&lt;property id=&quot;20300&quot; value=&quot;Slide 55 - &amp;quot;Local Government Records Act&amp;quot;&quot;/&gt;&lt;property id=&quot;20307&quot; value=&quot;291&quot;/&gt;&lt;/object&gt;&lt;object type=&quot;3&quot; unique_id=&quot;10174&quot;&gt;&lt;property id=&quot;20148&quot; value=&quot;5&quot;/&gt;&lt;property id=&quot;20300&quot; value=&quot;Slide 56 - &amp;quot;Definition of Record&amp;quot;&quot;/&gt;&lt;property id=&quot;20307&quot; value=&quot;292&quot;/&gt;&lt;/object&gt;&lt;object type=&quot;3&quot; unique_id=&quot;10175&quot;&gt;&lt;property id=&quot;20148&quot; value=&quot;5&quot;/&gt;&lt;property id=&quot;20300&quot; value=&quot;Slide 57 - &amp;quot;NOT Records:&amp;quot;&quot;/&gt;&lt;property id=&quot;20307&quot; value=&quot;293&quot;/&gt;&lt;/object&gt;&lt;object type=&quot;3&quot; unique_id=&quot;10176&quot;&gt;&lt;property id=&quot;20148&quot; value=&quot;5&quot;/&gt;&lt;property id=&quot;20300&quot; value=&quot;Slide 58 - &amp;quot;Records Retention Schedule&amp;quot;&quot;/&gt;&lt;property id=&quot;20307&quot; value=&quot;294&quot;/&gt;&lt;/object&gt;&lt;object type=&quot;3&quot; unique_id=&quot;10177&quot;&gt;&lt;property id=&quot;20148&quot; value=&quot;5&quot;/&gt;&lt;property id=&quot;20300&quot; value=&quot;Slide 59 - &amp;quot;Local Schedule GR&amp;quot;&quot;/&gt;&lt;property id=&quot;20307&quot; value=&quot;295&quot;/&gt;&lt;/object&gt;&lt;object type=&quot;3&quot; unique_id=&quot;10178&quot;&gt;&lt;property id=&quot;20148&quot; value=&quot;5&quot;/&gt;&lt;property id=&quot;20300&quot; value=&quot;Slide 60 - &amp;quot;Local Schedule SD&amp;quot;&quot;/&gt;&lt;property id=&quot;20307&quot; value=&quot;296&quot;/&gt;&lt;/object&gt;&lt;object type=&quot;3&quot; unique_id=&quot;10179&quot;&gt;&lt;property id=&quot;20148&quot; value=&quot;5&quot;/&gt;&lt;property id=&quot;20300&quot; value=&quot;Slide 61 - &amp;quot;Local Schedule SD, cont.&amp;quot;&quot;/&gt;&lt;property id=&quot;20307&quot; value=&quot;297&quot;/&gt;&lt;/object&gt;&lt;object type=&quot;3&quot; unique_id=&quot;10180&quot;&gt;&lt;property id=&quot;20148&quot; value=&quot;5&quot;/&gt;&lt;property id=&quot;20300&quot; value=&quot;Slide 62 - &amp;quot;Local Schedule SD, cont.&amp;quot;&quot;/&gt;&lt;property id=&quot;20307&quot; value=&quot;298&quot;/&gt;&lt;/object&gt;&lt;object type=&quot;3&quot; unique_id=&quot;10181&quot;&gt;&lt;property id=&quot;20148&quot; value=&quot;5&quot;/&gt;&lt;property id=&quot;20300&quot; value=&quot;Slide 63 - &amp;quot;How to read a records series&amp;quot;&quot;/&gt;&lt;property id=&quot;20307&quot; value=&quot;299&quot;/&gt;&lt;/object&gt;&lt;object type=&quot;3&quot; unique_id=&quot;10182&quot;&gt;&lt;property id=&quot;20148&quot; value=&quot;5&quot;/&gt;&lt;property id=&quot;20300&quot; value=&quot;Slide 64 - &amp;quot;Why Records Management?&amp;amp;#x09;&amp;quot;&quot;/&gt;&lt;property id=&quot;20307&quot; value=&quot;300&quot;/&gt;&lt;/object&gt;&lt;object type=&quot;3&quot; unique_id=&quot;10183&quot;&gt;&lt;property id=&quot;20148&quot; value=&quot;5&quot;/&gt;&lt;property id=&quot;20300&quot; value=&quot;Slide 65 - &amp;quot;Compliance requirements&amp;quot;&quot;/&gt;&lt;property id=&quot;20307&quot; value=&quot;301&quot;/&gt;&lt;/object&gt;&lt;object type=&quot;3&quot; unique_id=&quot;10184&quot;&gt;&lt;property id=&quot;20148&quot; value=&quot;5&quot;/&gt;&lt;property id=&quot;20300&quot; value=&quot;Slide 66 - &amp;quot;Are you in compliance?&amp;quot;&quot;/&gt;&lt;property id=&quot;20307&quot; value=&quot;302&quot;/&gt;&lt;/object&gt;&lt;object type=&quot;3&quot; unique_id=&quot;10185&quot;&gt;&lt;property id=&quot;20148&quot; value=&quot;5&quot;/&gt;&lt;property id=&quot;20300&quot; value=&quot;Slide 67 - &amp;quot;Compliance&amp;quot;&quot;/&gt;&lt;property id=&quot;20307&quot; value=&quot;303&quot;/&gt;&lt;/object&gt;&lt;object type=&quot;3&quot; unique_id=&quot;10186&quot;&gt;&lt;property id=&quot;20148&quot; value=&quot;5&quot;/&gt;&lt;property id=&quot;20300&quot; value=&quot;Slide 68 - &amp;quot;Records Management Policy&amp;quot;&quot;/&gt;&lt;property id=&quot;20307&quot; value=&quot;304&quot;/&gt;&lt;/object&gt;&lt;object type=&quot;3&quot; unique_id=&quot;10187&quot;&gt;&lt;property id=&quot;20148&quot; value=&quot;5&quot;/&gt;&lt;property id=&quot;20300&quot; value=&quot;Slide 69 - &amp;quot;RMO Appointment&amp;quot;&quot;/&gt;&lt;property id=&quot;20307&quot; value=&quot;305&quot;/&gt;&lt;/object&gt;&lt;object type=&quot;3&quot; unique_id=&quot;10188&quot;&gt;&lt;property id=&quot;20148&quot; value=&quot;5&quot;/&gt;&lt;property id=&quot;20300&quot; value=&quot;Slide 70 - &amp;quot;Records Retention Schedule&amp;amp;#x09;&amp;quot;&quot;/&gt;&lt;property id=&quot;20307&quot; value=&quot;306&quot;/&gt;&lt;/object&gt;&lt;object type=&quot;3&quot; unique_id=&quot;10189&quot;&gt;&lt;property id=&quot;20148&quot; value=&quot;5&quot;/&gt;&lt;property id=&quot;20300&quot; value=&quot;Slide 71 - &amp;quot;Declaration of Compliance&amp;quot;&quot;/&gt;&lt;property id=&quot;20307&quot; value=&quot;307&quot;/&gt;&lt;/object&gt;&lt;object type=&quot;3&quot; unique_id=&quot;10190&quot;&gt;&lt;property id=&quot;20148&quot; value=&quot;5&quot;/&gt;&lt;property id=&quot;20300&quot; value=&quot;Slide 72 - &amp;quot;Records Control Schedule&amp;quot;&quot;/&gt;&lt;property id=&quot;20307&quot; value=&quot;308&quot;/&gt;&lt;/object&gt;&lt;object type=&quot;3&quot; unique_id=&quot;10191&quot;&gt;&lt;property id=&quot;20148&quot; value=&quot;5&quot;/&gt;&lt;property id=&quot;20300&quot; value=&quot;Slide 73 - &amp;quot;Permanent Retention&amp;quot;&quot;/&gt;&lt;property id=&quot;20307&quot; value=&quot;309&quot;/&gt;&lt;/object&gt;&lt;object type=&quot;3&quot; unique_id=&quot;10192&quot;&gt;&lt;property id=&quot;20148&quot; value=&quot;5&quot;/&gt;&lt;property id=&quot;20300&quot; value=&quot;Slide 74 - &amp;quot;Fast Track to Compliance&amp;amp;#x09;&amp;quot;&quot;/&gt;&lt;property id=&quot;20307&quot; value=&quot;310&quot;/&gt;&lt;/object&gt;&lt;object type=&quot;3&quot; unique_id=&quot;10193&quot;&gt;&lt;property id=&quot;20148&quot; value=&quot;5&quot;/&gt;&lt;property id=&quot;20300&quot; value=&quot;Slide 75 - &amp;quot;Records management program&amp;quot;&quot;/&gt;&lt;property id=&quot;20307&quot; value=&quot;311&quot;/&gt;&lt;/object&gt;&lt;object type=&quot;3&quot; unique_id=&quot;10194&quot;&gt;&lt;property id=&quot;20148&quot; value=&quot;5&quot;/&gt;&lt;property id=&quot;20300&quot; value=&quot;Slide 76 - &amp;quot;Records Management Program&amp;quot;&quot;/&gt;&lt;property id=&quot;20307&quot; value=&quot;312&quot;/&gt;&lt;/object&gt;&lt;object type=&quot;3&quot; unique_id=&quot;10195&quot;&gt;&lt;property id=&quot;20148&quot; value=&quot;5&quot;/&gt;&lt;property id=&quot;20300&quot; value=&quot;Slide 77 - &amp;quot;Active and Continuing Program&amp;quot;&quot;/&gt;&lt;property id=&quot;20307&quot; value=&quot;313&quot;/&gt;&lt;/object&gt;&lt;object type=&quot;3&quot; unique_id=&quot;10196&quot;&gt;&lt;property id=&quot;20148&quot; value=&quot;5&quot;/&gt;&lt;property id=&quot;20300&quot; value=&quot;Slide 78 - &amp;quot;Records Disposition Program&amp;amp;#x09;&amp;quot;&quot;/&gt;&lt;property id=&quot;20307&quot; value=&quot;314&quot;/&gt;&lt;/object&gt;&lt;object type=&quot;3&quot; unique_id=&quot;10197&quot;&gt;&lt;property id=&quot;20148&quot; value=&quot;5&quot;/&gt;&lt;property id=&quot;20300&quot; value=&quot;Slide 79&quot;/&gt;&lt;property id=&quot;20307&quot; value=&quot;315&quot;/&gt;&lt;/object&gt;&lt;object type=&quot;3&quot; unique_id=&quot;10198&quot;&gt;&lt;property id=&quot;20148&quot; value=&quot;5&quot;/&gt;&lt;property id=&quot;20300&quot; value=&quot;Slide 80 - &amp;quot;Destruction Holds&amp;quot;&quot;/&gt;&lt;property id=&quot;20307&quot; value=&quot;316&quot;/&gt;&lt;/object&gt;&lt;object type=&quot;3&quot; unique_id=&quot;10199&quot;&gt;&lt;property id=&quot;20148&quot; value=&quot;5&quot;/&gt;&lt;property id=&quot;20300&quot; value=&quot;Slide 81 - &amp;quot;Penalties&amp;quot;&quot;/&gt;&lt;property id=&quot;20307&quot; value=&quot;317&quot;/&gt;&lt;/object&gt;&lt;object type=&quot;3&quot; unique_id=&quot;10200&quot;&gt;&lt;property id=&quot;20148&quot; value=&quot;5&quot;/&gt;&lt;property id=&quot;20300&quot; value=&quot;Slide 82 - &amp;quot;Electronic Records&amp;amp;#x09;&amp;quot;&quot;/&gt;&lt;property id=&quot;20307&quot; value=&quot;318&quot;/&gt;&lt;/object&gt;&lt;object type=&quot;3&quot; unique_id=&quot;10201&quot;&gt;&lt;property id=&quot;20148&quot; value=&quot;5&quot;/&gt;&lt;property id=&quot;20300&quot; value=&quot;Slide 83 - &amp;quot;Scanning (Imaging) Records&amp;quot;&quot;/&gt;&lt;property id=&quot;20307&quot; value=&quot;319&quot;/&gt;&lt;/object&gt;&lt;object type=&quot;3&quot; unique_id=&quot;10202&quot;&gt;&lt;property id=&quot;20148&quot; value=&quot;5&quot;/&gt;&lt;property id=&quot;20300&quot; value=&quot;Slide 84 - &amp;quot;Scanning (Imaging) Records&amp;quot;&quot;/&gt;&lt;property id=&quot;20307&quot; value=&quot;320&quot;/&gt;&lt;/object&gt;&lt;object type=&quot;3&quot; unique_id=&quot;10203&quot;&gt;&lt;property id=&quot;20148&quot; value=&quot;5&quot;/&gt;&lt;property id=&quot;20300&quot; value=&quot;Slide 85 - &amp;quot;Managing E-mail&amp;quot;&quot;/&gt;&lt;property id=&quot;20307&quot; value=&quot;321&quot;/&gt;&lt;/object&gt;&lt;object type=&quot;3&quot; unique_id=&quot;10204&quot;&gt;&lt;property id=&quot;20148&quot; value=&quot;5&quot;/&gt;&lt;property id=&quot;20300&quot; value=&quot;Slide 86 - &amp;quot;Obstacles to Managing Email&amp;quot;&quot;/&gt;&lt;property id=&quot;20307&quot; value=&quot;322&quot;/&gt;&lt;/object&gt;&lt;object type=&quot;3&quot; unique_id=&quot;10205&quot;&gt;&lt;property id=&quot;20148&quot; value=&quot;5&quot;/&gt;&lt;property id=&quot;20300&quot; value=&quot;Slide 87 - &amp;quot;You Can Delete:&amp;quot;&quot;/&gt;&lt;property id=&quot;20307&quot; value=&quot;323&quot;/&gt;&lt;/object&gt;&lt;object type=&quot;3&quot; unique_id=&quot;10206&quot;&gt;&lt;property id=&quot;20148&quot; value=&quot;5&quot;/&gt;&lt;property id=&quot;20300&quot; value=&quot;Slide 88 - &amp;quot;How long do you keep email?&amp;quot;&quot;/&gt;&lt;property id=&quot;20307&quot; value=&quot;324&quot;/&gt;&lt;/object&gt;&lt;object type=&quot;3&quot; unique_id=&quot;10207&quot;&gt;&lt;property id=&quot;20148&quot; value=&quot;5&quot;/&gt;&lt;property id=&quot;20300&quot; value=&quot;Slide 89 - &amp;quot;How long do you keep email?&amp;quot;&quot;/&gt;&lt;property id=&quot;20307&quot; value=&quot;325&quot;/&gt;&lt;/object&gt;&lt;object type=&quot;3&quot; unique_id=&quot;10208&quot;&gt;&lt;property id=&quot;20148&quot; value=&quot;5&quot;/&gt;&lt;property id=&quot;20300&quot; value=&quot;Slide 90 - &amp;quot;How do you organize email?&amp;quot;&quot;/&gt;&lt;property id=&quot;20307&quot; value=&quot;326&quot;/&gt;&lt;/object&gt;&lt;object type=&quot;3&quot; unique_id=&quot;10209&quot;&gt;&lt;property id=&quot;20148&quot; value=&quot;5&quot;/&gt;&lt;property id=&quot;20300&quot; value=&quot;Slide 91 - &amp;quot;CONCLUSION&amp;quot;&quot;/&gt;&lt;property id=&quot;20307&quot; value=&quot;327&quot;/&gt;&lt;/object&gt;&lt;object type=&quot;3&quot; unique_id=&quot;10210&quot;&gt;&lt;property id=&quot;20148&quot; value=&quot;5&quot;/&gt;&lt;property id=&quot;20300&quot; value=&quot;Slide 92 - &amp;quot;Outsourcing&amp;quot;&quot;/&gt;&lt;property id=&quot;20307&quot; value=&quot;328&quot;/&gt;&lt;/object&gt;&lt;object type=&quot;3&quot; unique_id=&quot;10211&quot;&gt;&lt;property id=&quot;20148&quot; value=&quot;5&quot;/&gt;&lt;property id=&quot;20300&quot; value=&quot;Slide 93 - &amp;quot;Want more records management training?&amp;quot;&quot;/&gt;&lt;property id=&quot;20307&quot; value=&quot;329&quot;/&gt;&lt;/object&gt;&lt;object type=&quot;3&quot; unique_id=&quot;10212&quot;&gt;&lt;property id=&quot;20148&quot; value=&quot;5&quot;/&gt;&lt;property id=&quot;20300&quot; value=&quot;Slide 94 - &amp;quot;Need more training?&amp;quot;&quot;/&gt;&lt;property id=&quot;20307&quot; value=&quot;330&quot;/&gt;&lt;/object&gt;&lt;object type=&quot;3&quot; unique_id=&quot;10213&quot;&gt;&lt;property id=&quot;20148&quot; value=&quot;5&quot;/&gt;&lt;property id=&quot;20300&quot; value=&quot;Slide 95 - &amp;quot;TSLAC Resources&amp;quot;&quot;/&gt;&lt;property id=&quot;20307&quot; value=&quot;331&quot;/&gt;&lt;/object&gt;&lt;object type=&quot;3&quot; unique_id=&quot;10214&quot;&gt;&lt;property id=&quot;20148&quot; value=&quot;5&quot;/&gt;&lt;property id=&quot;20300&quot; value=&quot;Slide 96 - &amp;quot;Thank you!&amp;quot;&quot;/&gt;&lt;property id=&quot;20307&quot; value=&quot;332&quot;/&gt;&lt;/object&gt;&lt;object type=&quot;3&quot; unique_id=&quot;10600&quot;&gt;&lt;property id=&quot;20148&quot; value=&quot;5&quot;/&gt;&lt;property id=&quot;20300&quot; value=&quot;Slide 98 - &amp;quot;CHARTER SCHOOLS FOLLOWING THE MCKINNEY-VENTO ACT&amp;quot;&quot;/&gt;&lt;property id=&quot;20307&quot; value=&quot;333&quot;/&gt;&lt;/object&gt;&lt;object type=&quot;3&quot; unique_id=&quot;10601&quot;&gt;&lt;property id=&quot;20148&quot; value=&quot;5&quot;/&gt;&lt;property id=&quot;20300&quot; value=&quot;Slide 99&quot;/&gt;&lt;property id=&quot;20307&quot; value=&quot;334&quot;/&gt;&lt;/object&gt;&lt;object type=&quot;3&quot; unique_id=&quot;10602&quot;&gt;&lt;property id=&quot;20148&quot; value=&quot;5&quot;/&gt;&lt;property id=&quot;20300&quot; value=&quot;Slide 100 - &amp;quot;Your Presenter&amp;quot;&quot;/&gt;&lt;property id=&quot;20307&quot; value=&quot;335&quot;/&gt;&lt;/object&gt;&lt;object type=&quot;3&quot; unique_id=&quot;10603&quot;&gt;&lt;property id=&quot;20148&quot; value=&quot;5&quot;/&gt;&lt;property id=&quot;20300&quot; value=&quot;Slide 101 - &amp;quot;&amp;#x0D;&amp;#x0A;Learn how to accurately identify and fully serve students in homeless situations.&amp;quot;&quot;/&gt;&lt;property id=&quot;20307&quot; value=&quot;336&quot;/&gt;&lt;/object&gt;&lt;object type=&quot;3&quot; unique_id=&quot;10604&quot;&gt;&lt;property id=&quot;20148&quot; value=&quot;5&quot;/&gt;&lt;property id=&quot;20300&quot; value=&quot;Slide 102 - &amp;quot;The Uninformed Front Office (UFO)&amp;quot;&quot;/&gt;&lt;property id=&quot;20307&quot; value=&quot;337&quot;/&gt;&lt;/object&gt;&lt;object type=&quot;3&quot; unique_id=&quot;10605&quot;&gt;&lt;property id=&quot;20148&quot; value=&quot;5&quot;/&gt;&lt;property id=&quot;20300&quot; value=&quot;Slide 103 - &amp;quot;Homeless Law in the Charter Environment&amp;quot;&quot;/&gt;&lt;property id=&quot;20307&quot; value=&quot;338&quot;/&gt;&lt;/object&gt;&lt;object type=&quot;3&quot; unique_id=&quot;10606&quot;&gt;&lt;property id=&quot;20148&quot; value=&quot;5&quot;/&gt;&lt;property id=&quot;20300&quot; value=&quot;Slide 104 - &amp;quot;What’s New and Different?&amp;quot;&quot;/&gt;&lt;property id=&quot;20307&quot; value=&quot;339&quot;/&gt;&lt;/object&gt;&lt;object type=&quot;3&quot; unique_id=&quot;10607&quot;&gt;&lt;property id=&quot;20148&quot; value=&quot;5&quot;/&gt;&lt;property id=&quot;20300&quot; value=&quot;Slide 105 - &amp;quot;TOPICS&amp;quot;&quot;/&gt;&lt;property id=&quot;20307&quot; value=&quot;340&quot;/&gt;&lt;/object&gt;&lt;object type=&quot;3&quot; unique_id=&quot;10608&quot;&gt;&lt;property id=&quot;20148&quot; value=&quot;5&quot;/&gt;&lt;property id=&quot;20300&quot; value=&quot;Slide 106 - &amp;quot;The Changing Face of Homelessness&amp;quot;&quot;/&gt;&lt;property id=&quot;20307&quot; value=&quot;341&quot;/&gt;&lt;/object&gt;&lt;object type=&quot;3&quot; unique_id=&quot;10609&quot;&gt;&lt;property id=&quot;20148&quot; value=&quot;5&quot;/&gt;&lt;property id=&quot;20300&quot; value=&quot;Slide 107 - &amp;quot;The Middle Class Homeless&amp;quot;&quot;/&gt;&lt;property id=&quot;20307&quot; value=&quot;342&quot;/&gt;&lt;/object&gt;&lt;object type=&quot;3&quot; unique_id=&quot;10610&quot;&gt;&lt;property id=&quot;20148&quot; value=&quot;5&quot;/&gt;&lt;property id=&quot;20300&quot; value=&quot;Slide 108 - &amp;quot;Hard Times Generation&amp;quot;&quot;/&gt;&lt;property id=&quot;20307&quot; value=&quot;343&quot;/&gt;&lt;/object&gt;&lt;object type=&quot;3&quot; unique_id=&quot;10611&quot;&gt;&lt;property id=&quot;20148&quot; value=&quot;5&quot;/&gt;&lt;property id=&quot;20300&quot; value=&quot;Slide 109 - &amp;quot;How Many Americans Are Homeless?&amp;quot;&quot;/&gt;&lt;property id=&quot;20307&quot; value=&quot;344&quot;/&gt;&lt;/object&gt;&lt;object type=&quot;3&quot; unique_id=&quot;10612&quot;&gt;&lt;property id=&quot;20148&quot; value=&quot;5&quot;/&gt;&lt;property id=&quot;20300&quot; value=&quot;Slide 110 - &amp;quot;How Many Texas Students Are Homeless?&amp;quot;&quot;/&gt;&lt;property id=&quot;20307&quot; value=&quot;345&quot;/&gt;&lt;/object&gt;&lt;object type=&quot;3&quot; unique_id=&quot;10613&quot;&gt;&lt;property id=&quot;20148&quot; value=&quot;5&quot;/&gt;&lt;property id=&quot;20300&quot; value=&quot;Slide 111 - &amp;quot;Under-reporting Is Widespread&amp;quot;&quot;/&gt;&lt;property id=&quot;20307&quot; value=&quot;346&quot;/&gt;&lt;/object&gt;&lt;object type=&quot;3&quot; unique_id=&quot;10614&quot;&gt;&lt;property id=&quot;20148&quot; value=&quot;5&quot;/&gt;&lt;property id=&quot;20300&quot; value=&quot;Slide 112 - &amp;quot;Poverty in TX cf. US&amp;quot;&quot;/&gt;&lt;property id=&quot;20307&quot; value=&quot;347&quot;/&gt;&lt;/object&gt;&lt;object type=&quot;3&quot; unique_id=&quot;10615&quot;&gt;&lt;property id=&quot;20148&quot; value=&quot;5&quot;/&gt;&lt;property id=&quot;20300&quot; value=&quot;Slide 113 - &amp;quot;The Real Faces of Homelessness&amp;quot;&quot;/&gt;&lt;property id=&quot;20307&quot; value=&quot;348&quot;/&gt;&lt;/object&gt;&lt;object type=&quot;3&quot; unique_id=&quot;10616&quot;&gt;&lt;property id=&quot;20148&quot; value=&quot;5&quot;/&gt;&lt;property id=&quot;20300&quot; value=&quot;Slide 114 - &amp;quot;      Who is Poor and Homeless in Texas?&amp;quot;&quot;/&gt;&lt;property id=&quot;20307&quot; value=&quot;349&quot;/&gt;&lt;/object&gt;&lt;object type=&quot;3&quot; unique_id=&quot;10617&quot;&gt;&lt;property id=&quot;20148&quot; value=&quot;5&quot;/&gt;&lt;property id=&quot;20300&quot; value=&quot;Slide 115 - &amp;quot;“America’s Youngest Outcasts”&amp;#x0D;&amp;#x0A;http://www.homelesschildrenamerica.org/media/NCFH_AmericaOutcast2010_web.pdf &amp;quot;&quot;/&gt;&lt;property id=&quot;20307&quot; value=&quot;350&quot;/&gt;&lt;/object&gt;&lt;object type=&quot;3&quot; unique_id=&quot;10618&quot;&gt;&lt;property id=&quot;20148&quot; value=&quot;5&quot;/&gt;&lt;property id=&quot;20300&quot; value=&quot;Slide 116 - &amp;quot;Building Awareness&amp;quot;&quot;/&gt;&lt;property id=&quot;20307&quot; value=&quot;351&quot;/&gt;&lt;/object&gt;&lt;object type=&quot;3&quot; unique_id=&quot;10619&quot;&gt;&lt;property id=&quot;20148&quot; value=&quot;5&quot;/&gt;&lt;property id=&quot;20300&quot; value=&quot;Slide 117 - &amp;quot;Academic Catastrophe&amp;quot;&quot;/&gt;&lt;property id=&quot;20307&quot; value=&quot;352&quot;/&gt;&lt;/object&gt;&lt;object type=&quot;3&quot; unique_id=&quot;10620&quot;&gt;&lt;property id=&quot;20148&quot; value=&quot;5&quot;/&gt;&lt;property id=&quot;20300&quot; value=&quot;Slide 118 - &amp;quot;The Pivotal Role of School&amp;quot;&quot;/&gt;&lt;property id=&quot;20307&quot; value=&quot;353&quot;/&gt;&lt;/object&gt;&lt;object type=&quot;3&quot; unique_id=&quot;10621&quot;&gt;&lt;property id=&quot;20148&quot; value=&quot;5&quot;/&gt;&lt;property id=&quot;20300&quot; value=&quot;Slide 119 - &amp;quot;&amp;#x0D;&amp;#x0A;Students in Homeless Situations Present Many Challenges and Opportunities&amp;quot;&quot;/&gt;&lt;property id=&quot;20307&quot; value=&quot;354&quot;/&gt;&lt;/object&gt;&lt;object type=&quot;3&quot; unique_id=&quot;10622&quot;&gt;&lt;property id=&quot;20148&quot; value=&quot;5&quot;/&gt;&lt;property id=&quot;20300&quot; value=&quot;Slide 120 - &amp;quot;Moving: Data Confirms Stress&amp;quot;&quot;/&gt;&lt;property id=&quot;20307&quot; value=&quot;355&quot;/&gt;&lt;/object&gt;&lt;object type=&quot;3&quot; unique_id=&quot;10623&quot;&gt;&lt;property id=&quot;20148&quot; value=&quot;5&quot;/&gt;&lt;property id=&quot;20300&quot; value=&quot;Slide 121 - &amp;quot;Homeless Student Behaviors&amp;quot;&quot;/&gt;&lt;property id=&quot;20307&quot; value=&quot;356&quot;/&gt;&lt;/object&gt;&lt;object type=&quot;3&quot; unique_id=&quot;10624&quot;&gt;&lt;property id=&quot;20148&quot; value=&quot;5&quot;/&gt;&lt;property id=&quot;20300&quot; value=&quot;Slide 122 - &amp;quot;Higher Percentages in Charter Schools&amp;quot;&quot;/&gt;&lt;property id=&quot;20307&quot; value=&quot;357&quot;/&gt;&lt;/object&gt;&lt;object type=&quot;3&quot; unique_id=&quot;10625&quot;&gt;&lt;property id=&quot;20148&quot; value=&quot;5&quot;/&gt;&lt;property id=&quot;20300&quot; value=&quot;Slide 123 - &amp;quot;Knowing What Causes Homelessness Helps Us Identify and Serve Students&amp;quot;&quot;/&gt;&lt;property id=&quot;20307&quot; value=&quot;358&quot;/&gt;&lt;/object&gt;&lt;object type=&quot;3&quot; unique_id=&quot;10626&quot;&gt;&lt;property id=&quot;20148&quot; value=&quot;5&quot;/&gt;&lt;property id=&quot;20300&quot; value=&quot;Slide 124 - &amp;quot;Families Choosing Between Food, Clothing,  and Housing&amp;quot;&quot;/&gt;&lt;property id=&quot;20307&quot; value=&quot;359&quot;/&gt;&lt;/object&gt;&lt;object type=&quot;3&quot; unique_id=&quot;10627&quot;&gt;&lt;property id=&quot;20148&quot; value=&quot;5&quot;/&gt;&lt;property id=&quot;20300&quot; value=&quot;Slide 125 - &amp;quot;Many Veterans Are Homeless&amp;quot;&quot;/&gt;&lt;property id=&quot;20307&quot; value=&quot;360&quot;/&gt;&lt;/object&gt;&lt;object type=&quot;3&quot; unique_id=&quot;10628&quot;&gt;&lt;property id=&quot;20148&quot; value=&quot;5&quot;/&gt;&lt;property id=&quot;20300&quot; value=&quot;Slide 126 - &amp;quot; Apartment Foreclosures&amp;quot;&quot;/&gt;&lt;property id=&quot;20307&quot; value=&quot;361&quot;/&gt;&lt;/object&gt;&lt;object type=&quot;3&quot; unique_id=&quot;10629&quot;&gt;&lt;property id=&quot;20148&quot; value=&quot;5&quot;/&gt;&lt;property id=&quot;20300&quot; value=&quot;Slide 127 - &amp;quot;Hydraulic Fracturing (“Fracking”) and Homelessness&amp;quot;&quot;/&gt;&lt;property id=&quot;20307&quot; value=&quot;362&quot;/&gt;&lt;/object&gt;&lt;object type=&quot;3&quot; unique_id=&quot;10630&quot;&gt;&lt;property id=&quot;20148&quot; value=&quot;5&quot;/&gt;&lt;property id=&quot;20300&quot; value=&quot;Slide 128 - &amp;quot;LEA Responsibilities for Homeless Students&amp;quot;&quot;/&gt;&lt;property id=&quot;20307&quot; value=&quot;363&quot;/&gt;&lt;/object&gt;&lt;object type=&quot;3&quot; unique_id=&quot;10631&quot;&gt;&lt;property id=&quot;20148&quot; value=&quot;5&quot;/&gt;&lt;property id=&quot;20300&quot; value=&quot;Slide 129 - &amp;quot;How Will I Know Which Students are Homeless?&amp;quot;&quot;/&gt;&lt;property id=&quot;20307&quot; value=&quot;364&quot;/&gt;&lt;/object&gt;&lt;object type=&quot;3&quot; unique_id=&quot;10632&quot;&gt;&lt;property id=&quot;20148&quot; value=&quot;5&quot;/&gt;&lt;property id=&quot;20300&quot; value=&quot;Slide 130 - &amp;quot;What is a Homeless Liaison?&amp;quot;&quot;/&gt;&lt;property id=&quot;20307&quot; value=&quot;365&quot;/&gt;&lt;/object&gt;&lt;object type=&quot;3&quot; unique_id=&quot;10633&quot;&gt;&lt;property id=&quot;20148&quot; value=&quot;5&quot;/&gt;&lt;property id=&quot;20300&quot; value=&quot;Slide 131 - &amp;quot;Ensure Your Liaison is Registered&amp;quot;&quot;/&gt;&lt;property id=&quot;20307&quot; value=&quot;366&quot;/&gt;&lt;/object&gt;&lt;object type=&quot;3&quot; unique_id=&quot;10634&quot;&gt;&lt;property id=&quot;20148&quot; value=&quot;5&quot;/&gt;&lt;property id=&quot;20300&quot; value=&quot;Slide 132 - &amp;quot;Universal Identification/Notification  Mandate&amp;quot;&quot;/&gt;&lt;property id=&quot;20307&quot; value=&quot;367&quot;/&gt;&lt;/object&gt;&lt;object type=&quot;3&quot; unique_id=&quot;10635&quot;&gt;&lt;property id=&quot;20148&quot; value=&quot;5&quot;/&gt;&lt;property id=&quot;20300&quot; value=&quot;Slide 133&quot;/&gt;&lt;property id=&quot;20307&quot; value=&quot;368&quot;/&gt;&lt;/object&gt;&lt;object type=&quot;3&quot; unique_id=&quot;10636&quot;&gt;&lt;property id=&quot;20148&quot; value=&quot;5&quot;/&gt;&lt;property id=&quot;20300&quot; value=&quot;Slide 134 - &amp;quot;Student Residency Questionnaires&amp;quot;&quot;/&gt;&lt;property id=&quot;20307&quot; value=&quot;369&quot;/&gt;&lt;/object&gt;&lt;object type=&quot;3&quot; unique_id=&quot;10637&quot;&gt;&lt;property id=&quot;20148&quot; value=&quot;5&quot;/&gt;&lt;property id=&quot;20300&quot; value=&quot;Slide 135 - &amp;quot;Barriers to Enrollment  &amp;quot;&quot;/&gt;&lt;property id=&quot;20307&quot; value=&quot;370&quot;/&gt;&lt;/object&gt;&lt;object type=&quot;3&quot; unique_id=&quot;10638&quot;&gt;&lt;property id=&quot;20148&quot; value=&quot;5&quot;/&gt;&lt;property id=&quot;20300&quot; value=&quot;Slide 136 - &amp;quot;Absence of Legal Guardian  &amp;quot;&quot;/&gt;&lt;property id=&quot;20307&quot; value=&quot;371&quot;/&gt;&lt;/object&gt;&lt;object type=&quot;3&quot; unique_id=&quot;10639&quot;&gt;&lt;property id=&quot;20148&quot; value=&quot;5&quot;/&gt;&lt;property id=&quot;20300&quot; value=&quot;Slide 137 - &amp;quot;Residency Requirements&amp;quot;&quot;/&gt;&lt;property id=&quot;20307&quot; value=&quot;372&quot;/&gt;&lt;/object&gt;&lt;object type=&quot;3&quot; unique_id=&quot;10640&quot;&gt;&lt;property id=&quot;20148&quot; value=&quot;5&quot;/&gt;&lt;property id=&quot;20300&quot; value=&quot;Slide 138 - &amp;quot;Students without Records&amp;quot;&quot;/&gt;&lt;property id=&quot;20307&quot; value=&quot;373&quot;/&gt;&lt;/object&gt;&lt;object type=&quot;3&quot; unique_id=&quot;10641&quot;&gt;&lt;property id=&quot;20148&quot; value=&quot;5&quot;/&gt;&lt;property id=&quot;20300&quot; value=&quot;Slide 139 - &amp;quot;Immunizations Deadlines&amp;quot;&quot;/&gt;&lt;property id=&quot;20307&quot; value=&quot;374&quot;/&gt;&lt;/object&gt;&lt;object type=&quot;3&quot; unique_id=&quot;10642&quot;&gt;&lt;property id=&quot;20148&quot; value=&quot;5&quot;/&gt;&lt;property id=&quot;20300&quot; value=&quot;Slide 140 - &amp;quot;Free School Lunch&amp;#x0D;&amp;#x0A;&amp;quot;&quot;/&gt;&lt;property id=&quot;20307&quot; value=&quot;375&quot;/&gt;&lt;/object&gt;&lt;object type=&quot;3&quot; unique_id=&quot;10643&quot;&gt;&lt;property id=&quot;20148&quot; value=&quot;5&quot;/&gt;&lt;property id=&quot;20300&quot; value=&quot;Slide 141 - &amp;quot;Who is Homeless? &amp;quot;&quot;/&gt;&lt;property id=&quot;20307&quot; value=&quot;376&quot;/&gt;&lt;/object&gt;&lt;object type=&quot;3&quot; unique_id=&quot;10644&quot;&gt;&lt;property id=&quot;20148&quot; value=&quot;5&quot;/&gt;&lt;property id=&quot;20300&quot; value=&quot;Slide 142 - &amp;quot;Children Living in Shelters&amp;quot;&quot;/&gt;&lt;property id=&quot;20307&quot; value=&quot;377&quot;/&gt;&lt;/object&gt;&lt;object type=&quot;3&quot; unique_id=&quot;10645&quot;&gt;&lt;property id=&quot;20148&quot; value=&quot;5&quot;/&gt;&lt;property id=&quot;20300&quot; value=&quot;Slide 143 - &amp;quot;Children living in campgrounds,     substandard motels, or cars&amp;quot;&quot;/&gt;&lt;property id=&quot;20307&quot; value=&quot;378&quot;/&gt;&lt;/object&gt;&lt;object type=&quot;3&quot; unique_id=&quot;10646&quot;&gt;&lt;property id=&quot;20148&quot; value=&quot;5&quot;/&gt;&lt;property id=&quot;20300&quot; value=&quot;Slide 144 - &amp;quot;Sleeping in Inadequate Housing&amp;quot;&quot;/&gt;&lt;property id=&quot;20307&quot; value=&quot;379&quot;/&gt;&lt;/object&gt;&lt;object type=&quot;3&quot; unique_id=&quot;10647&quot;&gt;&lt;property id=&quot;20148&quot; value=&quot;5&quot;/&gt;&lt;property id=&quot;20300&quot; value=&quot;Slide 145 - &amp;quot;The McKinney-Vento Law says these groups are Homeless:&amp;quot;&quot;/&gt;&lt;property id=&quot;20307&quot; value=&quot;380&quot;/&gt;&lt;/object&gt;&lt;object type=&quot;3&quot; unique_id=&quot;10648&quot;&gt;&lt;property id=&quot;20148&quot; value=&quot;5&quot;/&gt;&lt;property id=&quot;20300&quot; value=&quot;Slide 146 - &amp;quot;Who Else Might be Eligible?&amp;quot;&quot;/&gt;&lt;property id=&quot;20307&quot; value=&quot;381&quot;/&gt;&lt;/object&gt;&lt;object type=&quot;3&quot; unique_id=&quot;10649&quot;&gt;&lt;property id=&quot;20148&quot; value=&quot;5&quot;/&gt;&lt;property id=&quot;20300&quot; value=&quot;Slide 147 - &amp;quot;Children and youth in temporary foster care awaiting placement&amp;quot;&quot;/&gt;&lt;property id=&quot;20307&quot; value=&quot;382&quot;/&gt;&lt;/object&gt;&lt;object type=&quot;3&quot; unique_id=&quot;10650&quot;&gt;&lt;property id=&quot;20148&quot; value=&quot;5&quot;/&gt;&lt;property id=&quot;20300&quot; value=&quot;Slide 148 - &amp;quot;Living doubled-up due to loss of housing; “couch surfers”&amp;quot;&quot;/&gt;&lt;property id=&quot;20307&quot; value=&quot;383&quot;/&gt;&lt;/object&gt;&lt;object type=&quot;3&quot; unique_id=&quot;10651&quot;&gt;&lt;property id=&quot;20148&quot; value=&quot;5&quot;/&gt;&lt;property id=&quot;20300&quot; value=&quot;Slide 149 - &amp;quot;Unaccompanied Homeless Youth&amp;quot;&quot;/&gt;&lt;property id=&quot;20307&quot; value=&quot;384&quot;/&gt;&lt;/object&gt;&lt;object type=&quot;3&quot; unique_id=&quot;10652&quot;&gt;&lt;property id=&quot;20148&quot; value=&quot;5&quot;/&gt;&lt;property id=&quot;20300&quot; value=&quot;Slide 150 - &amp;quot;Are Migrant Students Considered Homeless?&amp;quot;&quot;/&gt;&lt;property id=&quot;20307&quot; value=&quot;385&quot;/&gt;&lt;/object&gt;&lt;object type=&quot;3&quot; unique_id=&quot;10653&quot;&gt;&lt;property id=&quot;20148&quot; value=&quot;5&quot;/&gt;&lt;property id=&quot;20300&quot; value=&quot;Slide 151 - &amp;quot;Following the Federal Law&amp;quot;&quot;/&gt;&lt;property id=&quot;20307&quot; value=&quot;386&quot;/&gt;&lt;/object&gt;&lt;object type=&quot;3&quot; unique_id=&quot;10654&quot;&gt;&lt;property id=&quot;20148&quot; value=&quot;5&quot;/&gt;&lt;property id=&quot;20300&quot; value=&quot;Slide 152 - &amp;quot;Homelessness in Texas&amp;quot;&quot;/&gt;&lt;property id=&quot;20307&quot; value=&quot;387&quot;/&gt;&lt;/object&gt;&lt;object type=&quot;3&quot; unique_id=&quot;10655&quot;&gt;&lt;property id=&quot;20148&quot; value=&quot;5&quot;/&gt;&lt;property id=&quot;20300&quot; value=&quot;Slide 153 - &amp;quot;&amp;#x0D;&amp;#x0A;2012-13 Data Reporting Changes&amp;#x0D;&amp;#x0A;&amp;#x0D;&amp;#x0A;&amp;quot;&quot;/&gt;&lt;property id=&quot;20307&quot; value=&quot;388&quot;/&gt;&lt;/object&gt;&lt;object type=&quot;3&quot; unique_id=&quot;10656&quot;&gt;&lt;property id=&quot;20148&quot; value=&quot;5&quot;/&gt;&lt;property id=&quot;20300&quot; value=&quot;Slide 154 - &amp;quot;Data Standards&amp;quot;&quot;/&gt;&lt;property id=&quot;20307&quot; value=&quot;389&quot;/&gt;&lt;/object&gt;&lt;object type=&quot;3&quot; unique_id=&quot;10657&quot;&gt;&lt;property id=&quot;20148&quot; value=&quot;5&quot;/&gt;&lt;property id=&quot;20300&quot; value=&quot;Slide 155 - &amp;quot;Accompanied? Unaccompanied?&amp;quot;&quot;/&gt;&lt;property id=&quot;20307&quot; value=&quot;390&quot;/&gt;&lt;/object&gt;&lt;object type=&quot;3&quot; unique_id=&quot;10658&quot;&gt;&lt;property id=&quot;20148&quot; value=&quot;5&quot;/&gt;&lt;property id=&quot;20300&quot; value=&quot;Slide 156 - &amp;quot;Properly Identifying&amp;quot;&quot;/&gt;&lt;property id=&quot;20307&quot; value=&quot;391&quot;/&gt;&lt;/object&gt;&lt;object type=&quot;3&quot; unique_id=&quot;10659&quot;&gt;&lt;property id=&quot;20148&quot; value=&quot;5&quot;/&gt;&lt;property id=&quot;20300&quot; value=&quot;Slide 157 - &amp;quot;Avoid an Audit&amp;quot;&quot;/&gt;&lt;property id=&quot;20307&quot; value=&quot;392&quot;/&gt;&lt;/object&gt;&lt;object type=&quot;3&quot; unique_id=&quot;10660&quot;&gt;&lt;property id=&quot;20148&quot; value=&quot;5&quot;/&gt;&lt;property id=&quot;20300&quot; value=&quot;Slide 158 - &amp;quot;Identification is Not Optional&amp;quot;&quot;/&gt;&lt;property id=&quot;20307&quot; value=&quot;393&quot;/&gt;&lt;/object&gt;&lt;object type=&quot;3&quot; unique_id=&quot;10661&quot;&gt;&lt;property id=&quot;20148&quot; value=&quot;5&quot;/&gt;&lt;property id=&quot;20300&quot; value=&quot;Slide 159 - &amp;quot;Transportation&amp;quot;&quot;/&gt;&lt;property id=&quot;20307&quot; value=&quot;394&quot;/&gt;&lt;/object&gt;&lt;object type=&quot;3&quot; unique_id=&quot;10662&quot;&gt;&lt;property id=&quot;20148&quot; value=&quot;5&quot;/&gt;&lt;property id=&quot;20300&quot; value=&quot;Slide 160 - &amp;quot;When is a Student No Longer Homeless?&amp;quot;&quot;/&gt;&lt;property id=&quot;20307&quot; value=&quot;395&quot;/&gt;&lt;/object&gt;&lt;object type=&quot;3&quot; unique_id=&quot;10663&quot;&gt;&lt;property id=&quot;20148&quot; value=&quot;5&quot;/&gt;&lt;property id=&quot;20300&quot; value=&quot;Slide 161 - &amp;quot;District  and School Selection&amp;quot;&quot;/&gt;&lt;property id=&quot;20307&quot; value=&quot;396&quot;/&gt;&lt;/object&gt;&lt;object type=&quot;3&quot; unique_id=&quot;10664&quot;&gt;&lt;property id=&quot;20148&quot; value=&quot;5&quot;/&gt;&lt;property id=&quot;20300&quot; value=&quot;Slide 162 - &amp;quot;Web Resources&amp;quot;&quot;/&gt;&lt;property id=&quot;20307&quot; value=&quot;397&quot;/&gt;&lt;/object&gt;&lt;object type=&quot;3&quot; unique_id=&quot;12227&quot;&gt;&lt;property id=&quot;20148&quot; value=&quot;5&quot;/&gt;&lt;property id=&quot;20300&quot; value=&quot;Slide 3 - &amp;quot;Data Security&amp;quot;&quot;/&gt;&lt;property id=&quot;20307&quot; value=&quot;399&quot;/&gt;&lt;/object&gt;&lt;object type=&quot;3&quot; unique_id=&quot;12228&quot;&gt;&lt;property id=&quot;20148&quot; value=&quot;5&quot;/&gt;&lt;property id=&quot;20300&quot; value=&quot;Slide 4 - &amp;quot;School Improvement&amp;quot;&quot;/&gt;&lt;property id=&quot;20307&quot; value=&quot;398&quot;/&gt;&lt;/object&gt;&lt;object type=&quot;3&quot; unique_id=&quot;12229&quot;&gt;&lt;property id=&quot;20148&quot; value=&quot;5&quot;/&gt;&lt;property id=&quot;20300&quot; value=&quot;Slide 8 - &amp;quot;Instructional materials&amp;quot;&quot;/&gt;&lt;property id=&quot;20307&quot; value=&quot;400&quot;/&gt;&lt;/object&gt;&lt;object type=&quot;3&quot; unique_id=&quot;12230&quot;&gt;&lt;property id=&quot;20148&quot; value=&quot;5&quot;/&gt;&lt;property id=&quot;20300&quot; value=&quot;Slide 9 - &amp;quot;Media Relations&amp;quot;&quot;/&gt;&lt;property id=&quot;20307&quot; value=&quot;401&quot;/&gt;&lt;/object&gt;&lt;object type=&quot;3&quot; unique_id=&quot;12231&quot;&gt;&lt;property id=&quot;20148&quot; value=&quot;5&quot;/&gt;&lt;property id=&quot;20300&quot; value=&quot;Slide 10 - &amp;quot;Records Management&amp;quot;&quot;/&gt;&lt;property id=&quot;20307&quot; value=&quot;402&quot;/&gt;&lt;/object&gt;&lt;object type=&quot;3&quot; unique_id=&quot;12232&quot;&gt;&lt;property id=&quot;20148&quot; value=&quot;5&quot;/&gt;&lt;property id=&quot;20300&quot; value=&quot;Slide 11 - &amp;quot;NCLB&amp;quot;&quot;/&gt;&lt;property id=&quot;20307&quot; value=&quot;403&quot;/&gt;&lt;/object&gt;&lt;object type=&quot;3&quot; unique_id=&quot;12233&quot;&gt;&lt;property id=&quot;20148&quot; value=&quot;5&quot;/&gt;&lt;property id=&quot;20300&quot; value=&quot;Slide 12 - &amp;quot;Student Assessment&amp;quot;&quot;/&gt;&lt;property id=&quot;20307&quot; value=&quot;404&quot;/&gt;&lt;/object&gt;&lt;object type=&quot;3&quot; unique_id=&quot;12830&quot;&gt;&lt;property id=&quot;20148&quot; value=&quot;5&quot;/&gt;&lt;property id=&quot;20300&quot; value=&quot;Slide 48 - &amp;quot;Records Management&amp;quot;&quot;/&gt;&lt;property id=&quot;20307&quot; value=&quot;405&quot;/&gt;&lt;/object&gt;&lt;object type=&quot;3&quot; unique_id=&quot;12831&quot;&gt;&lt;property id=&quot;20148&quot; value=&quot;5&quot;/&gt;&lt;property id=&quot;20300&quot; value=&quot;Slide 97 - &amp;quot;NCLB Part C&amp;quot;&quot;/&gt;&lt;property id=&quot;20307&quot; value=&quot;406&quot;/&gt;&lt;/object&gt;&lt;object type=&quot;3&quot; unique_id=&quot;13436&quot;&gt;&lt;property id=&quot;20148&quot; value=&quot;5&quot;/&gt;&lt;property id=&quot;20300&quot; value=&quot;Slide 13 - &amp;quot;Curriculum&amp;quot;&quot;/&gt;&lt;property id=&quot;20307&quot; value=&quot;407&quot;/&gt;&lt;/object&gt;&lt;object type=&quot;3&quot; unique_id=&quot;15565&quot;&gt;&lt;property id=&quot;20148&quot; value=&quot;5&quot;/&gt;&lt;property id=&quot;20300&quot; value=&quot;Slide 15 - &amp;quot;Federal and State Accountability&amp;quot;&quot;/&gt;&lt;property id=&quot;20307&quot; value=&quot;408&quot;/&gt;&lt;/object&gt;&lt;object type=&quot;3&quot; unique_id=&quot;15566&quot;&gt;&lt;property id=&quot;20148&quot; value=&quot;5&quot;/&gt;&lt;property id=&quot;20300&quot; value=&quot;Slide 14 - &amp;quot;Residential Facility Monitoring&amp;quot;&quot;/&gt;&lt;property id=&quot;20307&quot; value=&quot;419&quot;/&gt;&lt;/object&gt;&lt;object type=&quot;3&quot; unique_id=&quot;15567&quot;&gt;&lt;property id=&quot;20148&quot; value=&quot;5&quot;/&gt;&lt;property id=&quot;20300&quot; value=&quot;Slide 16 - &amp;quot;Office of Inspector General overview&amp;quot;&quot;/&gt;&lt;property id=&quot;20307&quot; value=&quot;418&quot;/&gt;&lt;/object&gt;&lt;object type=&quot;3&quot; unique_id=&quot;15568&quot;&gt;&lt;property id=&quot;20148&quot; value=&quot;5&quot;/&gt;&lt;property id=&quot;20300&quot; value=&quot;Slide 17 - &amp;quot;Curriculum&amp;quot;&quot;/&gt;&lt;property id=&quot;20307&quot; value=&quot;417&quot;/&gt;&lt;/object&gt;&lt;object type=&quot;3&quot; unique_id=&quot;15569&quot;&gt;&lt;property id=&quot;20148&quot; value=&quot;5&quot;/&gt;&lt;property id=&quot;20300&quot; value=&quot;Slide 18 - &amp;quot;Legal Issues&amp;quot;&quot;/&gt;&lt;property id=&quot;20307&quot; value=&quot;416&quot;/&gt;&lt;/object&gt;&lt;object type=&quot;3&quot; unique_id=&quot;15570&quot;&gt;&lt;property id=&quot;20148&quot; value=&quot;5&quot;/&gt;&lt;property id=&quot;20300&quot; value=&quot;Slide 19 - &amp;quot;Student Attendance Accounting Handbook&amp;quot;&quot;/&gt;&lt;property id=&quot;20307&quot; value=&quot;415&quot;/&gt;&lt;/object&gt;&lt;object type=&quot;3&quot; unique_id=&quot;15571&quot;&gt;&lt;property id=&quot;20148&quot; value=&quot;5&quot;/&gt;&lt;property id=&quot;20300&quot; value=&quot;Slide 20 - &amp;quot;PEIMS&amp;quot;&quot;/&gt;&lt;property id=&quot;20307&quot; value=&quot;414&quot;/&gt;&lt;/object&gt;&lt;object type=&quot;3&quot; unique_id=&quot;15572&quot;&gt;&lt;property id=&quot;20148&quot; value=&quot;5&quot;/&gt;&lt;property id=&quot;20300&quot; value=&quot;Slide 21 - &amp;quot;Transportation Funding&amp;quot;&quot;/&gt;&lt;property id=&quot;20307&quot; value=&quot;413&quot;/&gt;&lt;/object&gt;&lt;object type=&quot;3&quot; unique_id=&quot;15573&quot;&gt;&lt;property id=&quot;20148&quot; value=&quot;5&quot;/&gt;&lt;property id=&quot;20300&quot; value=&quot;Slide 22 - &amp;quot;Basic Fiscal Requirements&amp;quot;&quot;/&gt;&lt;property id=&quot;20307&quot; value=&quot;412&quot;/&gt;&lt;/object&gt;&lt;object type=&quot;3&quot; unique_id=&quot;15574&quot;&gt;&lt;property id=&quot;20148&quot; value=&quot;5&quot;/&gt;&lt;property id=&quot;20300&quot; value=&quot;Slide 23 - &amp;quot;Special Education&amp;quot;&quot;/&gt;&lt;property id=&quot;20307&quot; value=&quot;411&quot;/&gt;&lt;/object&gt;&lt;object type=&quot;3&quot; unique_id=&quot;15575&quot;&gt;&lt;property id=&quot;20148&quot; value=&quot;5&quot;/&gt;&lt;property id=&quot;20300&quot; value=&quot;Slide 24 - &amp;quot;Child Nutrition&amp;quot;&quot;/&gt;&lt;property id=&quot;20307&quot; value=&quot;410&quot;/&gt;&lt;/object&gt;&lt;object type=&quot;3&quot; unique_id=&quot;15576&quot;&gt;&lt;property id=&quot;20148&quot; value=&quot;5&quot;/&gt;&lt;property id=&quot;20300&quot; value=&quot;Slide 25 - &amp;quot;Grant Funding&amp;quot;&quot;/&gt;&lt;property id=&quot;20307&quot; value=&quot;409&quot;/&gt;&lt;/object&gt;&lt;object type=&quot;3&quot; unique_id=&quot;15577&quot;&gt;&lt;property id=&quot;20148&quot; value=&quot;5&quot;/&gt;&lt;property id=&quot;20300&quot; value=&quot;Slide 163 - &amp;quot;Residential Facility Monitoring&amp;#x0D;&amp;#x0A;&amp;#x0D;&amp;#x0A; Judy Struve &amp;#x0D;&amp;#x0A;Division of Program Monitoring and Interventions&amp;#x0D;&amp;#x0A;pmidivision@tea.s&quot;/&gt;&lt;property id=&quot;20307&quot; value=&quot;420&quot;/&gt;&lt;/object&gt;&lt;object type=&quot;3&quot; unique_id=&quot;15578&quot;&gt;&lt;property id=&quot;20148&quot; value=&quot;5&quot;/&gt;&lt;property id=&quot;20300&quot; value=&quot;Slide 164 - &amp;quot;Objectives&amp;quot;&quot;/&gt;&lt;property id=&quot;20307&quot; value=&quot;421&quot;/&gt;&lt;/object&gt;&lt;object type=&quot;3&quot; unique_id=&quot;15579&quot;&gt;&lt;property id=&quot;20148&quot; value=&quot;5&quot;/&gt;&lt;property id=&quot;20300&quot; value=&quot;Slide 165 - &amp;quot;&amp;#x0D;&amp;#x0A;&amp;#x0D;&amp;#x0A;Objective  1&amp;#x0D;&amp;#x0A;&amp;quot;&quot;/&gt;&lt;property id=&quot;20307&quot; value=&quot;422&quot;/&gt;&lt;/object&gt;&lt;object type=&quot;3&quot; unique_id=&quot;15580&quot;&gt;&lt;property id=&quot;20148&quot; value=&quot;5&quot;/&gt;&lt;property id=&quot;20300&quot; value=&quot;Slide 166&quot;/&gt;&lt;property id=&quot;20307&quot; value=&quot;423&quot;/&gt;&lt;/object&gt;&lt;object type=&quot;3&quot; unique_id=&quot;15581&quot;&gt;&lt;property id=&quot;20148&quot; value=&quot;5&quot;/&gt;&lt;property id=&quot;20300&quot; value=&quot;Slide 167 - &amp;quot;&amp;#x0D;&amp;#x0A;Objective 2&amp;quot;&quot;/&gt;&lt;property id=&quot;20307&quot; value=&quot;424&quot;/&gt;&lt;/object&gt;&lt;object type=&quot;3&quot; unique_id=&quot;15582&quot;&gt;&lt;property id=&quot;20148&quot; value=&quot;5&quot;/&gt;&lt;property id=&quot;20300&quot; value=&quot;Slide 168&quot;/&gt;&lt;property id=&quot;20307&quot; value=&quot;425&quot;/&gt;&lt;/object&gt;&lt;object type=&quot;3&quot; unique_id=&quot;15583&quot;&gt;&lt;property id=&quot;20148&quot; value=&quot;5&quot;/&gt;&lt;property id=&quot;20300&quot; value=&quot;Slide 169&quot;/&gt;&lt;property id=&quot;20307&quot; value=&quot;426&quot;/&gt;&lt;/object&gt;&lt;object type=&quot;3&quot; unique_id=&quot;15584&quot;&gt;&lt;property id=&quot;20148&quot; value=&quot;5&quot;/&gt;&lt;property id=&quot;20300&quot; value=&quot;Slide 170&quot;/&gt;&lt;property id=&quot;20307&quot; value=&quot;427&quot;/&gt;&lt;/object&gt;&lt;object type=&quot;3&quot; unique_id=&quot;15585&quot;&gt;&lt;property id=&quot;20148&quot; value=&quot;5&quot;/&gt;&lt;property id=&quot;20300&quot; value=&quot;Slide 171&quot;/&gt;&lt;property id=&quot;20307&quot; value=&quot;428&quot;/&gt;&lt;/object&gt;&lt;object type=&quot;3&quot; unique_id=&quot;15586&quot;&gt;&lt;property id=&quot;20148&quot; value=&quot;5&quot;/&gt;&lt;property id=&quot;20300&quot; value=&quot;Slide 172&quot;/&gt;&lt;property id=&quot;20307&quot; value=&quot;429&quot;/&gt;&lt;/object&gt;&lt;object type=&quot;3&quot; unique_id=&quot;15587&quot;&gt;&lt;property id=&quot;20148&quot; value=&quot;5&quot;/&gt;&lt;property id=&quot;20300&quot; value=&quot;Slide 173&quot;/&gt;&lt;property id=&quot;20307&quot; value=&quot;430&quot;/&gt;&lt;/object&gt;&lt;object type=&quot;3&quot; unique_id=&quot;15588&quot;&gt;&lt;property id=&quot;20148&quot; value=&quot;5&quot;/&gt;&lt;property id=&quot;20300&quot; value=&quot;Slide 174&quot;/&gt;&lt;property id=&quot;20307&quot; value=&quot;431&quot;/&gt;&lt;/object&gt;&lt;object type=&quot;3&quot; unique_id=&quot;15589&quot;&gt;&lt;property id=&quot;20148&quot; value=&quot;5&quot;/&gt;&lt;property id=&quot;20300&quot; value=&quot;Slide 175&quot;/&gt;&lt;property id=&quot;20307&quot; value=&quot;432&quot;/&gt;&lt;/object&gt;&lt;object type=&quot;3&quot; unique_id=&quot;15590&quot;&gt;&lt;property id=&quot;20148&quot; value=&quot;5&quot;/&gt;&lt;property id=&quot;20300&quot; value=&quot;Slide 176&quot;/&gt;&lt;property id=&quot;20307&quot; value=&quot;433&quot;/&gt;&lt;/object&gt;&lt;object type=&quot;3&quot; unique_id=&quot;15591&quot;&gt;&lt;property id=&quot;20148&quot; value=&quot;5&quot;/&gt;&lt;property id=&quot;20300&quot; value=&quot;Slide 177&quot;/&gt;&lt;property id=&quot;20307&quot; value=&quot;434&quot;/&gt;&lt;/object&gt;&lt;object type=&quot;3&quot; unique_id=&quot;15592&quot;&gt;&lt;property id=&quot;20148&quot; value=&quot;5&quot;/&gt;&lt;property id=&quot;20300&quot; value=&quot;Slide 178 - &amp;quot;For assistance&amp;quot;&quot;/&gt;&lt;property id=&quot;20307&quot; value=&quot;435&quot;/&gt;&lt;/object&gt;&lt;/object&gt;&lt;/object&gt;&lt;/database&gt;"/>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1_Profile">
  <a:themeElements>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1_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folHlink"/>
            </a:solidFill>
            <a:effectLst/>
            <a:latin typeface="Arial" charset="0"/>
          </a:defRPr>
        </a:defPPr>
      </a:lstStyle>
    </a:lnDef>
  </a:objectDefaults>
  <a:extraClrSchemeLst>
    <a:extraClrScheme>
      <a:clrScheme name="1_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1204</TotalTime>
  <Words>877</Words>
  <Application>Microsoft Office PowerPoint</Application>
  <PresentationFormat>On-screen Show (4:3)</PresentationFormat>
  <Paragraphs>156</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Angles</vt:lpstr>
      <vt:lpstr>1_Profile</vt:lpstr>
      <vt:lpstr>Overview of School Improvement – Federal Accountability</vt:lpstr>
      <vt:lpstr>DIVISION Contact Information</vt:lpstr>
      <vt:lpstr>School Improvement (SIP)</vt:lpstr>
      <vt:lpstr>Campus in School Improvement (SIP)</vt:lpstr>
      <vt:lpstr>Local education Agency  In School Improvement</vt:lpstr>
      <vt:lpstr>Local Education Agency (LEA) in SIP</vt:lpstr>
      <vt:lpstr>School Improvement (SIP)</vt:lpstr>
      <vt:lpstr>Requirements for LEAs in SIP</vt:lpstr>
      <vt:lpstr>Requirements for LEAs in SIP</vt:lpstr>
      <vt:lpstr>Campuses in School Improvement</vt:lpstr>
      <vt:lpstr>School Improvement (SIP)</vt:lpstr>
      <vt:lpstr>School Improvement (SIP)</vt:lpstr>
      <vt:lpstr>Campus in SIP</vt:lpstr>
      <vt:lpstr>Campus SIP Requirements </vt:lpstr>
      <vt:lpstr>SIP Requirements</vt:lpstr>
      <vt:lpstr>SIP Requirements</vt:lpstr>
      <vt:lpstr>Campus SIP Fiscal Requirements</vt:lpstr>
      <vt:lpstr>SIP Funding and Application</vt:lpstr>
      <vt:lpstr>SIP Funding and Application</vt:lpstr>
      <vt:lpstr>© 2013 by the Texas Education Agency  </vt:lpstr>
    </vt:vector>
  </TitlesOfParts>
  <Company>Dell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dc:creator>
  <cp:lastModifiedBy>Becca Marsh</cp:lastModifiedBy>
  <cp:revision>54</cp:revision>
  <dcterms:created xsi:type="dcterms:W3CDTF">2012-01-31T17:34:22Z</dcterms:created>
  <dcterms:modified xsi:type="dcterms:W3CDTF">2013-07-11T16:16:46Z</dcterms:modified>
</cp:coreProperties>
</file>