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tags/tag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0.xml" ContentType="application/vnd.openxmlformats-officedocument.presentationml.tags+xml"/>
  <Override PartName="/ppt/notesSlides/notesSlide27.xml" ContentType="application/vnd.openxmlformats-officedocument.presentationml.notesSlide+xml"/>
  <Override PartName="/ppt/tags/tag11.xml" ContentType="application/vnd.openxmlformats-officedocument.presentationml.tags+xml"/>
  <Override PartName="/ppt/notesSlides/notesSlide28.xml" ContentType="application/vnd.openxmlformats-officedocument.presentationml.notesSlide+xml"/>
  <Override PartName="/ppt/tags/tag12.xml" ContentType="application/vnd.openxmlformats-officedocument.presentationml.tags+xml"/>
  <Override PartName="/ppt/notesSlides/notesSlide29.xml" ContentType="application/vnd.openxmlformats-officedocument.presentationml.notesSlide+xml"/>
  <Override PartName="/ppt/tags/tag13.xml" ContentType="application/vnd.openxmlformats-officedocument.presentationml.tags+xml"/>
  <Override PartName="/ppt/notesSlides/notesSlide30.xml" ContentType="application/vnd.openxmlformats-officedocument.presentationml.notesSlide+xml"/>
  <Override PartName="/ppt/tags/tag14.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5.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6.xml" ContentType="application/vnd.openxmlformats-officedocument.presentationml.tags+xml"/>
  <Override PartName="/ppt/notesSlides/notesSlide38.xml" ContentType="application/vnd.openxmlformats-officedocument.presentationml.notesSlide+xml"/>
  <Override PartName="/ppt/tags/tag17.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8.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9.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 id="2147483696" r:id="rId3"/>
  </p:sldMasterIdLst>
  <p:notesMasterIdLst>
    <p:notesMasterId r:id="rId49"/>
  </p:notesMasterIdLst>
  <p:handoutMasterIdLst>
    <p:handoutMasterId r:id="rId50"/>
  </p:handoutMasterIdLst>
  <p:sldIdLst>
    <p:sldId id="316" r:id="rId4"/>
    <p:sldId id="287" r:id="rId5"/>
    <p:sldId id="545" r:id="rId6"/>
    <p:sldId id="351" r:id="rId7"/>
    <p:sldId id="364" r:id="rId8"/>
    <p:sldId id="363" r:id="rId9"/>
    <p:sldId id="367" r:id="rId10"/>
    <p:sldId id="660" r:id="rId11"/>
    <p:sldId id="543" r:id="rId12"/>
    <p:sldId id="389" r:id="rId13"/>
    <p:sldId id="544" r:id="rId14"/>
    <p:sldId id="323" r:id="rId15"/>
    <p:sldId id="325" r:id="rId16"/>
    <p:sldId id="372" r:id="rId17"/>
    <p:sldId id="547" r:id="rId18"/>
    <p:sldId id="382" r:id="rId19"/>
    <p:sldId id="398" r:id="rId20"/>
    <p:sldId id="650" r:id="rId21"/>
    <p:sldId id="414" r:id="rId22"/>
    <p:sldId id="643" r:id="rId23"/>
    <p:sldId id="651" r:id="rId24"/>
    <p:sldId id="606" r:id="rId25"/>
    <p:sldId id="631" r:id="rId26"/>
    <p:sldId id="415" r:id="rId27"/>
    <p:sldId id="413" r:id="rId28"/>
    <p:sldId id="416" r:id="rId29"/>
    <p:sldId id="640" r:id="rId30"/>
    <p:sldId id="641" r:id="rId31"/>
    <p:sldId id="642" r:id="rId32"/>
    <p:sldId id="639" r:id="rId33"/>
    <p:sldId id="647" r:id="rId34"/>
    <p:sldId id="649" r:id="rId35"/>
    <p:sldId id="625" r:id="rId36"/>
    <p:sldId id="444" r:id="rId37"/>
    <p:sldId id="652" r:id="rId38"/>
    <p:sldId id="655" r:id="rId39"/>
    <p:sldId id="656" r:id="rId40"/>
    <p:sldId id="442" r:id="rId41"/>
    <p:sldId id="658" r:id="rId42"/>
    <p:sldId id="657" r:id="rId43"/>
    <p:sldId id="446" r:id="rId44"/>
    <p:sldId id="661" r:id="rId45"/>
    <p:sldId id="648" r:id="rId46"/>
    <p:sldId id="451" r:id="rId47"/>
    <p:sldId id="604" r:id="rId48"/>
  </p:sldIdLst>
  <p:sldSz cx="9144000" cy="6858000" type="screen4x3"/>
  <p:notesSz cx="7010400" cy="92964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5D8"/>
    <a:srgbClr val="E6DDCC"/>
    <a:srgbClr val="E2D8C4"/>
    <a:srgbClr val="E8D7BE"/>
    <a:srgbClr val="74A510"/>
    <a:srgbClr val="000000"/>
    <a:srgbClr val="006699"/>
    <a:srgbClr val="FF6699"/>
    <a:srgbClr val="CC3399"/>
    <a:srgbClr val="9B83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132" autoAdjust="0"/>
    <p:restoredTop sz="70328" autoAdjust="0"/>
  </p:normalViewPr>
  <p:slideViewPr>
    <p:cSldViewPr snapToObjects="1">
      <p:cViewPr>
        <p:scale>
          <a:sx n="50" d="100"/>
          <a:sy n="50" d="100"/>
        </p:scale>
        <p:origin x="-1752" y="-192"/>
      </p:cViewPr>
      <p:guideLst>
        <p:guide orient="horz" pos="2160"/>
        <p:guide pos="2880"/>
      </p:guideLst>
    </p:cSldViewPr>
  </p:slideViewPr>
  <p:notesTextViewPr>
    <p:cViewPr>
      <p:scale>
        <a:sx n="1" d="1"/>
        <a:sy n="1" d="1"/>
      </p:scale>
      <p:origin x="0" y="0"/>
    </p:cViewPr>
  </p:notesTextViewPr>
  <p:sorterViewPr>
    <p:cViewPr>
      <p:scale>
        <a:sx n="90" d="100"/>
        <a:sy n="90" d="100"/>
      </p:scale>
      <p:origin x="0" y="0"/>
    </p:cViewPr>
  </p:sorterViewPr>
  <p:notesViewPr>
    <p:cSldViewPr snapToObjects="1">
      <p:cViewPr varScale="1">
        <p:scale>
          <a:sx n="70" d="100"/>
          <a:sy n="70" d="100"/>
        </p:scale>
        <p:origin x="-1536" y="-90"/>
      </p:cViewPr>
      <p:guideLst>
        <p:guide orient="horz" pos="2928"/>
        <p:guide pos="2208"/>
      </p:guideLst>
    </p:cSldViewPr>
  </p:notes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tags" Target="tags/tag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EBB5E30-90BF-426C-9312-2C519CA7E2DF}" type="datetimeFigureOut">
              <a:rPr lang="en-US" smtClean="0"/>
              <a:t>7/12/2013</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00FDE4DD-2D5A-4C31-8887-8EAD72A684BE}" type="slidenum">
              <a:rPr lang="en-US" smtClean="0"/>
              <a:t>‹#›</a:t>
            </a:fld>
            <a:endParaRPr lang="en-US" dirty="0"/>
          </a:p>
        </p:txBody>
      </p:sp>
    </p:spTree>
    <p:extLst>
      <p:ext uri="{BB962C8B-B14F-4D97-AF65-F5344CB8AC3E}">
        <p14:creationId xmlns:p14="http://schemas.microsoft.com/office/powerpoint/2010/main" val="3080466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849A4C3-E050-4863-AAA9-DC76C7A908D3}" type="datetimeFigureOut">
              <a:rPr lang="en-US" smtClean="0"/>
              <a:t>7/12/2013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34054AE-D28B-4965-A2D8-F45A0098FFE0}" type="slidenum">
              <a:rPr lang="en-US" smtClean="0"/>
              <a:t>‹#›</a:t>
            </a:fld>
            <a:endParaRPr lang="en-US" dirty="0"/>
          </a:p>
        </p:txBody>
      </p:sp>
    </p:spTree>
    <p:extLst>
      <p:ext uri="{BB962C8B-B14F-4D97-AF65-F5344CB8AC3E}">
        <p14:creationId xmlns:p14="http://schemas.microsoft.com/office/powerpoint/2010/main" val="110797086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4054AE-D28B-4965-A2D8-F45A0098FFE0}" type="slidenum">
              <a:rPr lang="en-US" smtClean="0"/>
              <a:t>1</a:t>
            </a:fld>
            <a:endParaRPr lang="en-US" dirty="0"/>
          </a:p>
        </p:txBody>
      </p:sp>
    </p:spTree>
    <p:extLst>
      <p:ext uri="{BB962C8B-B14F-4D97-AF65-F5344CB8AC3E}">
        <p14:creationId xmlns:p14="http://schemas.microsoft.com/office/powerpoint/2010/main" val="3507437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4054AE-D28B-4965-A2D8-F45A0098FFE0}" type="slidenum">
              <a:rPr lang="en-US" smtClean="0"/>
              <a:t>10</a:t>
            </a:fld>
            <a:endParaRPr lang="en-US" dirty="0"/>
          </a:p>
        </p:txBody>
      </p:sp>
    </p:spTree>
    <p:extLst>
      <p:ext uri="{BB962C8B-B14F-4D97-AF65-F5344CB8AC3E}">
        <p14:creationId xmlns:p14="http://schemas.microsoft.com/office/powerpoint/2010/main" val="2433446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054AE-D28B-4965-A2D8-F45A0098FFE0}" type="slidenum">
              <a:rPr lang="en-US" smtClean="0"/>
              <a:t>11</a:t>
            </a:fld>
            <a:endParaRPr lang="en-US" dirty="0"/>
          </a:p>
        </p:txBody>
      </p:sp>
    </p:spTree>
    <p:extLst>
      <p:ext uri="{BB962C8B-B14F-4D97-AF65-F5344CB8AC3E}">
        <p14:creationId xmlns:p14="http://schemas.microsoft.com/office/powerpoint/2010/main" val="2868638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4054AE-D28B-4965-A2D8-F45A0098FFE0}" type="slidenum">
              <a:rPr lang="en-US" smtClean="0"/>
              <a:t>12</a:t>
            </a:fld>
            <a:endParaRPr lang="en-US" dirty="0"/>
          </a:p>
        </p:txBody>
      </p:sp>
    </p:spTree>
    <p:extLst>
      <p:ext uri="{BB962C8B-B14F-4D97-AF65-F5344CB8AC3E}">
        <p14:creationId xmlns:p14="http://schemas.microsoft.com/office/powerpoint/2010/main" val="864779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4054AE-D28B-4965-A2D8-F45A0098FFE0}" type="slidenum">
              <a:rPr lang="en-US" smtClean="0"/>
              <a:t>13</a:t>
            </a:fld>
            <a:endParaRPr lang="en-US" dirty="0"/>
          </a:p>
        </p:txBody>
      </p:sp>
    </p:spTree>
    <p:extLst>
      <p:ext uri="{BB962C8B-B14F-4D97-AF65-F5344CB8AC3E}">
        <p14:creationId xmlns:p14="http://schemas.microsoft.com/office/powerpoint/2010/main" val="4137406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4054AE-D28B-4965-A2D8-F45A0098FFE0}" type="slidenum">
              <a:rPr lang="en-US" smtClean="0"/>
              <a:t>14</a:t>
            </a:fld>
            <a:endParaRPr lang="en-US" dirty="0"/>
          </a:p>
        </p:txBody>
      </p:sp>
    </p:spTree>
    <p:extLst>
      <p:ext uri="{BB962C8B-B14F-4D97-AF65-F5344CB8AC3E}">
        <p14:creationId xmlns:p14="http://schemas.microsoft.com/office/powerpoint/2010/main" val="289031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Does TDA or F&amp;N administer CNP?  See sandwich slides to keep message consistent.</a:t>
            </a:r>
          </a:p>
          <a:p>
            <a:endParaRPr lang="en-US" sz="1100" dirty="0"/>
          </a:p>
          <a:p>
            <a:r>
              <a:rPr lang="en-US" sz="1100" dirty="0"/>
              <a:t>This ensures that participating children gain a full understanding of the relationship between proper eating and good health as well as participating in learning experiences that will improve their eating habits. </a:t>
            </a:r>
          </a:p>
        </p:txBody>
      </p:sp>
      <p:sp>
        <p:nvSpPr>
          <p:cNvPr id="4" name="Slide Number Placeholder 3"/>
          <p:cNvSpPr>
            <a:spLocks noGrp="1"/>
          </p:cNvSpPr>
          <p:nvPr>
            <p:ph type="sldNum" sz="quarter" idx="10"/>
          </p:nvPr>
        </p:nvSpPr>
        <p:spPr/>
        <p:txBody>
          <a:bodyPr/>
          <a:lstStyle/>
          <a:p>
            <a:fld id="{D34054AE-D28B-4965-A2D8-F45A0098FFE0}" type="slidenum">
              <a:rPr lang="en-US" smtClean="0"/>
              <a:t>15</a:t>
            </a:fld>
            <a:endParaRPr lang="en-US" dirty="0"/>
          </a:p>
        </p:txBody>
      </p:sp>
    </p:spTree>
    <p:extLst>
      <p:ext uri="{BB962C8B-B14F-4D97-AF65-F5344CB8AC3E}">
        <p14:creationId xmlns:p14="http://schemas.microsoft.com/office/powerpoint/2010/main" val="2868638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ASCP –means a program providing organized child care services to enrolled school-age children afterschool hours for the purpose of care and supervision of children. Those programs shall be distinct from any extracurricular programs organized primarily for scholastic, cultural or athletic purposes.</a:t>
            </a:r>
          </a:p>
          <a:p>
            <a:endParaRPr lang="en-US" dirty="0"/>
          </a:p>
        </p:txBody>
      </p:sp>
      <p:sp>
        <p:nvSpPr>
          <p:cNvPr id="4" name="Slide Number Placeholder 3"/>
          <p:cNvSpPr>
            <a:spLocks noGrp="1"/>
          </p:cNvSpPr>
          <p:nvPr>
            <p:ph type="sldNum" sz="quarter" idx="10"/>
          </p:nvPr>
        </p:nvSpPr>
        <p:spPr/>
        <p:txBody>
          <a:bodyPr/>
          <a:lstStyle/>
          <a:p>
            <a:fld id="{D34054AE-D28B-4965-A2D8-F45A0098FFE0}" type="slidenum">
              <a:rPr lang="en-US" smtClean="0"/>
              <a:t>16</a:t>
            </a:fld>
            <a:endParaRPr lang="en-US" dirty="0"/>
          </a:p>
        </p:txBody>
      </p:sp>
    </p:spTree>
    <p:extLst>
      <p:ext uri="{BB962C8B-B14F-4D97-AF65-F5344CB8AC3E}">
        <p14:creationId xmlns:p14="http://schemas.microsoft.com/office/powerpoint/2010/main" val="4105473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CEs that participate in NSLP are given cash subsidies and USDA Foods for each meal served.  In return, the CEs must:</a:t>
            </a:r>
          </a:p>
          <a:p>
            <a:pPr marL="232943" indent="-232943">
              <a:buAutoNum type="arabicPeriod"/>
            </a:pPr>
            <a:r>
              <a:rPr lang="en-US" sz="1000" dirty="0"/>
              <a:t>Serve lunches that meet Federal requirements</a:t>
            </a:r>
          </a:p>
          <a:p>
            <a:pPr marL="232943" indent="-232943">
              <a:buAutoNum type="arabicPeriod"/>
            </a:pPr>
            <a:r>
              <a:rPr lang="en-US" sz="1000" dirty="0"/>
              <a:t>Offer free or reduced price lunches to eligible children</a:t>
            </a:r>
          </a:p>
          <a:p>
            <a:endParaRPr lang="en-US" sz="1000" dirty="0"/>
          </a:p>
          <a:p>
            <a:r>
              <a:rPr lang="en-US" sz="1000" dirty="0"/>
              <a:t>The reimbursement rates effective July 1, 2012, through June 30, 2013 were:</a:t>
            </a:r>
          </a:p>
          <a:p>
            <a:r>
              <a:rPr lang="en-US" sz="1000" dirty="0"/>
              <a:t>Paid - $0.27 </a:t>
            </a:r>
          </a:p>
          <a:p>
            <a:r>
              <a:rPr lang="en-US" sz="1000" dirty="0"/>
              <a:t>Reduced - $2.46 </a:t>
            </a:r>
          </a:p>
          <a:p>
            <a:r>
              <a:rPr lang="en-US" sz="1000" dirty="0"/>
              <a:t>Free - $2.86 </a:t>
            </a:r>
          </a:p>
          <a:p>
            <a:r>
              <a:rPr lang="en-US" sz="1000" dirty="0"/>
              <a:t>These rates change annually based on the CPI.</a:t>
            </a:r>
          </a:p>
          <a:p>
            <a:endParaRPr lang="en-US" sz="1000" dirty="0"/>
          </a:p>
          <a:p>
            <a:r>
              <a:rPr lang="en-US" sz="1000" b="1" dirty="0"/>
              <a:t>As of June 30 2012</a:t>
            </a:r>
          </a:p>
          <a:p>
            <a:r>
              <a:rPr lang="en-US" sz="1000" dirty="0"/>
              <a:t>School districts: 1,177</a:t>
            </a:r>
          </a:p>
          <a:p>
            <a:r>
              <a:rPr lang="en-US" sz="1000" dirty="0"/>
              <a:t>Schools: 8,571</a:t>
            </a:r>
          </a:p>
          <a:p>
            <a:r>
              <a:rPr lang="en-US" sz="1000" dirty="0"/>
              <a:t>Average Daily Participation lunch (September-May) 3,135,092</a:t>
            </a:r>
          </a:p>
          <a:p>
            <a:r>
              <a:rPr lang="en-US" sz="1000" dirty="0"/>
              <a:t>Lunches Served for the Year 565,991,415 </a:t>
            </a:r>
          </a:p>
          <a:p>
            <a:r>
              <a:rPr lang="en-US" sz="1000" dirty="0"/>
              <a:t>Federal Reimbursement for Lunch $1,206,105,662</a:t>
            </a:r>
          </a:p>
          <a:p>
            <a:r>
              <a:rPr lang="en-US" sz="1000" dirty="0"/>
              <a:t>Total Number of Meals Served for the Year 892,750,682 </a:t>
            </a:r>
          </a:p>
        </p:txBody>
      </p:sp>
      <p:sp>
        <p:nvSpPr>
          <p:cNvPr id="4" name="Slide Number Placeholder 3"/>
          <p:cNvSpPr>
            <a:spLocks noGrp="1"/>
          </p:cNvSpPr>
          <p:nvPr>
            <p:ph type="sldNum" sz="quarter" idx="10"/>
          </p:nvPr>
        </p:nvSpPr>
        <p:spPr/>
        <p:txBody>
          <a:bodyPr/>
          <a:lstStyle/>
          <a:p>
            <a:fld id="{D34054AE-D28B-4965-A2D8-F45A0098FFE0}" type="slidenum">
              <a:rPr lang="en-US" smtClean="0"/>
              <a:t>17</a:t>
            </a:fld>
            <a:endParaRPr lang="en-US" dirty="0"/>
          </a:p>
        </p:txBody>
      </p:sp>
    </p:spTree>
    <p:extLst>
      <p:ext uri="{BB962C8B-B14F-4D97-AF65-F5344CB8AC3E}">
        <p14:creationId xmlns:p14="http://schemas.microsoft.com/office/powerpoint/2010/main" val="1481323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8119" defTabSz="931774">
              <a:defRPr/>
            </a:pPr>
            <a:r>
              <a:rPr lang="en-US" sz="1100" dirty="0">
                <a:latin typeface="Times New Roman" pitchFamily="18" charset="0"/>
              </a:rPr>
              <a:t>Fluid Milk (FF flavored and unflavored, Skim or 1% unflavored only)</a:t>
            </a:r>
          </a:p>
          <a:p>
            <a:pPr marL="128119"/>
            <a:endParaRPr lang="en-US" sz="1100" dirty="0">
              <a:latin typeface="Times New Roman" pitchFamily="18" charset="0"/>
            </a:endParaRPr>
          </a:p>
          <a:p>
            <a:pPr marL="128119"/>
            <a:r>
              <a:rPr lang="en-US" sz="1100" dirty="0">
                <a:latin typeface="Times New Roman" pitchFamily="18" charset="0"/>
              </a:rPr>
              <a:t>Dietary Specifications</a:t>
            </a:r>
          </a:p>
          <a:p>
            <a:pPr marL="128119"/>
            <a:r>
              <a:rPr lang="en-US" sz="1100" dirty="0">
                <a:latin typeface="Times New Roman" pitchFamily="18" charset="0"/>
              </a:rPr>
              <a:t>	Less than 10% of calories from Saturated fat</a:t>
            </a:r>
          </a:p>
          <a:p>
            <a:pPr marL="128119"/>
            <a:r>
              <a:rPr lang="en-US" sz="1100" dirty="0">
                <a:latin typeface="Times New Roman" pitchFamily="18" charset="0"/>
              </a:rPr>
              <a:t>	Minimum and maximum levels for calories by age/grade groups</a:t>
            </a:r>
          </a:p>
          <a:p>
            <a:pPr marL="128119"/>
            <a:r>
              <a:rPr lang="en-US" sz="1100" dirty="0">
                <a:latin typeface="Times New Roman" pitchFamily="18" charset="0"/>
              </a:rPr>
              <a:t>	Must meet sodium levels</a:t>
            </a:r>
          </a:p>
          <a:p>
            <a:pPr marL="128119"/>
            <a:r>
              <a:rPr lang="en-US" sz="1100" dirty="0">
                <a:latin typeface="Times New Roman" pitchFamily="18" charset="0"/>
              </a:rPr>
              <a:t>	No trans fat items allowed</a:t>
            </a:r>
          </a:p>
          <a:p>
            <a:endParaRPr lang="en-US" sz="1100" dirty="0"/>
          </a:p>
          <a:p>
            <a:pPr eaLnBrk="1" hangingPunct="1"/>
            <a:r>
              <a:rPr lang="en-US" sz="1100" dirty="0">
                <a:latin typeface="Times New Roman" pitchFamily="18" charset="0"/>
              </a:rPr>
              <a:t>USDA Foods</a:t>
            </a:r>
          </a:p>
          <a:p>
            <a:pPr marL="1014275" lvl="1" indent="-543535">
              <a:buFont typeface="Wingdings" pitchFamily="2" charset="2"/>
              <a:buChar char="§"/>
            </a:pPr>
            <a:r>
              <a:rPr lang="en-US" sz="1100" dirty="0">
                <a:latin typeface="Times New Roman" pitchFamily="18" charset="0"/>
              </a:rPr>
              <a:t>May be used in School Nutrition programs as long as the income generated is returned to the School Nutrition account</a:t>
            </a:r>
          </a:p>
          <a:p>
            <a:pPr marL="1014275" lvl="1" indent="-543535">
              <a:buFont typeface="Wingdings" pitchFamily="2" charset="2"/>
              <a:buChar char="§"/>
            </a:pPr>
            <a:r>
              <a:rPr lang="en-US" sz="1100" dirty="0">
                <a:latin typeface="Times New Roman" pitchFamily="18" charset="0"/>
              </a:rPr>
              <a:t>Must sign an agreement to participate but not required to accept food items</a:t>
            </a:r>
          </a:p>
          <a:p>
            <a:pPr marL="1014275" lvl="1" indent="-543535">
              <a:buFont typeface="Wingdings" pitchFamily="2" charset="2"/>
              <a:buChar char="§"/>
            </a:pPr>
            <a:r>
              <a:rPr lang="en-US" sz="1100" dirty="0">
                <a:latin typeface="Times New Roman" pitchFamily="18" charset="0"/>
              </a:rPr>
              <a:t>Part of your permanent agreement with TDA</a:t>
            </a:r>
          </a:p>
          <a:p>
            <a:endParaRPr lang="en-US" sz="1100" dirty="0"/>
          </a:p>
        </p:txBody>
      </p:sp>
      <p:sp>
        <p:nvSpPr>
          <p:cNvPr id="4" name="Slide Number Placeholder 3"/>
          <p:cNvSpPr>
            <a:spLocks noGrp="1"/>
          </p:cNvSpPr>
          <p:nvPr>
            <p:ph type="sldNum" sz="quarter" idx="10"/>
          </p:nvPr>
        </p:nvSpPr>
        <p:spPr/>
        <p:txBody>
          <a:bodyPr/>
          <a:lstStyle/>
          <a:p>
            <a:fld id="{D34054AE-D28B-4965-A2D8-F45A0098FFE0}" type="slidenum">
              <a:rPr lang="en-US" smtClean="0"/>
              <a:t>18</a:t>
            </a:fld>
            <a:endParaRPr lang="en-US" dirty="0"/>
          </a:p>
        </p:txBody>
      </p:sp>
    </p:spTree>
    <p:extLst>
      <p:ext uri="{BB962C8B-B14F-4D97-AF65-F5344CB8AC3E}">
        <p14:creationId xmlns:p14="http://schemas.microsoft.com/office/powerpoint/2010/main" val="2072081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defRPr/>
            </a:pPr>
            <a:r>
              <a:rPr lang="en-US" sz="1000" dirty="0">
                <a:latin typeface="Times New Roman" pitchFamily="18" charset="0"/>
              </a:rPr>
              <a:t>May qualify for a higher “severe need” reimbursement: </a:t>
            </a:r>
            <a:r>
              <a:rPr lang="en-US" sz="1000" dirty="0"/>
              <a:t>*Contracting Entities (CEs) may qualify and apply for Severe Need Breakfast reimbursement in addition to the regular breakfast reimbursement for each of their sites. Within a CE, some sites may be eligible for severe need funding and others may not. For a site to be eligible, at least 40 percent of its total lunches served in school year 2010-11 must have been free or reduced. There are instances where a new school may qualify for Severe Need Breakfast reimbursement.</a:t>
            </a:r>
            <a:endParaRPr lang="en-US" sz="1000" dirty="0">
              <a:latin typeface="Times New Roman" pitchFamily="18" charset="0"/>
            </a:endParaRPr>
          </a:p>
          <a:p>
            <a:pPr marL="0" lvl="1" defTabSz="931774">
              <a:defRPr/>
            </a:pPr>
            <a:endParaRPr lang="en-US" sz="1000" dirty="0">
              <a:latin typeface="Times New Roman" pitchFamily="18" charset="0"/>
            </a:endParaRPr>
          </a:p>
          <a:p>
            <a:pPr marL="0" lvl="1" defTabSz="931774">
              <a:defRPr/>
            </a:pPr>
            <a:r>
              <a:rPr lang="en-US" sz="1000" dirty="0">
                <a:latin typeface="Times New Roman" pitchFamily="18" charset="0"/>
              </a:rPr>
              <a:t>10% Breakfast Texas law: if at least 10% of students enrolled in one or more schools in a district or open-enrollment charter school are eligible for free- and reduced-price breakfasts, the governing body of the district or the open-enrollment charter school shall participate in the breakfast program and make the benefits of the program available to all eligible students in the school.</a:t>
            </a:r>
          </a:p>
          <a:p>
            <a:endParaRPr lang="en-US" sz="1000" dirty="0"/>
          </a:p>
          <a:p>
            <a:pPr defTabSz="931774"/>
            <a:r>
              <a:rPr lang="en-US" sz="1000" dirty="0"/>
              <a:t>The reimbursement rates effective July 1, 2012, through June 30, 2013 were:</a:t>
            </a:r>
          </a:p>
          <a:p>
            <a:r>
              <a:rPr lang="en-US" sz="1000" dirty="0"/>
              <a:t>Paid - $0.27 </a:t>
            </a:r>
          </a:p>
          <a:p>
            <a:r>
              <a:rPr lang="en-US" sz="1000" dirty="0"/>
              <a:t>Reduced - $1.25 </a:t>
            </a:r>
          </a:p>
          <a:p>
            <a:r>
              <a:rPr lang="en-US" sz="1000" dirty="0"/>
              <a:t>Free - $1.55 </a:t>
            </a:r>
          </a:p>
          <a:p>
            <a:endParaRPr lang="en-US" sz="1000" dirty="0"/>
          </a:p>
          <a:p>
            <a:pPr defTabSz="931774"/>
            <a:r>
              <a:rPr lang="en-US" sz="1000" b="1" dirty="0"/>
              <a:t>As of June 30 2012</a:t>
            </a:r>
          </a:p>
          <a:p>
            <a:r>
              <a:rPr lang="en-US" sz="1000" dirty="0"/>
              <a:t>Average Daily Participation breakfast (September-May) 1,678,520</a:t>
            </a:r>
          </a:p>
          <a:p>
            <a:r>
              <a:rPr lang="en-US" sz="1000" dirty="0"/>
              <a:t>Breakfasts Served for the Year 301,568,976  </a:t>
            </a:r>
          </a:p>
          <a:p>
            <a:pPr defTabSz="931774">
              <a:defRPr/>
            </a:pPr>
            <a:r>
              <a:rPr lang="en-US" sz="1000" dirty="0"/>
              <a:t>Federal Reimbursement for Breakfast $462,609,388</a:t>
            </a:r>
          </a:p>
          <a:p>
            <a:endParaRPr lang="en-US" sz="1000" dirty="0"/>
          </a:p>
        </p:txBody>
      </p:sp>
      <p:sp>
        <p:nvSpPr>
          <p:cNvPr id="4" name="Slide Number Placeholder 3"/>
          <p:cNvSpPr>
            <a:spLocks noGrp="1"/>
          </p:cNvSpPr>
          <p:nvPr>
            <p:ph type="sldNum" sz="quarter" idx="10"/>
          </p:nvPr>
        </p:nvSpPr>
        <p:spPr/>
        <p:txBody>
          <a:bodyPr/>
          <a:lstStyle/>
          <a:p>
            <a:fld id="{D34054AE-D28B-4965-A2D8-F45A0098FFE0}" type="slidenum">
              <a:rPr lang="en-US" smtClean="0"/>
              <a:t>19</a:t>
            </a:fld>
            <a:endParaRPr lang="en-US" dirty="0"/>
          </a:p>
        </p:txBody>
      </p:sp>
    </p:spTree>
    <p:extLst>
      <p:ext uri="{BB962C8B-B14F-4D97-AF65-F5344CB8AC3E}">
        <p14:creationId xmlns:p14="http://schemas.microsoft.com/office/powerpoint/2010/main" val="1126293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054AE-D28B-4965-A2D8-F45A0098FFE0}" type="slidenum">
              <a:rPr lang="en-US" smtClean="0"/>
              <a:t>2</a:t>
            </a:fld>
            <a:endParaRPr lang="en-US" dirty="0"/>
          </a:p>
        </p:txBody>
      </p:sp>
    </p:spTree>
    <p:extLst>
      <p:ext uri="{BB962C8B-B14F-4D97-AF65-F5344CB8AC3E}">
        <p14:creationId xmlns:p14="http://schemas.microsoft.com/office/powerpoint/2010/main" val="3985200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defRPr/>
            </a:pPr>
            <a:r>
              <a:rPr lang="en-US" sz="2400" dirty="0">
                <a:latin typeface="Times New Roman" pitchFamily="18" charset="0"/>
              </a:rPr>
              <a:t>Research indicators:</a:t>
            </a:r>
          </a:p>
          <a:p>
            <a:endParaRPr lang="en-US" dirty="0"/>
          </a:p>
        </p:txBody>
      </p:sp>
      <p:sp>
        <p:nvSpPr>
          <p:cNvPr id="4" name="Slide Number Placeholder 3"/>
          <p:cNvSpPr>
            <a:spLocks noGrp="1"/>
          </p:cNvSpPr>
          <p:nvPr>
            <p:ph type="sldNum" sz="quarter" idx="10"/>
          </p:nvPr>
        </p:nvSpPr>
        <p:spPr/>
        <p:txBody>
          <a:bodyPr/>
          <a:lstStyle/>
          <a:p>
            <a:fld id="{D34054AE-D28B-4965-A2D8-F45A0098FFE0}" type="slidenum">
              <a:rPr lang="en-US" smtClean="0"/>
              <a:t>20</a:t>
            </a:fld>
            <a:endParaRPr lang="en-US" dirty="0"/>
          </a:p>
        </p:txBody>
      </p:sp>
    </p:spTree>
    <p:extLst>
      <p:ext uri="{BB962C8B-B14F-4D97-AF65-F5344CB8AC3E}">
        <p14:creationId xmlns:p14="http://schemas.microsoft.com/office/powerpoint/2010/main" val="4229175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8119" defTabSz="931774">
              <a:defRPr/>
            </a:pPr>
            <a:r>
              <a:rPr lang="en-US" dirty="0">
                <a:latin typeface="Times New Roman" pitchFamily="18" charset="0"/>
              </a:rPr>
              <a:t>Fluid Milk (FF flavored and unflavored, Skim or 1% unflavored only)</a:t>
            </a:r>
          </a:p>
          <a:p>
            <a:pPr marL="128119"/>
            <a:endParaRPr lang="en-US" dirty="0" smtClean="0">
              <a:latin typeface="Times New Roman" pitchFamily="18" charset="0"/>
            </a:endParaRPr>
          </a:p>
          <a:p>
            <a:pPr marL="128119"/>
            <a:r>
              <a:rPr lang="en-US" dirty="0" smtClean="0">
                <a:latin typeface="Times New Roman" pitchFamily="18" charset="0"/>
              </a:rPr>
              <a:t>Dietary</a:t>
            </a:r>
            <a:r>
              <a:rPr lang="en-US" baseline="0" dirty="0" smtClean="0">
                <a:latin typeface="Times New Roman" pitchFamily="18" charset="0"/>
              </a:rPr>
              <a:t> Specifications</a:t>
            </a:r>
          </a:p>
          <a:p>
            <a:pPr marL="128119"/>
            <a:r>
              <a:rPr lang="en-US" dirty="0" smtClean="0">
                <a:latin typeface="Times New Roman" pitchFamily="18" charset="0"/>
              </a:rPr>
              <a:t>	Less than 10% of calories from Saturated fat</a:t>
            </a:r>
          </a:p>
          <a:p>
            <a:pPr marL="128119"/>
            <a:r>
              <a:rPr lang="en-US" dirty="0" smtClean="0">
                <a:latin typeface="Times New Roman" pitchFamily="18" charset="0"/>
              </a:rPr>
              <a:t>	Minimum and maximum levels for calories by age/grade groups</a:t>
            </a:r>
          </a:p>
          <a:p>
            <a:pPr marL="128119"/>
            <a:r>
              <a:rPr lang="en-US" dirty="0" smtClean="0">
                <a:latin typeface="Times New Roman" pitchFamily="18" charset="0"/>
              </a:rPr>
              <a:t>	Must meet sodium levels</a:t>
            </a:r>
          </a:p>
          <a:p>
            <a:pPr marL="128119"/>
            <a:r>
              <a:rPr lang="en-US" dirty="0" smtClean="0">
                <a:latin typeface="Times New Roman" pitchFamily="18" charset="0"/>
              </a:rPr>
              <a:t>	No trans fat items allowed</a:t>
            </a:r>
          </a:p>
          <a:p>
            <a:endParaRPr lang="en-US" dirty="0"/>
          </a:p>
        </p:txBody>
      </p:sp>
      <p:sp>
        <p:nvSpPr>
          <p:cNvPr id="4" name="Slide Number Placeholder 3"/>
          <p:cNvSpPr>
            <a:spLocks noGrp="1"/>
          </p:cNvSpPr>
          <p:nvPr>
            <p:ph type="sldNum" sz="quarter" idx="10"/>
          </p:nvPr>
        </p:nvSpPr>
        <p:spPr/>
        <p:txBody>
          <a:bodyPr/>
          <a:lstStyle/>
          <a:p>
            <a:fld id="{D34054AE-D28B-4965-A2D8-F45A0098FFE0}" type="slidenum">
              <a:rPr lang="en-US" smtClean="0"/>
              <a:t>21</a:t>
            </a:fld>
            <a:endParaRPr lang="en-US" dirty="0"/>
          </a:p>
        </p:txBody>
      </p:sp>
    </p:spTree>
    <p:extLst>
      <p:ext uri="{BB962C8B-B14F-4D97-AF65-F5344CB8AC3E}">
        <p14:creationId xmlns:p14="http://schemas.microsoft.com/office/powerpoint/2010/main" val="2072081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53" defTabSz="931774"/>
            <a:r>
              <a:rPr lang="en-US" sz="1000" dirty="0"/>
              <a:t>ARM: “To qualify for Afterschool Care Program (ASCP),5 a CE must (1) be approved to operate the NSLP and (2) provide participants education or enrichment activities in an organized, structured, and supervised environment that is </a:t>
            </a:r>
            <a:r>
              <a:rPr lang="en-US" sz="1000" i="1" dirty="0"/>
              <a:t>open to all</a:t>
            </a:r>
            <a:r>
              <a:rPr lang="en-US" sz="1000" dirty="0"/>
              <a:t>.  </a:t>
            </a:r>
            <a:r>
              <a:rPr lang="en-US" sz="1000" b="1" dirty="0"/>
              <a:t>Nutritional Requirements for Snacks. </a:t>
            </a:r>
            <a:r>
              <a:rPr lang="en-US" sz="1000" dirty="0"/>
              <a:t>Snacks provided by ASCP must offer two required food components. Portion sizes for different age groups vary.”</a:t>
            </a:r>
          </a:p>
          <a:p>
            <a:pPr marL="4853" defTabSz="931774"/>
            <a:endParaRPr lang="en-US" sz="1000" dirty="0"/>
          </a:p>
          <a:p>
            <a:pPr marL="4853"/>
            <a:r>
              <a:rPr lang="en-US" sz="1000" dirty="0">
                <a:latin typeface="Times New Roman" pitchFamily="18" charset="0"/>
              </a:rPr>
              <a:t>Organized athletic programs are not eligible for participation in the After School Snack Program </a:t>
            </a:r>
          </a:p>
          <a:p>
            <a:pPr marL="485299" indent="-543535">
              <a:buFont typeface="Wingdings" pitchFamily="2" charset="2"/>
              <a:buChar char="§"/>
            </a:pPr>
            <a:r>
              <a:rPr lang="en-US" sz="1000" dirty="0">
                <a:latin typeface="Times New Roman" pitchFamily="18" charset="0"/>
              </a:rPr>
              <a:t>Athletic activities that are “open to all” and do not limit membership may participate in the ASCP.</a:t>
            </a:r>
          </a:p>
          <a:p>
            <a:pPr marL="4853" defTabSz="931774"/>
            <a:endParaRPr lang="en-US" sz="1000" dirty="0"/>
          </a:p>
          <a:p>
            <a:pPr marL="4853" defTabSz="931774"/>
            <a:r>
              <a:rPr lang="en-US" sz="1000" dirty="0"/>
              <a:t>The ASCP provides snacks to CEs on the same income eligibility basis as school meals.  However, programs that operate in areas where 50% of students are eligible for free or reduced priced meals may serve all snacks for free.</a:t>
            </a:r>
          </a:p>
          <a:p>
            <a:pPr marL="4853" defTabSz="931774"/>
            <a:endParaRPr lang="en-US" sz="1000" dirty="0"/>
          </a:p>
          <a:p>
            <a:pPr marL="4853"/>
            <a:r>
              <a:rPr lang="en-US" sz="1000" dirty="0">
                <a:latin typeface="Times New Roman" pitchFamily="18" charset="0"/>
              </a:rPr>
              <a:t>Program can accommodate special needs or academically gifted children</a:t>
            </a:r>
          </a:p>
          <a:p>
            <a:endParaRPr lang="en-US" sz="1000" dirty="0"/>
          </a:p>
          <a:p>
            <a:pPr defTabSz="931774"/>
            <a:r>
              <a:rPr lang="en-US" sz="1000" dirty="0"/>
              <a:t>The reimbursement rates effective July 1, 2012, through June 30, 2013 were:</a:t>
            </a:r>
          </a:p>
          <a:p>
            <a:r>
              <a:rPr lang="en-US" sz="1000" dirty="0"/>
              <a:t>Paid - $0.07 </a:t>
            </a:r>
          </a:p>
          <a:p>
            <a:r>
              <a:rPr lang="en-US" sz="1000" dirty="0"/>
              <a:t>Reduced - $0.39 </a:t>
            </a:r>
          </a:p>
          <a:p>
            <a:r>
              <a:rPr lang="en-US" sz="1000" dirty="0"/>
              <a:t>Free - $0.78 </a:t>
            </a:r>
          </a:p>
          <a:p>
            <a:endParaRPr lang="en-US" sz="1000" dirty="0"/>
          </a:p>
          <a:p>
            <a:pPr defTabSz="931774"/>
            <a:r>
              <a:rPr lang="en-US" sz="1000" b="1" dirty="0"/>
              <a:t>As of June 30 2012</a:t>
            </a:r>
          </a:p>
          <a:p>
            <a:r>
              <a:rPr lang="en-US" sz="1000" dirty="0"/>
              <a:t>Average Daily Participation snack (September-May) 144,356 154,944 </a:t>
            </a:r>
          </a:p>
          <a:p>
            <a:r>
              <a:rPr lang="en-US" sz="1000" dirty="0"/>
              <a:t>Snacks Served for the Year 24,179,785 25,190,291 </a:t>
            </a:r>
          </a:p>
          <a:p>
            <a:pPr defTabSz="931774">
              <a:defRPr/>
            </a:pPr>
            <a:r>
              <a:rPr lang="en-US" sz="1000" dirty="0"/>
              <a:t>Federal Reimbursement for Snack $18,759,361</a:t>
            </a:r>
          </a:p>
        </p:txBody>
      </p:sp>
      <p:sp>
        <p:nvSpPr>
          <p:cNvPr id="4" name="Slide Number Placeholder 3"/>
          <p:cNvSpPr>
            <a:spLocks noGrp="1"/>
          </p:cNvSpPr>
          <p:nvPr>
            <p:ph type="sldNum" sz="quarter" idx="10"/>
          </p:nvPr>
        </p:nvSpPr>
        <p:spPr/>
        <p:txBody>
          <a:bodyPr/>
          <a:lstStyle/>
          <a:p>
            <a:fld id="{D34054AE-D28B-4965-A2D8-F45A0098FFE0}" type="slidenum">
              <a:rPr lang="en-US" smtClean="0"/>
              <a:t>22</a:t>
            </a:fld>
            <a:endParaRPr lang="en-US" dirty="0"/>
          </a:p>
        </p:txBody>
      </p:sp>
    </p:spTree>
    <p:extLst>
      <p:ext uri="{BB962C8B-B14F-4D97-AF65-F5344CB8AC3E}">
        <p14:creationId xmlns:p14="http://schemas.microsoft.com/office/powerpoint/2010/main" val="991729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buClr>
                <a:schemeClr val="accent3">
                  <a:lumMod val="75000"/>
                </a:schemeClr>
              </a:buClr>
              <a:buSzPct val="150000"/>
            </a:pPr>
            <a:r>
              <a:rPr lang="en-US" sz="2000" dirty="0">
                <a:solidFill>
                  <a:schemeClr val="tx1">
                    <a:lumMod val="85000"/>
                    <a:lumOff val="15000"/>
                  </a:schemeClr>
                </a:solidFill>
                <a:latin typeface="Arial" pitchFamily="34" charset="0"/>
                <a:ea typeface="Adobe Fan Heiti Std B" pitchFamily="34" charset="-128"/>
                <a:cs typeface="Arial" pitchFamily="34" charset="0"/>
              </a:rPr>
              <a:t>TDA determine eligibility criteria based on Federal funding.  </a:t>
            </a:r>
          </a:p>
          <a:p>
            <a:pPr>
              <a:lnSpc>
                <a:spcPct val="150000"/>
              </a:lnSpc>
              <a:buClr>
                <a:schemeClr val="accent3">
                  <a:lumMod val="75000"/>
                </a:schemeClr>
              </a:buClr>
              <a:buSzPct val="150000"/>
            </a:pPr>
            <a:r>
              <a:rPr lang="en-US" sz="2000" dirty="0">
                <a:solidFill>
                  <a:schemeClr val="tx1">
                    <a:lumMod val="85000"/>
                    <a:lumOff val="15000"/>
                  </a:schemeClr>
                </a:solidFill>
                <a:latin typeface="Arial" pitchFamily="34" charset="0"/>
                <a:ea typeface="Adobe Fan Heiti Std B" pitchFamily="34" charset="-128"/>
                <a:cs typeface="Arial" pitchFamily="34" charset="0"/>
              </a:rPr>
              <a:t>TDA then selects which schools may participate and extend invitations for these schools to apply. (this year’s list includes several charter schools)</a:t>
            </a:r>
          </a:p>
          <a:p>
            <a:pPr>
              <a:lnSpc>
                <a:spcPct val="150000"/>
              </a:lnSpc>
              <a:buClr>
                <a:schemeClr val="accent3">
                  <a:lumMod val="75000"/>
                </a:schemeClr>
              </a:buClr>
              <a:buSzPct val="150000"/>
            </a:pPr>
            <a:r>
              <a:rPr lang="en-US" sz="2000" dirty="0">
                <a:solidFill>
                  <a:schemeClr val="tx1">
                    <a:lumMod val="85000"/>
                    <a:lumOff val="15000"/>
                  </a:schemeClr>
                </a:solidFill>
                <a:latin typeface="Arial" pitchFamily="34" charset="0"/>
                <a:ea typeface="Adobe Fan Heiti Std B" pitchFamily="34" charset="-128"/>
                <a:cs typeface="Arial" pitchFamily="34" charset="0"/>
              </a:rPr>
              <a:t>Schools choose whether or not they would like to participate in the program.</a:t>
            </a:r>
          </a:p>
        </p:txBody>
      </p:sp>
      <p:sp>
        <p:nvSpPr>
          <p:cNvPr id="4" name="Slide Number Placeholder 3"/>
          <p:cNvSpPr>
            <a:spLocks noGrp="1"/>
          </p:cNvSpPr>
          <p:nvPr>
            <p:ph type="sldNum" sz="quarter" idx="10"/>
          </p:nvPr>
        </p:nvSpPr>
        <p:spPr/>
        <p:txBody>
          <a:bodyPr/>
          <a:lstStyle/>
          <a:p>
            <a:fld id="{D34054AE-D28B-4965-A2D8-F45A0098FFE0}" type="slidenum">
              <a:rPr lang="en-US" smtClean="0"/>
              <a:t>23</a:t>
            </a:fld>
            <a:endParaRPr lang="en-US" dirty="0"/>
          </a:p>
        </p:txBody>
      </p:sp>
    </p:spTree>
    <p:extLst>
      <p:ext uri="{BB962C8B-B14F-4D97-AF65-F5344CB8AC3E}">
        <p14:creationId xmlns:p14="http://schemas.microsoft.com/office/powerpoint/2010/main" val="1126293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100" i="1" dirty="0">
                <a:latin typeface="Times New Roman" pitchFamily="18" charset="0"/>
              </a:rPr>
              <a:t>There are two federally funded summer programs:</a:t>
            </a:r>
            <a:endParaRPr lang="en-US" sz="1100" b="1" i="1" dirty="0">
              <a:latin typeface="Times New Roman" pitchFamily="18" charset="0"/>
            </a:endParaRPr>
          </a:p>
          <a:p>
            <a:pPr eaLnBrk="1" hangingPunct="1"/>
            <a:r>
              <a:rPr lang="en-US" sz="1100" dirty="0">
                <a:latin typeface="Times New Roman" pitchFamily="18" charset="0"/>
              </a:rPr>
              <a:t>ARM: “</a:t>
            </a:r>
            <a:r>
              <a:rPr lang="en-US" sz="1100" b="1" dirty="0"/>
              <a:t>Summer Feeding State Mandate. </a:t>
            </a:r>
            <a:r>
              <a:rPr lang="en-US" sz="1100" dirty="0"/>
              <a:t>Public school districts in which 50 percent of the total enrolled students are eligible for free and reduced-price meals must operate or arrange for the provision of a summer feeding program. Public school districts may operate either the SSO or the Summer Food Service Program (SFSP) administered by the TDA.”</a:t>
            </a:r>
            <a:endParaRPr lang="en-US" sz="1100" dirty="0">
              <a:latin typeface="Times New Roman" pitchFamily="18" charset="0"/>
            </a:endParaRPr>
          </a:p>
          <a:p>
            <a:pPr marL="485299" indent="-543535">
              <a:buFont typeface="Wingdings" pitchFamily="2" charset="2"/>
              <a:buChar char="§"/>
            </a:pPr>
            <a:r>
              <a:rPr lang="en-US" sz="1100" dirty="0">
                <a:latin typeface="Times New Roman" pitchFamily="18" charset="0"/>
              </a:rPr>
              <a:t>Charter Schools not </a:t>
            </a:r>
            <a:r>
              <a:rPr lang="en-US" sz="1100" u="sng" dirty="0">
                <a:latin typeface="Times New Roman" pitchFamily="18" charset="0"/>
              </a:rPr>
              <a:t>required</a:t>
            </a:r>
            <a:r>
              <a:rPr lang="en-US" sz="1100" dirty="0">
                <a:latin typeface="Times New Roman" pitchFamily="18" charset="0"/>
              </a:rPr>
              <a:t> since populations come from larger cities</a:t>
            </a:r>
          </a:p>
          <a:p>
            <a:pPr eaLnBrk="1" hangingPunct="1"/>
            <a:endParaRPr lang="en-US" sz="1100" b="1" dirty="0">
              <a:latin typeface="Times New Roman" pitchFamily="18" charset="0"/>
            </a:endParaRPr>
          </a:p>
          <a:p>
            <a:pPr eaLnBrk="1" hangingPunct="1"/>
            <a:r>
              <a:rPr lang="en-US" sz="1100" b="1" dirty="0">
                <a:latin typeface="Times New Roman" pitchFamily="18" charset="0"/>
              </a:rPr>
              <a:t>Summer Food Service Program (SFSP)</a:t>
            </a:r>
          </a:p>
          <a:p>
            <a:pPr marL="548388" indent="-543535">
              <a:buFont typeface="Wingdings" pitchFamily="2" charset="2"/>
              <a:buChar char="§"/>
            </a:pPr>
            <a:r>
              <a:rPr lang="en-US" sz="1100" dirty="0">
                <a:latin typeface="Times New Roman" pitchFamily="18" charset="0"/>
              </a:rPr>
              <a:t>Available to schools and private non-profit entities</a:t>
            </a:r>
          </a:p>
        </p:txBody>
      </p:sp>
      <p:sp>
        <p:nvSpPr>
          <p:cNvPr id="4" name="Slide Number Placeholder 3"/>
          <p:cNvSpPr>
            <a:spLocks noGrp="1"/>
          </p:cNvSpPr>
          <p:nvPr>
            <p:ph type="sldNum" sz="quarter" idx="10"/>
          </p:nvPr>
        </p:nvSpPr>
        <p:spPr/>
        <p:txBody>
          <a:bodyPr/>
          <a:lstStyle/>
          <a:p>
            <a:fld id="{D34054AE-D28B-4965-A2D8-F45A0098FFE0}" type="slidenum">
              <a:rPr lang="en-US" smtClean="0"/>
              <a:t>24</a:t>
            </a:fld>
            <a:endParaRPr lang="en-US" dirty="0"/>
          </a:p>
        </p:txBody>
      </p:sp>
    </p:spTree>
    <p:extLst>
      <p:ext uri="{BB962C8B-B14F-4D97-AF65-F5344CB8AC3E}">
        <p14:creationId xmlns:p14="http://schemas.microsoft.com/office/powerpoint/2010/main" val="34810098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000" b="1" dirty="0">
                <a:latin typeface="Times New Roman" pitchFamily="18" charset="0"/>
              </a:rPr>
              <a:t>Seamless Summer Option (SSO)</a:t>
            </a:r>
          </a:p>
          <a:p>
            <a:pPr marL="548388" indent="-543535">
              <a:buFont typeface="Wingdings" pitchFamily="2" charset="2"/>
              <a:buChar char="§"/>
            </a:pPr>
            <a:r>
              <a:rPr lang="en-US" sz="1000" dirty="0">
                <a:latin typeface="Times New Roman" pitchFamily="18" charset="0"/>
              </a:rPr>
              <a:t>SSO is allowed only for schools operating the NSLP</a:t>
            </a:r>
          </a:p>
          <a:p>
            <a:pPr marL="548388" indent="-543535">
              <a:buFont typeface="Wingdings" pitchFamily="2" charset="2"/>
              <a:buChar char="§"/>
            </a:pPr>
            <a:r>
              <a:rPr lang="en-US" sz="1000" dirty="0">
                <a:latin typeface="Times New Roman" pitchFamily="18" charset="0"/>
              </a:rPr>
              <a:t>Incentive that allows schools to continue with menu pattern into the summer with no application process </a:t>
            </a:r>
          </a:p>
          <a:p>
            <a:endParaRPr lang="en-US" sz="1000" dirty="0"/>
          </a:p>
          <a:p>
            <a:r>
              <a:rPr lang="en-US" sz="1000" b="1" u="sng" dirty="0"/>
              <a:t>ARM</a:t>
            </a:r>
          </a:p>
          <a:p>
            <a:r>
              <a:rPr lang="en-US" sz="1000" dirty="0"/>
              <a:t>“TDA administers the Seamless Summer Option (SSO)6 for CEs that participate in the NSLP and SBP.  SSO is designed to encourage CEs to provide meals in low-income areas during summer and other school vacation periods.  CEs serve meals free of charge to children 18 and younger.  Reduced paperwork and administrative burden that is normally associated with operating different programs. Feeding sites for this program may include one or more open site(s) within the attendance zone of a qualifying school as determined by the school officials. Qualifying sites must be located in an attendance area with 50 percent or higher free and reduced-price eligible children. </a:t>
            </a:r>
          </a:p>
          <a:p>
            <a:r>
              <a:rPr lang="en-US" sz="1000" b="1" dirty="0"/>
              <a:t>Nutritional Requirements for the SSO. </a:t>
            </a:r>
            <a:r>
              <a:rPr lang="en-US" sz="1000" dirty="0"/>
              <a:t>Nutritional standards for meals or snacks served and claimed must meet the NSLP, SBP, and ASCP requirements.”</a:t>
            </a:r>
          </a:p>
        </p:txBody>
      </p:sp>
      <p:sp>
        <p:nvSpPr>
          <p:cNvPr id="4" name="Slide Number Placeholder 3"/>
          <p:cNvSpPr>
            <a:spLocks noGrp="1"/>
          </p:cNvSpPr>
          <p:nvPr>
            <p:ph type="sldNum" sz="quarter" idx="10"/>
          </p:nvPr>
        </p:nvSpPr>
        <p:spPr/>
        <p:txBody>
          <a:bodyPr/>
          <a:lstStyle/>
          <a:p>
            <a:fld id="{D34054AE-D28B-4965-A2D8-F45A0098FFE0}" type="slidenum">
              <a:rPr lang="en-US" smtClean="0"/>
              <a:t>25</a:t>
            </a:fld>
            <a:endParaRPr lang="en-US" dirty="0"/>
          </a:p>
        </p:txBody>
      </p:sp>
    </p:spTree>
    <p:extLst>
      <p:ext uri="{BB962C8B-B14F-4D97-AF65-F5344CB8AC3E}">
        <p14:creationId xmlns:p14="http://schemas.microsoft.com/office/powerpoint/2010/main" val="20997633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u="sng" dirty="0"/>
              <a:t>ARM</a:t>
            </a:r>
          </a:p>
          <a:p>
            <a:r>
              <a:rPr lang="en-US" sz="1100" b="1" i="1" dirty="0"/>
              <a:t>“Exception: </a:t>
            </a:r>
            <a:r>
              <a:rPr lang="en-US" sz="1100" i="1" dirty="0"/>
              <a:t>A nonprofit child care institution or nonprofit school in which children do not have access to meal service through the NSLP, such as split-session kindergarten, is eligible to apply to participate in the SMP. </a:t>
            </a:r>
            <a:endParaRPr lang="en-US" sz="1100" dirty="0"/>
          </a:p>
          <a:p>
            <a:r>
              <a:rPr lang="en-US" sz="1100" dirty="0"/>
              <a:t>The SMP provides cash assistance to contracting entities to encourage the consumption of fluid milk by children and help defray the cost of providing milk to children. </a:t>
            </a:r>
          </a:p>
          <a:p>
            <a:r>
              <a:rPr lang="en-US" sz="1100" dirty="0"/>
              <a:t>Cash assistance includes general cash payments for milk served to children enrolled in the site. </a:t>
            </a:r>
          </a:p>
          <a:p>
            <a:r>
              <a:rPr lang="en-US" sz="1100" dirty="0"/>
              <a:t>To ensure the nutritional adequacy of milk served, the milk must meet the guidelines set by the USDA FNS.”</a:t>
            </a:r>
          </a:p>
        </p:txBody>
      </p:sp>
      <p:sp>
        <p:nvSpPr>
          <p:cNvPr id="4" name="Slide Number Placeholder 3"/>
          <p:cNvSpPr>
            <a:spLocks noGrp="1"/>
          </p:cNvSpPr>
          <p:nvPr>
            <p:ph type="sldNum" sz="quarter" idx="10"/>
          </p:nvPr>
        </p:nvSpPr>
        <p:spPr/>
        <p:txBody>
          <a:bodyPr/>
          <a:lstStyle/>
          <a:p>
            <a:fld id="{D34054AE-D28B-4965-A2D8-F45A0098FFE0}" type="slidenum">
              <a:rPr lang="en-US" smtClean="0"/>
              <a:t>26</a:t>
            </a:fld>
            <a:endParaRPr lang="en-US" dirty="0"/>
          </a:p>
        </p:txBody>
      </p:sp>
    </p:spTree>
    <p:extLst>
      <p:ext uri="{BB962C8B-B14F-4D97-AF65-F5344CB8AC3E}">
        <p14:creationId xmlns:p14="http://schemas.microsoft.com/office/powerpoint/2010/main" val="1623945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4054AE-D28B-4965-A2D8-F45A0098FFE0}" type="slidenum">
              <a:rPr lang="en-US" smtClean="0"/>
              <a:t>27</a:t>
            </a:fld>
            <a:endParaRPr lang="en-US" dirty="0"/>
          </a:p>
        </p:txBody>
      </p:sp>
    </p:spTree>
    <p:extLst>
      <p:ext uri="{BB962C8B-B14F-4D97-AF65-F5344CB8AC3E}">
        <p14:creationId xmlns:p14="http://schemas.microsoft.com/office/powerpoint/2010/main" val="724224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4054AE-D28B-4965-A2D8-F45A0098FFE0}" type="slidenum">
              <a:rPr lang="en-US" smtClean="0"/>
              <a:t>28</a:t>
            </a:fld>
            <a:endParaRPr lang="en-US" dirty="0"/>
          </a:p>
        </p:txBody>
      </p:sp>
    </p:spTree>
    <p:extLst>
      <p:ext uri="{BB962C8B-B14F-4D97-AF65-F5344CB8AC3E}">
        <p14:creationId xmlns:p14="http://schemas.microsoft.com/office/powerpoint/2010/main" val="1589521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4054AE-D28B-4965-A2D8-F45A0098FFE0}" type="slidenum">
              <a:rPr lang="en-US" smtClean="0"/>
              <a:t>29</a:t>
            </a:fld>
            <a:endParaRPr lang="en-US" dirty="0"/>
          </a:p>
        </p:txBody>
      </p:sp>
    </p:spTree>
    <p:extLst>
      <p:ext uri="{BB962C8B-B14F-4D97-AF65-F5344CB8AC3E}">
        <p14:creationId xmlns:p14="http://schemas.microsoft.com/office/powerpoint/2010/main" val="1969941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054AE-D28B-4965-A2D8-F45A0098FFE0}" type="slidenum">
              <a:rPr lang="en-US" smtClean="0"/>
              <a:t>3</a:t>
            </a:fld>
            <a:endParaRPr lang="en-US" dirty="0"/>
          </a:p>
        </p:txBody>
      </p:sp>
    </p:spTree>
    <p:extLst>
      <p:ext uri="{BB962C8B-B14F-4D97-AF65-F5344CB8AC3E}">
        <p14:creationId xmlns:p14="http://schemas.microsoft.com/office/powerpoint/2010/main" val="28686382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At this time you may have some questions.</a:t>
            </a:r>
          </a:p>
          <a:p>
            <a:endParaRPr lang="en-US" sz="1100" dirty="0"/>
          </a:p>
          <a:p>
            <a:r>
              <a:rPr lang="en-US" sz="1100" dirty="0"/>
              <a:t>Jon: “So who can participate in these programs?”</a:t>
            </a:r>
          </a:p>
          <a:p>
            <a:r>
              <a:rPr lang="en-US" sz="1100" dirty="0"/>
              <a:t>Adrienne: “</a:t>
            </a:r>
          </a:p>
          <a:p>
            <a:pPr marL="4853">
              <a:defRPr/>
            </a:pPr>
            <a:endParaRPr lang="en-US" sz="1100" b="1" u="sng" dirty="0">
              <a:latin typeface="Times New Roman" pitchFamily="18" charset="0"/>
            </a:endParaRPr>
          </a:p>
          <a:p>
            <a:pPr marL="4853">
              <a:defRPr/>
            </a:pPr>
            <a:r>
              <a:rPr lang="en-US" sz="1100" b="1" u="sng" dirty="0">
                <a:latin typeface="Times New Roman" pitchFamily="18" charset="0"/>
              </a:rPr>
              <a:t>Slide 1</a:t>
            </a:r>
          </a:p>
          <a:p>
            <a:pPr marL="1014275" lvl="1" indent="-543535">
              <a:buFont typeface="+mj-lt"/>
              <a:buAutoNum type="arabicPeriod"/>
              <a:defRPr/>
            </a:pPr>
            <a:r>
              <a:rPr lang="en-US" sz="1100" dirty="0">
                <a:latin typeface="Times New Roman" pitchFamily="18" charset="0"/>
              </a:rPr>
              <a:t>Any public or charter school student of high school age and younger </a:t>
            </a:r>
          </a:p>
          <a:p>
            <a:pPr marL="1417072" lvl="2" indent="-543535">
              <a:buFont typeface="Wingdings" pitchFamily="2" charset="2"/>
              <a:buChar char="§"/>
              <a:defRPr/>
            </a:pPr>
            <a:r>
              <a:rPr lang="en-US" sz="1100" i="1" dirty="0">
                <a:latin typeface="Times New Roman" pitchFamily="18" charset="0"/>
              </a:rPr>
              <a:t>Charter schools must follow same federal regulations </a:t>
            </a:r>
          </a:p>
          <a:p>
            <a:pPr marL="1014275" lvl="1" indent="-543535">
              <a:buFont typeface="+mj-lt"/>
              <a:buAutoNum type="arabicPeriod"/>
              <a:defRPr/>
            </a:pPr>
            <a:r>
              <a:rPr lang="en-US" sz="1100" dirty="0">
                <a:latin typeface="Times New Roman" pitchFamily="18" charset="0"/>
              </a:rPr>
              <a:t>A student provided instruction from an elementary or secondary institution </a:t>
            </a:r>
          </a:p>
          <a:p>
            <a:pPr marL="1417072" lvl="2" indent="-543535">
              <a:buFont typeface="Wingdings" pitchFamily="2" charset="2"/>
              <a:buChar char="§"/>
              <a:defRPr/>
            </a:pPr>
            <a:r>
              <a:rPr lang="en-US" sz="1100" i="1" dirty="0">
                <a:latin typeface="Times New Roman" pitchFamily="18" charset="0"/>
              </a:rPr>
              <a:t>Head Start children may participate as students</a:t>
            </a:r>
          </a:p>
          <a:p>
            <a:pPr marL="1014275" lvl="1" indent="-543535">
              <a:buFont typeface="+mj-lt"/>
              <a:buAutoNum type="arabicPeriod"/>
              <a:defRPr/>
            </a:pPr>
            <a:r>
              <a:rPr lang="en-US" sz="1100" dirty="0">
                <a:latin typeface="Times New Roman" pitchFamily="18" charset="0"/>
              </a:rPr>
              <a:t>Child must be enrolled in an education unit and under 18 years of age </a:t>
            </a:r>
          </a:p>
          <a:p>
            <a:pPr marL="1417072" lvl="2" indent="-543535">
              <a:buFont typeface="Wingdings" pitchFamily="2" charset="2"/>
              <a:buChar char="§"/>
              <a:defRPr/>
            </a:pPr>
            <a:r>
              <a:rPr lang="en-US" sz="1100" i="1" dirty="0">
                <a:latin typeface="Times New Roman" pitchFamily="18" charset="0"/>
              </a:rPr>
              <a:t>21 if enrolled in a Residential Child Care Institution (RCCI)</a:t>
            </a:r>
          </a:p>
          <a:p>
            <a:pPr marL="407651" lvl="1">
              <a:defRPr/>
            </a:pPr>
            <a:r>
              <a:rPr lang="en-US" sz="1100" b="1" dirty="0">
                <a:latin typeface="Times New Roman" pitchFamily="18" charset="0"/>
              </a:rPr>
              <a:t>* U.S. citizenship not a factor in the determination of eligibility</a:t>
            </a:r>
          </a:p>
          <a:p>
            <a:endParaRPr lang="en-US" sz="1100" dirty="0"/>
          </a:p>
          <a:p>
            <a:r>
              <a:rPr lang="en-US" sz="1100" dirty="0"/>
              <a:t>Jon: “What determines whether a student is eligible to receive a free or reduced-price meal?”</a:t>
            </a:r>
          </a:p>
          <a:p>
            <a:r>
              <a:rPr lang="en-US" sz="1100" dirty="0"/>
              <a:t>Adrienne:</a:t>
            </a:r>
          </a:p>
          <a:p>
            <a:r>
              <a:rPr lang="en-US" sz="1100" dirty="0"/>
              <a:t>The following </a:t>
            </a:r>
            <a:r>
              <a:rPr lang="en-US" sz="1100" b="1" dirty="0"/>
              <a:t>income eligibility guidelines </a:t>
            </a:r>
            <a:r>
              <a:rPr lang="en-US" sz="1100" dirty="0"/>
              <a:t>are used to determine eligibility for free and reduced price meals or free milk for the nutrition assistance programs administered by TDA. </a:t>
            </a:r>
          </a:p>
          <a:p>
            <a:r>
              <a:rPr lang="en-US" sz="1100" b="1" dirty="0"/>
              <a:t>NSLP/SBP/SFSP: </a:t>
            </a:r>
            <a:r>
              <a:rPr lang="en-US" sz="1100" dirty="0"/>
              <a:t>Eligibility may be based on total income and size (i.e., number of household members) of a participant’s household. If any member of the household receives Temporary Assistance for Needy Families (TANF), Supplemental Nutrition Assistance Program (SNAP) or Food Distribution Program on Indian Reservations (FDPIR) benefits, children are eligible for free meals.</a:t>
            </a:r>
          </a:p>
          <a:p>
            <a:r>
              <a:rPr lang="en-US" sz="1100" b="1" dirty="0"/>
              <a:t>SMP:</a:t>
            </a:r>
            <a:r>
              <a:rPr lang="en-US" sz="1100" dirty="0"/>
              <a:t> Eligibility for free milk is based on total income and size (i.e., number of household members) of a participant’s household.</a:t>
            </a:r>
          </a:p>
          <a:p>
            <a:pPr marL="4853"/>
            <a:r>
              <a:rPr lang="en-US" sz="1100" b="1" dirty="0">
                <a:latin typeface="Times New Roman" pitchFamily="18" charset="0"/>
              </a:rPr>
              <a:t>Reduced price meals </a:t>
            </a:r>
            <a:r>
              <a:rPr lang="en-US" sz="1100" dirty="0">
                <a:latin typeface="Times New Roman" pitchFamily="18" charset="0"/>
              </a:rPr>
              <a:t>- School Food Authority (SFA) cannot charge more than $.40 for lunch, $.30 for breakfast, or $.15 for snacks.</a:t>
            </a:r>
          </a:p>
          <a:p>
            <a:pPr marL="4853"/>
            <a:r>
              <a:rPr lang="en-US" sz="1100" dirty="0">
                <a:latin typeface="Times New Roman" pitchFamily="18" charset="0"/>
              </a:rPr>
              <a:t>Process</a:t>
            </a:r>
          </a:p>
          <a:p>
            <a:pPr marL="4853"/>
            <a:r>
              <a:rPr lang="en-US" sz="1100" dirty="0">
                <a:latin typeface="Times New Roman" pitchFamily="18" charset="0"/>
              </a:rPr>
              <a:t>1. Application issued to all students enrolled in CE</a:t>
            </a:r>
          </a:p>
          <a:p>
            <a:pPr marL="4853"/>
            <a:r>
              <a:rPr lang="en-US" sz="1100" dirty="0">
                <a:latin typeface="Times New Roman" pitchFamily="18" charset="0"/>
              </a:rPr>
              <a:t>2. Household eligibility determinations conducted by CE</a:t>
            </a:r>
          </a:p>
          <a:p>
            <a:pPr marL="4853"/>
            <a:r>
              <a:rPr lang="en-US" sz="1100" dirty="0">
                <a:latin typeface="Times New Roman" pitchFamily="18" charset="0"/>
              </a:rPr>
              <a:t>3. Serve reimbursable meals to eligible students</a:t>
            </a:r>
          </a:p>
          <a:p>
            <a:pPr marL="4853"/>
            <a:r>
              <a:rPr lang="en-US" sz="1100" dirty="0">
                <a:latin typeface="Times New Roman" pitchFamily="18" charset="0"/>
              </a:rPr>
              <a:t>4. Count and claim students according to eligibility determination</a:t>
            </a:r>
          </a:p>
          <a:p>
            <a:pPr marL="4853"/>
            <a:r>
              <a:rPr lang="en-US" sz="1100" dirty="0">
                <a:latin typeface="Times New Roman" pitchFamily="18" charset="0"/>
              </a:rPr>
              <a:t>5. Verification must be completed by Nov. 15 each year</a:t>
            </a:r>
          </a:p>
          <a:p>
            <a:pPr marL="407651" lvl="1"/>
            <a:r>
              <a:rPr lang="en-US" sz="1100" dirty="0">
                <a:latin typeface="Times New Roman" pitchFamily="18" charset="0"/>
              </a:rPr>
              <a:t>Submitted to TDA by March 1, annually </a:t>
            </a:r>
          </a:p>
          <a:p>
            <a:endParaRPr lang="en-US" sz="1100" dirty="0"/>
          </a:p>
          <a:p>
            <a:endParaRPr lang="en-US" sz="1100" dirty="0"/>
          </a:p>
        </p:txBody>
      </p:sp>
      <p:sp>
        <p:nvSpPr>
          <p:cNvPr id="4" name="Slide Number Placeholder 3"/>
          <p:cNvSpPr>
            <a:spLocks noGrp="1"/>
          </p:cNvSpPr>
          <p:nvPr>
            <p:ph type="sldNum" sz="quarter" idx="10"/>
          </p:nvPr>
        </p:nvSpPr>
        <p:spPr/>
        <p:txBody>
          <a:bodyPr/>
          <a:lstStyle/>
          <a:p>
            <a:fld id="{D34054AE-D28B-4965-A2D8-F45A0098FFE0}" type="slidenum">
              <a:rPr lang="en-US" smtClean="0"/>
              <a:t>30</a:t>
            </a:fld>
            <a:endParaRPr lang="en-US" dirty="0"/>
          </a:p>
        </p:txBody>
      </p:sp>
    </p:spTree>
    <p:extLst>
      <p:ext uri="{BB962C8B-B14F-4D97-AF65-F5344CB8AC3E}">
        <p14:creationId xmlns:p14="http://schemas.microsoft.com/office/powerpoint/2010/main" val="2615526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Jon: “So how does a school receive financial reimbursement from the Texas Department of Agriculture?”</a:t>
            </a:r>
          </a:p>
          <a:p>
            <a:r>
              <a:rPr lang="en-US" sz="1100" dirty="0"/>
              <a:t>Adrienne: “</a:t>
            </a:r>
          </a:p>
          <a:p>
            <a:pPr marL="4853"/>
            <a:r>
              <a:rPr lang="en-US" sz="1100" dirty="0">
                <a:latin typeface="Times New Roman" pitchFamily="18" charset="0"/>
              </a:rPr>
              <a:t>Ensure that all meals claimed</a:t>
            </a:r>
          </a:p>
          <a:p>
            <a:pPr marL="485299" indent="-543535">
              <a:buFont typeface="Wingdings" pitchFamily="2" charset="2"/>
              <a:buChar char="§"/>
            </a:pPr>
            <a:r>
              <a:rPr lang="en-US" sz="1100" dirty="0">
                <a:latin typeface="Times New Roman" pitchFamily="18" charset="0"/>
              </a:rPr>
              <a:t>Were served to eligible students</a:t>
            </a:r>
          </a:p>
          <a:p>
            <a:pPr marL="485299" indent="-543535">
              <a:buFont typeface="Wingdings" pitchFamily="2" charset="2"/>
              <a:buChar char="§"/>
            </a:pPr>
            <a:r>
              <a:rPr lang="en-US" sz="1100" dirty="0">
                <a:latin typeface="Times New Roman" pitchFamily="18" charset="0"/>
              </a:rPr>
              <a:t>Met program requirements</a:t>
            </a:r>
          </a:p>
          <a:p>
            <a:pPr marL="485299" indent="-543535">
              <a:buFont typeface="Wingdings" pitchFamily="2" charset="2"/>
              <a:buChar char="§"/>
            </a:pPr>
            <a:r>
              <a:rPr lang="en-US" sz="1100" dirty="0">
                <a:latin typeface="Times New Roman" pitchFamily="18" charset="0"/>
              </a:rPr>
              <a:t>Have complete Food Production Records</a:t>
            </a:r>
          </a:p>
          <a:p>
            <a:pPr marL="485299" indent="-543535">
              <a:buFont typeface="Wingdings" pitchFamily="2" charset="2"/>
              <a:buChar char="§"/>
            </a:pPr>
            <a:r>
              <a:rPr lang="en-US" sz="1100" dirty="0">
                <a:latin typeface="Times New Roman" pitchFamily="18" charset="0"/>
              </a:rPr>
              <a:t>Are accurately counted and claimed by category (free, reduced, paid)</a:t>
            </a:r>
          </a:p>
          <a:p>
            <a:pPr marL="485299" indent="-543535">
              <a:buFont typeface="Wingdings" pitchFamily="2" charset="2"/>
              <a:buChar char="§"/>
            </a:pPr>
            <a:r>
              <a:rPr lang="en-US" sz="1100" dirty="0">
                <a:latin typeface="Times New Roman" pitchFamily="18" charset="0"/>
              </a:rPr>
              <a:t>Are backed up with adequate documentation </a:t>
            </a:r>
          </a:p>
          <a:p>
            <a:pPr indent="-58236"/>
            <a:r>
              <a:rPr lang="en-US" sz="1100" dirty="0">
                <a:latin typeface="Times New Roman" pitchFamily="18" charset="0"/>
              </a:rPr>
              <a:t>Submit claims electronically each month to TDA</a:t>
            </a:r>
          </a:p>
          <a:p>
            <a:pPr indent="-58236"/>
            <a:endParaRPr lang="en-US" sz="1100" dirty="0">
              <a:latin typeface="Times New Roman" pitchFamily="18" charset="0"/>
            </a:endParaRPr>
          </a:p>
          <a:p>
            <a:r>
              <a:rPr lang="en-US" sz="1100" dirty="0"/>
              <a:t>Jon: “So how does TDA verify that a school is in fact serving reimbursable meals that meet Federal and state requirements and regulations?”</a:t>
            </a:r>
          </a:p>
          <a:p>
            <a:r>
              <a:rPr lang="en-US" sz="1100" dirty="0"/>
              <a:t>Adrienne: “</a:t>
            </a:r>
          </a:p>
          <a:p>
            <a:pPr marL="4853"/>
            <a:r>
              <a:rPr lang="en-US" sz="1100" dirty="0">
                <a:latin typeface="Times New Roman" pitchFamily="18" charset="0"/>
              </a:rPr>
              <a:t>USDA requires the CRE to:</a:t>
            </a:r>
          </a:p>
          <a:p>
            <a:pPr marL="485299" indent="-543535">
              <a:buFont typeface="Wingdings" pitchFamily="2" charset="2"/>
              <a:buChar char="§"/>
            </a:pPr>
            <a:r>
              <a:rPr lang="en-US" sz="1100" dirty="0">
                <a:latin typeface="Times New Roman" pitchFamily="18" charset="0"/>
              </a:rPr>
              <a:t>Ensure compliance with the requirements NSLP and SBP</a:t>
            </a:r>
          </a:p>
          <a:p>
            <a:pPr marL="485299" indent="-543535">
              <a:buFont typeface="Wingdings" pitchFamily="2" charset="2"/>
              <a:buChar char="§"/>
            </a:pPr>
            <a:r>
              <a:rPr lang="en-US" sz="1100" dirty="0">
                <a:latin typeface="Times New Roman" pitchFamily="18" charset="0"/>
              </a:rPr>
              <a:t>Focus on Breakfast, Lunch, and Snack programs during each follow-up review</a:t>
            </a:r>
          </a:p>
          <a:p>
            <a:pPr marL="485299" indent="-543535">
              <a:buFont typeface="Wingdings" pitchFamily="2" charset="2"/>
              <a:buChar char="§"/>
            </a:pPr>
            <a:r>
              <a:rPr lang="en-US" sz="1100" dirty="0">
                <a:latin typeface="Times New Roman" pitchFamily="18" charset="0"/>
              </a:rPr>
              <a:t>Mandated to occur at least once every three years  </a:t>
            </a:r>
          </a:p>
          <a:p>
            <a:pPr indent="-58236"/>
            <a:endParaRPr lang="en-US" sz="1100" dirty="0">
              <a:latin typeface="Times New Roman" pitchFamily="18" charset="0"/>
            </a:endParaRPr>
          </a:p>
        </p:txBody>
      </p:sp>
      <p:sp>
        <p:nvSpPr>
          <p:cNvPr id="4" name="Slide Number Placeholder 3"/>
          <p:cNvSpPr>
            <a:spLocks noGrp="1"/>
          </p:cNvSpPr>
          <p:nvPr>
            <p:ph type="sldNum" sz="quarter" idx="10"/>
          </p:nvPr>
        </p:nvSpPr>
        <p:spPr/>
        <p:txBody>
          <a:bodyPr/>
          <a:lstStyle/>
          <a:p>
            <a:fld id="{D34054AE-D28B-4965-A2D8-F45A0098FFE0}" type="slidenum">
              <a:rPr lang="en-US" smtClean="0"/>
              <a:t>31</a:t>
            </a:fld>
            <a:endParaRPr lang="en-US" dirty="0"/>
          </a:p>
        </p:txBody>
      </p:sp>
    </p:spTree>
    <p:extLst>
      <p:ext uri="{BB962C8B-B14F-4D97-AF65-F5344CB8AC3E}">
        <p14:creationId xmlns:p14="http://schemas.microsoft.com/office/powerpoint/2010/main" val="26155262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000" b="1" dirty="0">
                <a:latin typeface="Times New Roman" pitchFamily="18" charset="0"/>
              </a:rPr>
              <a:t>Wellness Policy</a:t>
            </a:r>
          </a:p>
          <a:p>
            <a:pPr lvl="0"/>
            <a:r>
              <a:rPr lang="en-US" sz="1000" dirty="0"/>
              <a:t>2004 Child Nutrition Reauthorization Act -&gt; required all school districts that participate in SNP to adopt comprehensive LWP by School Year (SY) 2006-2007</a:t>
            </a:r>
          </a:p>
          <a:p>
            <a:pPr lvl="0"/>
            <a:r>
              <a:rPr lang="en-US" sz="1000" dirty="0"/>
              <a:t>A milestone in federal gov’t. addressing childhood obesity through school environments</a:t>
            </a:r>
          </a:p>
          <a:p>
            <a:pPr marL="4853"/>
            <a:endParaRPr lang="en-US" sz="1000" dirty="0">
              <a:latin typeface="Times New Roman" pitchFamily="18" charset="0"/>
            </a:endParaRPr>
          </a:p>
          <a:p>
            <a:pPr marL="4853"/>
            <a:r>
              <a:rPr lang="en-US" sz="1000" dirty="0">
                <a:latin typeface="Times New Roman" pitchFamily="18" charset="0"/>
              </a:rPr>
              <a:t>Your local Education Service Center will help you develop a Wellness Policy that is relevant to your school’s priorities and meets the needs of your student population.</a:t>
            </a:r>
          </a:p>
          <a:p>
            <a:pPr marL="4853"/>
            <a:r>
              <a:rPr lang="en-US" sz="1000" dirty="0">
                <a:latin typeface="Times New Roman" pitchFamily="18" charset="0"/>
              </a:rPr>
              <a:t>Your policy must:</a:t>
            </a:r>
          </a:p>
          <a:p>
            <a:pPr marL="485299" indent="-543535">
              <a:buFont typeface="Wingdings" pitchFamily="2" charset="2"/>
              <a:buChar char="§"/>
            </a:pPr>
            <a:r>
              <a:rPr lang="en-US" sz="1000" dirty="0">
                <a:latin typeface="Times New Roman" pitchFamily="18" charset="0"/>
              </a:rPr>
              <a:t>Include goals for nutrition education, physical activity, and other school-based activities</a:t>
            </a:r>
          </a:p>
          <a:p>
            <a:pPr marL="485299" indent="-543535">
              <a:buFont typeface="Wingdings" pitchFamily="2" charset="2"/>
              <a:buChar char="§"/>
            </a:pPr>
            <a:r>
              <a:rPr lang="en-US" sz="1000" dirty="0">
                <a:latin typeface="Times New Roman" pitchFamily="18" charset="0"/>
              </a:rPr>
              <a:t>Include nutrition guidelines for all foods available at each campus</a:t>
            </a:r>
          </a:p>
          <a:p>
            <a:pPr marL="485299" indent="-543535">
              <a:buFont typeface="Wingdings" pitchFamily="2" charset="2"/>
              <a:buChar char="§"/>
            </a:pPr>
            <a:r>
              <a:rPr lang="en-US" sz="1000" dirty="0">
                <a:latin typeface="Times New Roman" pitchFamily="18" charset="0"/>
              </a:rPr>
              <a:t>Can be district-wide or at the campus-level</a:t>
            </a:r>
          </a:p>
          <a:p>
            <a:pPr marL="485299" indent="-543535">
              <a:buFont typeface="Wingdings" pitchFamily="2" charset="2"/>
              <a:buChar char="§"/>
            </a:pPr>
            <a:r>
              <a:rPr lang="en-US" sz="1000" dirty="0">
                <a:latin typeface="Times New Roman" pitchFamily="18" charset="0"/>
              </a:rPr>
              <a:t>You are required to keep documentation to support that components of your policy are being met.  Further guidance will be coming out soon regarding how to implement LWPs.</a:t>
            </a:r>
          </a:p>
          <a:p>
            <a:endParaRPr lang="en-US" sz="1000" dirty="0"/>
          </a:p>
          <a:p>
            <a:pPr lvl="0">
              <a:lnSpc>
                <a:spcPct val="90000"/>
              </a:lnSpc>
            </a:pPr>
            <a:r>
              <a:rPr lang="en-US" sz="1000" dirty="0"/>
              <a:t>Strengthen local wellness policies so they become useful tools in evaluating, establishing &amp; maintaining healthy school environments</a:t>
            </a:r>
          </a:p>
          <a:p>
            <a:pPr lvl="0">
              <a:lnSpc>
                <a:spcPct val="90000"/>
              </a:lnSpc>
            </a:pPr>
            <a:r>
              <a:rPr lang="en-US" sz="1000" dirty="0"/>
              <a:t>Provide transparency to the public on key areas that affect the nutrition environment in each school</a:t>
            </a:r>
          </a:p>
          <a:p>
            <a:endParaRPr lang="en-US" dirty="0" smtClean="0"/>
          </a:p>
          <a:p>
            <a:r>
              <a:rPr lang="en-US" dirty="0" smtClean="0"/>
              <a:t>For</a:t>
            </a:r>
            <a:r>
              <a:rPr lang="en-US" baseline="0" dirty="0" smtClean="0"/>
              <a:t> example, a LWP that addresses bullying.  </a:t>
            </a:r>
            <a:endParaRPr lang="en-US" dirty="0"/>
          </a:p>
        </p:txBody>
      </p:sp>
      <p:sp>
        <p:nvSpPr>
          <p:cNvPr id="4" name="Slide Number Placeholder 3"/>
          <p:cNvSpPr>
            <a:spLocks noGrp="1"/>
          </p:cNvSpPr>
          <p:nvPr>
            <p:ph type="sldNum" sz="quarter" idx="10"/>
          </p:nvPr>
        </p:nvSpPr>
        <p:spPr/>
        <p:txBody>
          <a:bodyPr/>
          <a:lstStyle/>
          <a:p>
            <a:fld id="{D34054AE-D28B-4965-A2D8-F45A0098FFE0}" type="slidenum">
              <a:rPr lang="en-US" smtClean="0"/>
              <a:t>32</a:t>
            </a:fld>
            <a:endParaRPr lang="en-US" dirty="0"/>
          </a:p>
        </p:txBody>
      </p:sp>
    </p:spTree>
    <p:extLst>
      <p:ext uri="{BB962C8B-B14F-4D97-AF65-F5344CB8AC3E}">
        <p14:creationId xmlns:p14="http://schemas.microsoft.com/office/powerpoint/2010/main" val="29554306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(TDA) Food and Nutrition Division has issued the Texas Public School Nutrition Policy (TPSNP) to promote a healthier environment in schools. This policy was the result of a collaborative effort utilizing the expertise from nationally recognized professionals who lent their time and knowledge to this important effort. </a:t>
            </a:r>
          </a:p>
          <a:p>
            <a:endParaRPr lang="en-US" sz="1000" dirty="0"/>
          </a:p>
          <a:p>
            <a:r>
              <a:rPr lang="en-US" sz="1000" dirty="0"/>
              <a:t>It addresses those foods sold outside of the reimbursable meal, with some exceptions.</a:t>
            </a:r>
          </a:p>
          <a:p>
            <a:endParaRPr lang="en-US" sz="1000" dirty="0"/>
          </a:p>
          <a:p>
            <a:pPr defTabSz="931774">
              <a:defRPr/>
            </a:pPr>
            <a:r>
              <a:rPr lang="en-US" sz="1000" dirty="0"/>
              <a:t>Unless otherwise noted, all Texas </a:t>
            </a:r>
            <a:r>
              <a:rPr lang="en-US" sz="1000" b="1" dirty="0"/>
              <a:t>public </a:t>
            </a:r>
            <a:r>
              <a:rPr lang="en-US" sz="1000" dirty="0"/>
              <a:t>schools participating in the federal Child Nutrition Programs – (NSLP), (SBP) and (ASCP) must comply with these nutrition policies. Private schools and residential child care institutions are not required to comply with TPSNP.</a:t>
            </a:r>
          </a:p>
          <a:p>
            <a:endParaRPr lang="en-US" sz="1000" dirty="0"/>
          </a:p>
          <a:p>
            <a:r>
              <a:rPr lang="en-US" sz="1000" dirty="0"/>
              <a:t>These policies supplement federal policies defined by the United States Department of Agriculture’s (USDA) Food and Nutrition Service (FNS). As a result of local nutrition and wellness policies, school districts may have stricter nutrition guidelines.</a:t>
            </a:r>
            <a:br>
              <a:rPr lang="en-US" sz="1000" dirty="0"/>
            </a:br>
            <a:endParaRPr lang="en-US" sz="1000" dirty="0"/>
          </a:p>
          <a:p>
            <a:pPr defTabSz="931774">
              <a:defRPr/>
            </a:pPr>
            <a:r>
              <a:rPr lang="en-US" sz="1000" b="1" dirty="0"/>
              <a:t>FMNV: </a:t>
            </a:r>
            <a:r>
              <a:rPr lang="en-US" sz="1000" dirty="0"/>
              <a:t>Refers to the four categories of foods and beverages (soda water, water ices, chewing gum, and certain candies) that are restricted by USDA under the Child Nutrition Programs. </a:t>
            </a:r>
          </a:p>
          <a:p>
            <a:r>
              <a:rPr lang="en-US" sz="1000" b="1" dirty="0"/>
              <a:t>Competitive Foods: </a:t>
            </a:r>
            <a:r>
              <a:rPr lang="en-US" sz="1000" dirty="0"/>
              <a:t>Foods and beverages sold or made available to students that compete with the school’s operation of the NSLP, SBP and/or ASCP. This definition includes, but is not limited to, food and beverages sold or provided in vending machines, in school stores or as part of school fundraisers. School fundraisers include food sold by school administrators or staff (principals, coaches, teachers, etc.), students or student groups, parents or parent groups, or any other person, company or organization.</a:t>
            </a:r>
          </a:p>
          <a:p>
            <a:r>
              <a:rPr lang="en-US" sz="1000" b="1" dirty="0"/>
              <a:t>Fat: </a:t>
            </a:r>
            <a:r>
              <a:rPr lang="en-US" sz="1000" dirty="0"/>
              <a:t>Schools and other vendors may not serve individual food items can contain </a:t>
            </a:r>
            <a:r>
              <a:rPr lang="en-US" sz="1000" b="1" dirty="0"/>
              <a:t>no more than 23 grams of fat </a:t>
            </a:r>
            <a:r>
              <a:rPr lang="en-US" sz="1000" dirty="0"/>
              <a:t>(one individual food item exception per week). No individual food items can exceed 28 grams of fat at any time (excluding peanut butter as part of a reimbursable meal). Schools must </a:t>
            </a:r>
            <a:r>
              <a:rPr lang="en-US" sz="1000" b="1" dirty="0"/>
              <a:t>eliminate deep‐fat frying </a:t>
            </a:r>
            <a:r>
              <a:rPr lang="en-US" sz="1000" dirty="0"/>
              <a:t>as a method of on‐site preparation for foods served as part of reimbursable school meals, a la carte, snack lines and competitive foods. </a:t>
            </a:r>
          </a:p>
          <a:p>
            <a:endParaRPr lang="en-US" sz="1000" dirty="0"/>
          </a:p>
          <a:p>
            <a:r>
              <a:rPr lang="en-US" sz="1000" dirty="0"/>
              <a:t>Criteria have been established for Elementary School, Middle School and High School campuses, such as Competitive Foods:</a:t>
            </a:r>
          </a:p>
          <a:p>
            <a:pPr defTabSz="931774">
              <a:defRPr/>
            </a:pPr>
            <a:r>
              <a:rPr lang="en-US" sz="1000" b="1" dirty="0"/>
              <a:t>Elementary: </a:t>
            </a:r>
            <a:r>
              <a:rPr lang="en-US" sz="1000" dirty="0"/>
              <a:t>Not allowed anytime anywhere on school premises until after the end of the last scheduled class</a:t>
            </a:r>
          </a:p>
          <a:p>
            <a:pPr defTabSz="931774">
              <a:defRPr/>
            </a:pPr>
            <a:r>
              <a:rPr lang="en-US" sz="1000" b="1" dirty="0"/>
              <a:t>Junior: </a:t>
            </a:r>
            <a:r>
              <a:rPr lang="en-US" sz="1000" dirty="0"/>
              <a:t>Not allowed anywhere on school premises from 30 minutes before to 30 minutes after meal periods.</a:t>
            </a:r>
          </a:p>
          <a:p>
            <a:pPr defTabSz="931774">
              <a:defRPr/>
            </a:pPr>
            <a:r>
              <a:rPr lang="en-US" sz="1000" b="1" dirty="0"/>
              <a:t>High: </a:t>
            </a:r>
            <a:r>
              <a:rPr lang="en-US" sz="1000" dirty="0"/>
              <a:t>Not allowed during meal periods in areas where reimbursable meals </a:t>
            </a:r>
            <a:r>
              <a:rPr lang="en-US" sz="1000" dirty="0" err="1"/>
              <a:t>ae</a:t>
            </a:r>
            <a:r>
              <a:rPr lang="en-US" sz="1000" dirty="0"/>
              <a:t> served and consumed.</a:t>
            </a:r>
          </a:p>
        </p:txBody>
      </p:sp>
      <p:sp>
        <p:nvSpPr>
          <p:cNvPr id="4" name="Slide Number Placeholder 3"/>
          <p:cNvSpPr>
            <a:spLocks noGrp="1"/>
          </p:cNvSpPr>
          <p:nvPr>
            <p:ph type="sldNum" sz="quarter" idx="10"/>
          </p:nvPr>
        </p:nvSpPr>
        <p:spPr/>
        <p:txBody>
          <a:bodyPr/>
          <a:lstStyle/>
          <a:p>
            <a:fld id="{D34054AE-D28B-4965-A2D8-F45A0098FFE0}" type="slidenum">
              <a:rPr lang="en-US" smtClean="0"/>
              <a:t>33</a:t>
            </a:fld>
            <a:endParaRPr lang="en-US" dirty="0"/>
          </a:p>
        </p:txBody>
      </p:sp>
    </p:spTree>
    <p:extLst>
      <p:ext uri="{BB962C8B-B14F-4D97-AF65-F5344CB8AC3E}">
        <p14:creationId xmlns:p14="http://schemas.microsoft.com/office/powerpoint/2010/main" val="35687850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054AE-D28B-4965-A2D8-F45A0098FFE0}" type="slidenum">
              <a:rPr lang="en-US" smtClean="0"/>
              <a:t>34</a:t>
            </a:fld>
            <a:endParaRPr lang="en-US" dirty="0"/>
          </a:p>
        </p:txBody>
      </p:sp>
    </p:spTree>
    <p:extLst>
      <p:ext uri="{BB962C8B-B14F-4D97-AF65-F5344CB8AC3E}">
        <p14:creationId xmlns:p14="http://schemas.microsoft.com/office/powerpoint/2010/main" val="36664765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4054AE-D28B-4965-A2D8-F45A0098FFE0}" type="slidenum">
              <a:rPr lang="en-US" smtClean="0"/>
              <a:t>35</a:t>
            </a:fld>
            <a:endParaRPr lang="en-US" dirty="0"/>
          </a:p>
        </p:txBody>
      </p:sp>
    </p:spTree>
    <p:extLst>
      <p:ext uri="{BB962C8B-B14F-4D97-AF65-F5344CB8AC3E}">
        <p14:creationId xmlns:p14="http://schemas.microsoft.com/office/powerpoint/2010/main" val="1644583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4054AE-D28B-4965-A2D8-F45A0098FFE0}" type="slidenum">
              <a:rPr lang="en-US" smtClean="0"/>
              <a:t>36</a:t>
            </a:fld>
            <a:endParaRPr lang="en-US" dirty="0"/>
          </a:p>
        </p:txBody>
      </p:sp>
    </p:spTree>
    <p:extLst>
      <p:ext uri="{BB962C8B-B14F-4D97-AF65-F5344CB8AC3E}">
        <p14:creationId xmlns:p14="http://schemas.microsoft.com/office/powerpoint/2010/main" val="39595986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4054AE-D28B-4965-A2D8-F45A0098FFE0}" type="slidenum">
              <a:rPr lang="en-US" smtClean="0"/>
              <a:t>37</a:t>
            </a:fld>
            <a:endParaRPr lang="en-US" dirty="0"/>
          </a:p>
        </p:txBody>
      </p:sp>
    </p:spTree>
    <p:extLst>
      <p:ext uri="{BB962C8B-B14F-4D97-AF65-F5344CB8AC3E}">
        <p14:creationId xmlns:p14="http://schemas.microsoft.com/office/powerpoint/2010/main" val="36750915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054AE-D28B-4965-A2D8-F45A0098FFE0}" type="slidenum">
              <a:rPr lang="en-US" smtClean="0"/>
              <a:t>38</a:t>
            </a:fld>
            <a:endParaRPr lang="en-US" dirty="0"/>
          </a:p>
        </p:txBody>
      </p:sp>
    </p:spTree>
    <p:extLst>
      <p:ext uri="{BB962C8B-B14F-4D97-AF65-F5344CB8AC3E}">
        <p14:creationId xmlns:p14="http://schemas.microsoft.com/office/powerpoint/2010/main" val="36664765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4054AE-D28B-4965-A2D8-F45A0098FFE0}" type="slidenum">
              <a:rPr lang="en-US" smtClean="0"/>
              <a:t>39</a:t>
            </a:fld>
            <a:endParaRPr lang="en-US" dirty="0"/>
          </a:p>
        </p:txBody>
      </p:sp>
    </p:spTree>
    <p:extLst>
      <p:ext uri="{BB962C8B-B14F-4D97-AF65-F5344CB8AC3E}">
        <p14:creationId xmlns:p14="http://schemas.microsoft.com/office/powerpoint/2010/main" val="3348736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4054AE-D28B-4965-A2D8-F45A0098FFE0}" type="slidenum">
              <a:rPr lang="en-US" smtClean="0"/>
              <a:t>4</a:t>
            </a:fld>
            <a:endParaRPr lang="en-US" dirty="0"/>
          </a:p>
        </p:txBody>
      </p:sp>
    </p:spTree>
    <p:extLst>
      <p:ext uri="{BB962C8B-B14F-4D97-AF65-F5344CB8AC3E}">
        <p14:creationId xmlns:p14="http://schemas.microsoft.com/office/powerpoint/2010/main" val="24943028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4054AE-D28B-4965-A2D8-F45A0098FFE0}" type="slidenum">
              <a:rPr lang="en-US" smtClean="0"/>
              <a:t>40</a:t>
            </a:fld>
            <a:endParaRPr lang="en-US" dirty="0"/>
          </a:p>
        </p:txBody>
      </p:sp>
    </p:spTree>
    <p:extLst>
      <p:ext uri="{BB962C8B-B14F-4D97-AF65-F5344CB8AC3E}">
        <p14:creationId xmlns:p14="http://schemas.microsoft.com/office/powerpoint/2010/main" val="7424209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054AE-D28B-4965-A2D8-F45A0098FFE0}" type="slidenum">
              <a:rPr lang="en-US" smtClean="0"/>
              <a:t>41</a:t>
            </a:fld>
            <a:endParaRPr lang="en-US" dirty="0"/>
          </a:p>
        </p:txBody>
      </p:sp>
    </p:spTree>
    <p:extLst>
      <p:ext uri="{BB962C8B-B14F-4D97-AF65-F5344CB8AC3E}">
        <p14:creationId xmlns:p14="http://schemas.microsoft.com/office/powerpoint/2010/main" val="36664765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Implement a School Nutrition Field Services Program</a:t>
            </a:r>
          </a:p>
          <a:p>
            <a:pPr lvl="1"/>
            <a:r>
              <a:rPr lang="en-US" dirty="0" smtClean="0"/>
              <a:t>Training and T.A. to CEs administering School Meals Programs</a:t>
            </a:r>
          </a:p>
          <a:p>
            <a:pPr lvl="1"/>
            <a:r>
              <a:rPr lang="en-US" dirty="0" smtClean="0"/>
              <a:t>Focus on TDA Training Connections Topics </a:t>
            </a:r>
          </a:p>
          <a:p>
            <a:pPr lvl="1"/>
            <a:r>
              <a:rPr lang="en-US" dirty="0" smtClean="0"/>
              <a:t>Summer Workshops </a:t>
            </a:r>
          </a:p>
          <a:p>
            <a:pPr lvl="1"/>
            <a:r>
              <a:rPr lang="en-US" dirty="0" smtClean="0"/>
              <a:t>Additional/special trainings</a:t>
            </a:r>
          </a:p>
          <a:p>
            <a:pPr lvl="1"/>
            <a:r>
              <a:rPr lang="en-US" dirty="0" smtClean="0"/>
              <a:t>Report trainings (LBB) </a:t>
            </a:r>
          </a:p>
          <a:p>
            <a:pPr lvl="1"/>
            <a:r>
              <a:rPr lang="en-US" dirty="0" smtClean="0"/>
              <a:t>Maintain documentation</a:t>
            </a:r>
          </a:p>
          <a:p>
            <a:r>
              <a:rPr lang="en-US" dirty="0" smtClean="0"/>
              <a:t>Communicate with TDA</a:t>
            </a:r>
          </a:p>
          <a:p>
            <a:pPr lvl="1"/>
            <a:r>
              <a:rPr lang="en-US" dirty="0" smtClean="0"/>
              <a:t>ESC Bi-Monthly, TETN, periodic emails</a:t>
            </a:r>
          </a:p>
          <a:p>
            <a:pPr lvl="1"/>
            <a:r>
              <a:rPr lang="en-US" dirty="0" smtClean="0"/>
              <a:t>Other</a:t>
            </a:r>
          </a:p>
          <a:p>
            <a:endParaRPr lang="en-US" dirty="0"/>
          </a:p>
        </p:txBody>
      </p:sp>
      <p:sp>
        <p:nvSpPr>
          <p:cNvPr id="4" name="Slide Number Placeholder 3"/>
          <p:cNvSpPr>
            <a:spLocks noGrp="1"/>
          </p:cNvSpPr>
          <p:nvPr>
            <p:ph type="sldNum" sz="quarter" idx="10"/>
          </p:nvPr>
        </p:nvSpPr>
        <p:spPr/>
        <p:txBody>
          <a:bodyPr/>
          <a:lstStyle/>
          <a:p>
            <a:fld id="{D34054AE-D28B-4965-A2D8-F45A0098FFE0}" type="slidenum">
              <a:rPr lang="en-US" smtClean="0"/>
              <a:t>42</a:t>
            </a:fld>
            <a:endParaRPr lang="en-US" dirty="0"/>
          </a:p>
        </p:txBody>
      </p:sp>
    </p:spTree>
    <p:extLst>
      <p:ext uri="{BB962C8B-B14F-4D97-AF65-F5344CB8AC3E}">
        <p14:creationId xmlns:p14="http://schemas.microsoft.com/office/powerpoint/2010/main" val="13773321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100" dirty="0"/>
              <a:t>Texas Unified Nutrition Programs System (TX-UNPS), which contracting entities (CEs) will use to file claims, submit applications and manage the nutrition programs they operate. The new system consolidates the CNPIMS, SNAPS and TCS computer applications into one web-based system and automates many time-consuming manual processes. </a:t>
            </a:r>
          </a:p>
          <a:p>
            <a:endParaRPr lang="en-US" dirty="0"/>
          </a:p>
        </p:txBody>
      </p:sp>
      <p:sp>
        <p:nvSpPr>
          <p:cNvPr id="4" name="Slide Number Placeholder 3"/>
          <p:cNvSpPr>
            <a:spLocks noGrp="1"/>
          </p:cNvSpPr>
          <p:nvPr>
            <p:ph type="sldNum" sz="quarter" idx="10"/>
          </p:nvPr>
        </p:nvSpPr>
        <p:spPr/>
        <p:txBody>
          <a:bodyPr/>
          <a:lstStyle/>
          <a:p>
            <a:fld id="{D34054AE-D28B-4965-A2D8-F45A0098FFE0}" type="slidenum">
              <a:rPr lang="en-US" smtClean="0"/>
              <a:t>43</a:t>
            </a:fld>
            <a:endParaRPr lang="en-US" dirty="0"/>
          </a:p>
        </p:txBody>
      </p:sp>
    </p:spTree>
    <p:extLst>
      <p:ext uri="{BB962C8B-B14F-4D97-AF65-F5344CB8AC3E}">
        <p14:creationId xmlns:p14="http://schemas.microsoft.com/office/powerpoint/2010/main" val="32191951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4054AE-D28B-4965-A2D8-F45A0098FFE0}" type="slidenum">
              <a:rPr lang="en-US" smtClean="0"/>
              <a:t>44</a:t>
            </a:fld>
            <a:endParaRPr lang="en-US" dirty="0"/>
          </a:p>
        </p:txBody>
      </p:sp>
    </p:spTree>
    <p:extLst>
      <p:ext uri="{BB962C8B-B14F-4D97-AF65-F5344CB8AC3E}">
        <p14:creationId xmlns:p14="http://schemas.microsoft.com/office/powerpoint/2010/main" val="6229659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4054AE-D28B-4965-A2D8-F45A0098FFE0}" type="slidenum">
              <a:rPr lang="en-US" smtClean="0"/>
              <a:t>45</a:t>
            </a:fld>
            <a:endParaRPr lang="en-US" dirty="0"/>
          </a:p>
        </p:txBody>
      </p:sp>
    </p:spTree>
    <p:extLst>
      <p:ext uri="{BB962C8B-B14F-4D97-AF65-F5344CB8AC3E}">
        <p14:creationId xmlns:p14="http://schemas.microsoft.com/office/powerpoint/2010/main" val="3322456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Authorized at section 17 of the National School Lunch Act (42 U.S.C. 1766). </a:t>
            </a:r>
            <a:r>
              <a:rPr lang="en-US" sz="1100" u="sng" dirty="0"/>
              <a:t>Program regulations are issued by the U.S. Department of Agriculture (USDA) under Title 7 CFR (covering all the Child Nutrition Programs) – specifically part 210 – The National School Lunch Program</a:t>
            </a:r>
          </a:p>
          <a:p>
            <a:endParaRPr lang="en-US" sz="1100" dirty="0"/>
          </a:p>
          <a:p>
            <a:r>
              <a:rPr lang="en-US" sz="1100" dirty="0"/>
              <a:t>‘‘It is declared to be the policy of Congress, as a measure of national security, to safeguard the</a:t>
            </a:r>
          </a:p>
          <a:p>
            <a:r>
              <a:rPr lang="en-US" sz="1100" dirty="0"/>
              <a:t>health and well-being of the Nation’s children and to encourage the domestic</a:t>
            </a:r>
          </a:p>
          <a:p>
            <a:r>
              <a:rPr lang="en-US" sz="1100" dirty="0"/>
              <a:t>consumption of nutritious agricultural commodities and other food, by assisting</a:t>
            </a:r>
          </a:p>
          <a:p>
            <a:r>
              <a:rPr lang="en-US" sz="1100" dirty="0"/>
              <a:t>the States, through grants-in-aid and other means, in providing an adequate</a:t>
            </a:r>
          </a:p>
          <a:p>
            <a:r>
              <a:rPr lang="en-US" sz="1100" dirty="0"/>
              <a:t>supply of food and other facilities for the establishment, maintenance,</a:t>
            </a:r>
          </a:p>
          <a:p>
            <a:r>
              <a:rPr lang="en-US" sz="1100" dirty="0"/>
              <a:t>operation, and expansion of nonprofit school lunch programs.’’</a:t>
            </a:r>
          </a:p>
          <a:p>
            <a:endParaRPr lang="en-US" sz="1100" dirty="0"/>
          </a:p>
          <a:p>
            <a:r>
              <a:rPr lang="en-US" sz="1100" dirty="0"/>
              <a:t>In 1998, Congress expanded the National School Lunch Program to include reimbursement for snacks served to children in afterschool educational and enrichment programs to include children through 18 years of age. </a:t>
            </a:r>
          </a:p>
          <a:p>
            <a:endParaRPr lang="en-US" sz="1100" dirty="0"/>
          </a:p>
          <a:p>
            <a:r>
              <a:rPr lang="en-US" sz="1000" dirty="0"/>
              <a:t>Richard B. Russell National School Lunch Act </a:t>
            </a:r>
          </a:p>
          <a:p>
            <a:pPr lvl="1"/>
            <a:r>
              <a:rPr lang="en-US" sz="1000" dirty="0"/>
              <a:t>Requires consistency with the latest Dietary Guidelines for Americans (DGA)</a:t>
            </a:r>
          </a:p>
          <a:p>
            <a:r>
              <a:rPr lang="en-US" sz="1000" dirty="0"/>
              <a:t>Healthy, Hunger-Free Kids Act of 2010</a:t>
            </a:r>
          </a:p>
          <a:p>
            <a:r>
              <a:rPr lang="en-US" sz="1000" dirty="0"/>
              <a:t>New/updated school lunch and breakfast meal patterns and nutrition standards based on IOM recommendations</a:t>
            </a:r>
          </a:p>
          <a:p>
            <a:pPr lvl="1"/>
            <a:r>
              <a:rPr lang="en-US" sz="1000" dirty="0"/>
              <a:t>Establish a </a:t>
            </a:r>
            <a:r>
              <a:rPr lang="en-US" sz="1000" b="1" dirty="0"/>
              <a:t>final rule </a:t>
            </a:r>
            <a:r>
              <a:rPr lang="en-US" sz="1000" dirty="0"/>
              <a:t>and date for compliance</a:t>
            </a:r>
          </a:p>
          <a:p>
            <a:pPr lvl="1"/>
            <a:endParaRPr lang="en-US" sz="1000" dirty="0"/>
          </a:p>
          <a:p>
            <a:r>
              <a:rPr lang="en-US" sz="1000" dirty="0"/>
              <a:t>Overview of major changes to better address dual threats of obesity and food insecurity/hunger that impact children today:</a:t>
            </a:r>
          </a:p>
          <a:p>
            <a:pPr marL="232943" indent="-232943">
              <a:buAutoNum type="arabicPeriod"/>
            </a:pPr>
            <a:r>
              <a:rPr lang="en-US" sz="1000" dirty="0"/>
              <a:t>Reflects the most current nutrition science</a:t>
            </a:r>
          </a:p>
          <a:p>
            <a:pPr marL="232943" indent="-232943">
              <a:buAutoNum type="arabicPeriod"/>
            </a:pPr>
            <a:r>
              <a:rPr lang="en-US" sz="1000" dirty="0"/>
              <a:t>Age/grade groups K-5, 6-8, and 9-12</a:t>
            </a:r>
          </a:p>
          <a:p>
            <a:pPr lvl="1"/>
            <a:r>
              <a:rPr lang="en-US" sz="1000" dirty="0"/>
              <a:t>narrower age/grade groups that better reflect the stages of growth and development in children and adolescents. These groups generally match how most school grades are configured and are consistent with the Institute of Medicine’s Dietary Reference Intake groupings which will result in more age-appropriate school meals. </a:t>
            </a:r>
          </a:p>
          <a:p>
            <a:r>
              <a:rPr lang="en-US" sz="1000" dirty="0"/>
              <a:t>3.  Increased availability of fruits, vegetables, whole grains, fat-free/low fat milk</a:t>
            </a:r>
          </a:p>
          <a:p>
            <a:pPr lvl="1">
              <a:spcBef>
                <a:spcPct val="0"/>
              </a:spcBef>
            </a:pPr>
            <a:r>
              <a:rPr lang="en-US" sz="1000" dirty="0"/>
              <a:t>The Institute of Medicine studied children’s intake of fruits and vegetables and found that intake of dark green and red/orange vegetables and legumes was very low – less than 20% of the MyPyramid recommended amount. Total vegetable intake was only about 40 percent. Total fruit intake was about 80 percent of MyPyramid amounts in younger children but declined with age. Additionally, more than 50 percent of that fruit intake was in the form of juice versus whole fruit. Total intake of grains was close or exceeded MyPyramid amounts for all age groups but most of the grain products were refined</a:t>
            </a:r>
          </a:p>
          <a:p>
            <a:r>
              <a:rPr lang="en-US" sz="1000" dirty="0"/>
              <a:t>4.  Four dietary specifications – calories, saturated fat, trans fat and sodium</a:t>
            </a:r>
          </a:p>
          <a:p>
            <a:pPr lvl="1">
              <a:spcBef>
                <a:spcPct val="0"/>
              </a:spcBef>
            </a:pPr>
            <a:r>
              <a:rPr lang="en-US" sz="1000" b="1" dirty="0"/>
              <a:t>Nutrient targets. </a:t>
            </a:r>
            <a:r>
              <a:rPr lang="en-US" sz="1000" dirty="0"/>
              <a:t>They include total number of calories to respond to concerns about childhood obesity; percent of saturated fat and trans fat to again address obesity and children’s risk for cardiovascular disease later in life; and reductions in sodium to reduce the risk of various chronic diseases </a:t>
            </a:r>
          </a:p>
          <a:p>
            <a:pPr lvl="1">
              <a:spcBef>
                <a:spcPct val="0"/>
              </a:spcBef>
            </a:pPr>
            <a:r>
              <a:rPr lang="en-US" sz="1000" u="sng" dirty="0"/>
              <a:t>Weekly average requirements </a:t>
            </a:r>
          </a:p>
          <a:p>
            <a:pPr marL="465887" lvl="1" defTabSz="931774">
              <a:defRPr/>
            </a:pPr>
            <a:r>
              <a:rPr lang="en-US" sz="1000" dirty="0"/>
              <a:t>–Calories - Minimum and maximum calorie (kcal) levels by age group</a:t>
            </a:r>
          </a:p>
          <a:p>
            <a:pPr lvl="1"/>
            <a:r>
              <a:rPr lang="en-US" sz="1000" dirty="0"/>
              <a:t>–Sodium </a:t>
            </a:r>
          </a:p>
          <a:p>
            <a:pPr lvl="1"/>
            <a:r>
              <a:rPr lang="en-US" sz="1000" dirty="0"/>
              <a:t>–Saturated fat </a:t>
            </a:r>
          </a:p>
          <a:p>
            <a:pPr lvl="1"/>
            <a:r>
              <a:rPr lang="en-US" sz="1000" u="sng" dirty="0"/>
              <a:t>Daily requirement </a:t>
            </a:r>
          </a:p>
          <a:p>
            <a:pPr lvl="1"/>
            <a:r>
              <a:rPr lang="en-US" sz="1000" dirty="0"/>
              <a:t>–Trans fat </a:t>
            </a:r>
          </a:p>
          <a:p>
            <a:pPr>
              <a:spcBef>
                <a:spcPct val="0"/>
              </a:spcBef>
            </a:pPr>
            <a:endParaRPr lang="en-US" sz="1000" dirty="0"/>
          </a:p>
          <a:p>
            <a:endParaRPr lang="en-US" sz="1000" dirty="0"/>
          </a:p>
          <a:p>
            <a:endParaRPr lang="en-US" sz="1000" dirty="0"/>
          </a:p>
        </p:txBody>
      </p:sp>
      <p:sp>
        <p:nvSpPr>
          <p:cNvPr id="4" name="Slide Number Placeholder 3"/>
          <p:cNvSpPr>
            <a:spLocks noGrp="1"/>
          </p:cNvSpPr>
          <p:nvPr>
            <p:ph type="sldNum" sz="quarter" idx="10"/>
          </p:nvPr>
        </p:nvSpPr>
        <p:spPr/>
        <p:txBody>
          <a:bodyPr/>
          <a:lstStyle/>
          <a:p>
            <a:fld id="{D34054AE-D28B-4965-A2D8-F45A0098FFE0}" type="slidenum">
              <a:rPr lang="en-US" smtClean="0"/>
              <a:t>5</a:t>
            </a:fld>
            <a:endParaRPr lang="en-US" dirty="0"/>
          </a:p>
        </p:txBody>
      </p:sp>
    </p:spTree>
    <p:extLst>
      <p:ext uri="{BB962C8B-B14F-4D97-AF65-F5344CB8AC3E}">
        <p14:creationId xmlns:p14="http://schemas.microsoft.com/office/powerpoint/2010/main" val="2351953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u="sng" dirty="0"/>
              <a:t>Department provides States with general and special cash assistance and donations of foods (USDA Foods) acquired by the Department to be used to assist Contracting Entities in serving nutritious meals to children.</a:t>
            </a:r>
            <a:r>
              <a:rPr lang="en-US" dirty="0"/>
              <a:t>  USDA foods are “entitlement” foods and were valued at 22.25 cents for each meal served in FY2012.</a:t>
            </a:r>
          </a:p>
          <a:p>
            <a:endParaRPr lang="en-US" u="sng" dirty="0"/>
          </a:p>
          <a:p>
            <a:r>
              <a:rPr lang="en-US" dirty="0"/>
              <a:t>In furtherance of Program objectives, participating schools shall serve lunches that are nutritionally adequate, as set forth by Federal regulations, and shall to the extent practicable, ensure that participating children gain a full understanding of the relationship between proper eating and good health.</a:t>
            </a:r>
          </a:p>
          <a:p>
            <a:endParaRPr lang="en-US" dirty="0"/>
          </a:p>
          <a:p>
            <a:pPr defTabSz="931774">
              <a:defRPr/>
            </a:pPr>
            <a:r>
              <a:rPr lang="en-US" dirty="0"/>
              <a:t>Through agreements with School Food Authorities, States assist  schools, RCCIs and other entities to serve nutritionally adequate lunches each school day</a:t>
            </a:r>
          </a:p>
        </p:txBody>
      </p:sp>
      <p:sp>
        <p:nvSpPr>
          <p:cNvPr id="4" name="Slide Number Placeholder 3"/>
          <p:cNvSpPr>
            <a:spLocks noGrp="1"/>
          </p:cNvSpPr>
          <p:nvPr>
            <p:ph type="sldNum" sz="quarter" idx="10"/>
          </p:nvPr>
        </p:nvSpPr>
        <p:spPr/>
        <p:txBody>
          <a:bodyPr/>
          <a:lstStyle/>
          <a:p>
            <a:fld id="{D34054AE-D28B-4965-A2D8-F45A0098FFE0}" type="slidenum">
              <a:rPr lang="en-US" smtClean="0"/>
              <a:t>6</a:t>
            </a:fld>
            <a:endParaRPr lang="en-US" dirty="0"/>
          </a:p>
        </p:txBody>
      </p:sp>
    </p:spTree>
    <p:extLst>
      <p:ext uri="{BB962C8B-B14F-4D97-AF65-F5344CB8AC3E}">
        <p14:creationId xmlns:p14="http://schemas.microsoft.com/office/powerpoint/2010/main" val="695085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4054AE-D28B-4965-A2D8-F45A0098FFE0}" type="slidenum">
              <a:rPr lang="en-US" smtClean="0"/>
              <a:t>7</a:t>
            </a:fld>
            <a:endParaRPr lang="en-US" dirty="0"/>
          </a:p>
        </p:txBody>
      </p:sp>
    </p:spTree>
    <p:extLst>
      <p:ext uri="{BB962C8B-B14F-4D97-AF65-F5344CB8AC3E}">
        <p14:creationId xmlns:p14="http://schemas.microsoft.com/office/powerpoint/2010/main" val="42544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Community Operations not included because they are totally separate and for all intents</a:t>
            </a:r>
            <a:r>
              <a:rPr lang="en-US" baseline="0" dirty="0" smtClean="0"/>
              <a:t> and purposes not involved with School Meals Programs – </a:t>
            </a:r>
          </a:p>
          <a:p>
            <a:r>
              <a:rPr lang="en-US" baseline="0" dirty="0" smtClean="0"/>
              <a:t>Exception – is that they do the compliance review/monitoring of Schools that are operating a traditional SFSP site. </a:t>
            </a:r>
            <a:r>
              <a:rPr lang="en-US" dirty="0" smtClean="0"/>
              <a:t> </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A690A0B-2D63-4490-9166-7A1B4C485DF7}" type="slidenum">
              <a:rPr lang="en-US" smtClean="0"/>
              <a:t>8</a:t>
            </a:fld>
            <a:endParaRPr lang="en-US"/>
          </a:p>
        </p:txBody>
      </p:sp>
    </p:spTree>
    <p:extLst>
      <p:ext uri="{BB962C8B-B14F-4D97-AF65-F5344CB8AC3E}">
        <p14:creationId xmlns:p14="http://schemas.microsoft.com/office/powerpoint/2010/main" val="2371026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054AE-D28B-4965-A2D8-F45A0098FFE0}" type="slidenum">
              <a:rPr lang="en-US" smtClean="0"/>
              <a:t>9</a:t>
            </a:fld>
            <a:endParaRPr lang="en-US" dirty="0"/>
          </a:p>
        </p:txBody>
      </p:sp>
    </p:spTree>
    <p:extLst>
      <p:ext uri="{BB962C8B-B14F-4D97-AF65-F5344CB8AC3E}">
        <p14:creationId xmlns:p14="http://schemas.microsoft.com/office/powerpoint/2010/main" val="570633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lstStyle>
            <a:lvl1pPr>
              <a:defRPr cap="all" baseline="0">
                <a:solidFill>
                  <a:schemeClr val="bg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algn="ctr" eaLnBrk="1" latinLnBrk="0" hangingPunct="1"/>
            <a:fld id="{20EE5E1A-0267-434A-85A8-174EB490F9B4}" type="datetime1">
              <a:rPr lang="en-US" smtClean="0"/>
              <a:t>7/12/2013</a:t>
            </a:fld>
            <a:endParaRPr lang="en-US" sz="2000" dirty="0">
              <a:solidFill>
                <a:srgbClr val="FFFFFF"/>
              </a:solidFill>
            </a:endParaRPr>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algn="r" eaLnBrk="1" latinLnBrk="0" hangingPunct="1"/>
            <a:r>
              <a:rPr kumimoji="0" lang="en-US" dirty="0" smtClean="0">
                <a:solidFill>
                  <a:schemeClr val="tx2"/>
                </a:solidFill>
              </a:rPr>
              <a:t>Texas Department of Agriculture</a:t>
            </a:r>
            <a:endParaRPr kumimoji="0" lang="en-US" dirty="0">
              <a:solidFill>
                <a:schemeClr val="tx2"/>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F0C94032-CD4C-4C25-B0C2-CEC720522D92}" type="slidenum">
              <a:rPr kumimoji="0" lang="en-US" smtClean="0"/>
              <a:pPr eaLnBrk="1" latinLnBrk="0" hangingPunct="1"/>
              <a:t>‹#›</a:t>
            </a:fld>
            <a:endParaRPr kumimoji="0" lang="en-US" dirty="0">
              <a:solidFill>
                <a:schemeClr val="tx2"/>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B80021B0-133A-4548-95B9-DC019395DCB2}" type="datetime1">
              <a:rPr lang="en-US" smtClean="0"/>
              <a:t>7/12/2013</a:t>
            </a:fld>
            <a:endParaRPr lang="en-US" dirty="0"/>
          </a:p>
        </p:txBody>
      </p:sp>
      <p:sp>
        <p:nvSpPr>
          <p:cNvPr id="5" name="Footer Placeholder 4"/>
          <p:cNvSpPr>
            <a:spLocks noGrp="1"/>
          </p:cNvSpPr>
          <p:nvPr>
            <p:ph type="ftr" sz="quarter" idx="11"/>
          </p:nvPr>
        </p:nvSpPr>
        <p:spPr/>
        <p:txBody>
          <a:bodyPr/>
          <a:lstStyle/>
          <a:p>
            <a:r>
              <a:rPr kumimoji="0" lang="en-US" dirty="0" smtClean="0"/>
              <a:t>Texas Department of Agriculture</a:t>
            </a:r>
            <a:endParaRPr kumimoji="0" lang="en-US" dirty="0"/>
          </a:p>
        </p:txBody>
      </p:sp>
      <p:sp>
        <p:nvSpPr>
          <p:cNvPr id="6" name="Slide Number Placeholder 5"/>
          <p:cNvSpPr>
            <a:spLocks noGrp="1"/>
          </p:cNvSpPr>
          <p:nvPr>
            <p:ph type="sldNum" sz="quarter" idx="12"/>
          </p:nvPr>
        </p:nvSpPr>
        <p:spPr/>
        <p:txBody>
          <a:bodyPr/>
          <a:lstStyle/>
          <a:p>
            <a:fld id="{F0C94032-CD4C-4C25-B0C2-CEC720522D92}" type="slidenum">
              <a:rPr kumimoji="0" lang="en-US" smtClean="0"/>
              <a:pPr eaLnBrk="1" latinLnBrk="0" hangingPunct="1"/>
              <a:t>‹#›</a:t>
            </a:fld>
            <a:endParaRPr kumimoji="0"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pPr eaLnBrk="1" latinLnBrk="0" hangingPunct="1"/>
            <a:fld id="{DB60693F-894A-4D3C-8599-753B7D77B171}" type="datetime1">
              <a:rPr lang="en-US" smtClean="0"/>
              <a:t>7/12/2013</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r>
              <a:rPr kumimoji="0" lang="en-US" dirty="0" smtClean="0"/>
              <a:t>Texas Department of Agriculture</a:t>
            </a:r>
            <a:endParaRPr kumimoji="0"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p:spPr>
        <p:txBody>
          <a:bodyPr/>
          <a:lstStyle/>
          <a:p>
            <a:fld id="{F0C94032-CD4C-4C25-B0C2-CEC720522D92}" type="slidenum">
              <a:rPr kumimoji="0" lang="en-US" smtClean="0"/>
              <a:pPr eaLnBrk="1" latinLnBrk="0" hangingPunct="1"/>
              <a:t>‹#›</a:t>
            </a:fld>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0" name="Rectangle 9"/>
          <p:cNvSpPr/>
          <p:nvPr/>
        </p:nvSpPr>
        <p:spPr>
          <a:xfrm>
            <a:off x="-9144" y="6050036"/>
            <a:ext cx="2238439" cy="81710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1" name="Rectangle 10"/>
          <p:cNvSpPr/>
          <p:nvPr/>
        </p:nvSpPr>
        <p:spPr>
          <a:xfrm>
            <a:off x="2359152" y="6050037"/>
            <a:ext cx="6784848" cy="80796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Title 7"/>
          <p:cNvSpPr>
            <a:spLocks noGrp="1"/>
          </p:cNvSpPr>
          <p:nvPr>
            <p:ph type="ctrTitle"/>
          </p:nvPr>
        </p:nvSpPr>
        <p:spPr>
          <a:xfrm>
            <a:off x="2434765" y="3659430"/>
            <a:ext cx="6477000" cy="1828800"/>
          </a:xfrm>
        </p:spPr>
        <p:txBody>
          <a:bodyPr anchor="b"/>
          <a:lstStyle>
            <a:lvl1pPr>
              <a:defRPr cap="all" baseline="0">
                <a:solidFill>
                  <a:schemeClr val="bg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DE78A2AE-7A28-4FCB-8240-F3CB381802DD}" type="datetime1">
              <a:rPr lang="en-US" smtClean="0"/>
              <a:t>7/12/2013</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r>
              <a:rPr lang="en-US" dirty="0" smtClean="0">
                <a:solidFill>
                  <a:srgbClr val="CAF278"/>
                </a:solidFill>
              </a:rPr>
              <a:t>Texas Department of Agriculture</a:t>
            </a:r>
            <a:endParaRPr lang="en-US" dirty="0">
              <a:solidFill>
                <a:srgbClr val="CAF278"/>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F0C94032-CD4C-4C25-B0C2-CEC720522D92}" type="slidenum">
              <a:rPr lang="en-US" smtClean="0">
                <a:solidFill>
                  <a:srgbClr val="CAF278"/>
                </a:solidFill>
              </a:rPr>
              <a:pPr/>
              <a:t>‹#›</a:t>
            </a:fld>
            <a:endParaRPr lang="en-US" dirty="0">
              <a:solidFill>
                <a:srgbClr val="CAF278"/>
              </a:solidFill>
            </a:endParaRPr>
          </a:p>
        </p:txBody>
      </p:sp>
    </p:spTree>
    <p:extLst>
      <p:ext uri="{BB962C8B-B14F-4D97-AF65-F5344CB8AC3E}">
        <p14:creationId xmlns:p14="http://schemas.microsoft.com/office/powerpoint/2010/main" val="139753214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lvl1pPr>
              <a:defRPr>
                <a:solidFill>
                  <a:schemeClr val="tx1"/>
                </a:solidFill>
              </a:defRPr>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p:txBody>
          <a:bodyPr/>
          <a:lstStyle/>
          <a:p>
            <a:fld id="{CA4E9B8D-2508-4AC7-AD78-8EA9AE4BB522}" type="datetime1">
              <a:rPr lang="en-US" smtClean="0">
                <a:solidFill>
                  <a:srgbClr val="3E3D2D"/>
                </a:solidFill>
              </a:rPr>
              <a:t>7/12/2013</a:t>
            </a:fld>
            <a:endParaRPr lang="en-US" dirty="0">
              <a:solidFill>
                <a:srgbClr val="3E3D2D"/>
              </a:solidFill>
            </a:endParaRPr>
          </a:p>
        </p:txBody>
      </p:sp>
      <p:sp>
        <p:nvSpPr>
          <p:cNvPr id="5" name="Footer Placeholder 4"/>
          <p:cNvSpPr>
            <a:spLocks noGrp="1"/>
          </p:cNvSpPr>
          <p:nvPr>
            <p:ph type="ftr" sz="quarter" idx="11"/>
          </p:nvPr>
        </p:nvSpPr>
        <p:spPr/>
        <p:txBody>
          <a:bodyPr/>
          <a:lstStyle>
            <a:lvl1pPr algn="l">
              <a:defRPr sz="1200" b="1">
                <a:solidFill>
                  <a:schemeClr val="bg2">
                    <a:lumMod val="50000"/>
                  </a:schemeClr>
                </a:solidFill>
              </a:defRPr>
            </a:lvl1pPr>
          </a:lstStyle>
          <a:p>
            <a:r>
              <a:rPr lang="en-US" dirty="0" smtClean="0">
                <a:solidFill>
                  <a:srgbClr val="CAF278">
                    <a:lumMod val="50000"/>
                  </a:srgbClr>
                </a:solidFill>
              </a:rPr>
              <a:t>Texas Department of Agriculture</a:t>
            </a:r>
            <a:endParaRPr lang="en-US" dirty="0">
              <a:solidFill>
                <a:srgbClr val="CAF278">
                  <a:lumMod val="50000"/>
                </a:srgbClr>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939694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6EAB5F13-0849-412C-B782-FEE5BF8CDC9C}" type="datetime1">
              <a:rPr lang="en-US" smtClean="0">
                <a:solidFill>
                  <a:srgbClr val="3E3D2D"/>
                </a:solidFill>
              </a:rPr>
              <a:t>7/12/2013</a:t>
            </a:fld>
            <a:endParaRPr lang="en-US" dirty="0">
              <a:solidFill>
                <a:srgbClr val="3E3D2D"/>
              </a:solidFill>
            </a:endParaRPr>
          </a:p>
        </p:txBody>
      </p:sp>
      <p:sp>
        <p:nvSpPr>
          <p:cNvPr id="14" name="Footer Placeholder 13"/>
          <p:cNvSpPr>
            <a:spLocks noGrp="1"/>
          </p:cNvSpPr>
          <p:nvPr>
            <p:ph type="ftr" sz="quarter" idx="12"/>
          </p:nvPr>
        </p:nvSpPr>
        <p:spPr/>
        <p:txBody>
          <a:bodyPr/>
          <a:lstStyle>
            <a:lvl1pPr algn="l">
              <a:defRPr sz="1200" b="1">
                <a:solidFill>
                  <a:schemeClr val="bg2">
                    <a:lumMod val="50000"/>
                  </a:schemeClr>
                </a:solidFill>
                <a:latin typeface="+mj-lt"/>
                <a:cs typeface="Times New Roman" pitchFamily="18" charset="0"/>
              </a:defRPr>
            </a:lvl1pPr>
          </a:lstStyle>
          <a:p>
            <a:r>
              <a:rPr lang="en-US" dirty="0" smtClean="0">
                <a:solidFill>
                  <a:srgbClr val="CAF278">
                    <a:lumMod val="50000"/>
                  </a:srgbClr>
                </a:solidFill>
              </a:rPr>
              <a:t>Texas Department of Agriculture</a:t>
            </a:r>
            <a:endParaRPr lang="en-US" dirty="0">
              <a:solidFill>
                <a:srgbClr val="CAF278">
                  <a:lumMod val="50000"/>
                </a:srgbClr>
              </a:solidFill>
            </a:endParaRPr>
          </a:p>
        </p:txBody>
      </p:sp>
    </p:spTree>
    <p:extLst>
      <p:ext uri="{BB962C8B-B14F-4D97-AF65-F5344CB8AC3E}">
        <p14:creationId xmlns:p14="http://schemas.microsoft.com/office/powerpoint/2010/main" val="293294822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06EFDA9B-5CF4-48C7-9E08-DB7F7A533FA3}" type="datetime1">
              <a:rPr lang="en-US" smtClean="0">
                <a:solidFill>
                  <a:srgbClr val="3E3D2D"/>
                </a:solidFill>
              </a:rPr>
              <a:t>7/12/2013</a:t>
            </a:fld>
            <a:endParaRPr lang="en-US" dirty="0">
              <a:solidFill>
                <a:srgbClr val="3E3D2D"/>
              </a:solidFill>
            </a:endParaRPr>
          </a:p>
        </p:txBody>
      </p:sp>
      <p:sp>
        <p:nvSpPr>
          <p:cNvPr id="10" name="Slide Number Placeholder 9"/>
          <p:cNvSpPr>
            <a:spLocks noGrp="1"/>
          </p:cNvSpPr>
          <p:nvPr>
            <p:ph type="sldNum" sz="quarter" idx="16"/>
          </p:nvPr>
        </p:nvSpPr>
        <p:spPr/>
        <p:txBody>
          <a:bodyPr rtlCol="0"/>
          <a:lstStyle/>
          <a:p>
            <a:fld id="{F0C94032-CD4C-4C25-B0C2-CEC720522D92}" type="slidenum">
              <a:rPr lang="en-US" smtClean="0"/>
              <a:pPr/>
              <a:t>‹#›</a:t>
            </a:fld>
            <a:endParaRPr lang="en-US" dirty="0"/>
          </a:p>
        </p:txBody>
      </p:sp>
      <p:sp>
        <p:nvSpPr>
          <p:cNvPr id="12" name="Footer Placeholder 11"/>
          <p:cNvSpPr>
            <a:spLocks noGrp="1"/>
          </p:cNvSpPr>
          <p:nvPr>
            <p:ph type="ftr" sz="quarter" idx="17"/>
          </p:nvPr>
        </p:nvSpPr>
        <p:spPr/>
        <p:txBody>
          <a:bodyPr rtlCol="0"/>
          <a:lstStyle/>
          <a:p>
            <a:r>
              <a:rPr lang="en-US" dirty="0" smtClean="0">
                <a:solidFill>
                  <a:srgbClr val="CAF278">
                    <a:lumMod val="50000"/>
                  </a:srgbClr>
                </a:solidFill>
              </a:rPr>
              <a:t>Texas Department of Agriculture</a:t>
            </a:r>
            <a:endParaRPr lang="en-US" dirty="0">
              <a:solidFill>
                <a:srgbClr val="CAF278">
                  <a:lumMod val="50000"/>
                </a:srgbClr>
              </a:solidFill>
            </a:endParaRPr>
          </a:p>
        </p:txBody>
      </p:sp>
    </p:spTree>
    <p:extLst>
      <p:ext uri="{BB962C8B-B14F-4D97-AF65-F5344CB8AC3E}">
        <p14:creationId xmlns:p14="http://schemas.microsoft.com/office/powerpoint/2010/main" val="3937070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D65589BE-015E-4469-82A3-40146CCFA408}" type="datetime1">
              <a:rPr lang="en-US" smtClean="0">
                <a:solidFill>
                  <a:srgbClr val="3E3D2D"/>
                </a:solidFill>
              </a:rPr>
              <a:t>7/12/2013</a:t>
            </a:fld>
            <a:endParaRPr lang="en-US" dirty="0">
              <a:solidFill>
                <a:srgbClr val="3E3D2D"/>
              </a:solidFill>
            </a:endParaRPr>
          </a:p>
        </p:txBody>
      </p:sp>
      <p:sp>
        <p:nvSpPr>
          <p:cNvPr id="12" name="Slide Number Placeholder 11"/>
          <p:cNvSpPr>
            <a:spLocks noGrp="1"/>
          </p:cNvSpPr>
          <p:nvPr>
            <p:ph type="sldNum" sz="quarter" idx="16"/>
          </p:nvPr>
        </p:nvSpPr>
        <p:spPr/>
        <p:txBody>
          <a:bodyPr rtlCol="0"/>
          <a:lstStyle/>
          <a:p>
            <a:fld id="{F0C94032-CD4C-4C25-B0C2-CEC720522D92}" type="slidenum">
              <a:rPr lang="en-US" smtClean="0"/>
              <a:pPr/>
              <a:t>‹#›</a:t>
            </a:fld>
            <a:endParaRPr lang="en-US" dirty="0"/>
          </a:p>
        </p:txBody>
      </p:sp>
      <p:sp>
        <p:nvSpPr>
          <p:cNvPr id="14" name="Footer Placeholder 13"/>
          <p:cNvSpPr>
            <a:spLocks noGrp="1"/>
          </p:cNvSpPr>
          <p:nvPr>
            <p:ph type="ftr" sz="quarter" idx="17"/>
          </p:nvPr>
        </p:nvSpPr>
        <p:spPr/>
        <p:txBody>
          <a:bodyPr rtlCol="0"/>
          <a:lstStyle/>
          <a:p>
            <a:r>
              <a:rPr lang="en-US" dirty="0" smtClean="0">
                <a:solidFill>
                  <a:srgbClr val="CAF278">
                    <a:lumMod val="50000"/>
                  </a:srgbClr>
                </a:solidFill>
              </a:rPr>
              <a:t>Texas Department of Agriculture</a:t>
            </a:r>
            <a:endParaRPr lang="en-US" dirty="0">
              <a:solidFill>
                <a:srgbClr val="CAF278">
                  <a:lumMod val="50000"/>
                </a:srgbClr>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665152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9B9BC28-B369-4EF1-8E94-E74F558F2489}" type="datetime1">
              <a:rPr lang="en-US" smtClean="0">
                <a:solidFill>
                  <a:srgbClr val="3E3D2D"/>
                </a:solidFill>
              </a:rPr>
              <a:t>7/12/2013</a:t>
            </a:fld>
            <a:endParaRPr lang="en-US" dirty="0">
              <a:solidFill>
                <a:srgbClr val="3E3D2D"/>
              </a:solidFill>
            </a:endParaRPr>
          </a:p>
        </p:txBody>
      </p:sp>
      <p:sp>
        <p:nvSpPr>
          <p:cNvPr id="4" name="Footer Placeholder 3"/>
          <p:cNvSpPr>
            <a:spLocks noGrp="1"/>
          </p:cNvSpPr>
          <p:nvPr>
            <p:ph type="ftr" sz="quarter" idx="11"/>
          </p:nvPr>
        </p:nvSpPr>
        <p:spPr/>
        <p:txBody>
          <a:bodyPr/>
          <a:lstStyle/>
          <a:p>
            <a:r>
              <a:rPr lang="en-US" dirty="0" smtClean="0">
                <a:solidFill>
                  <a:srgbClr val="CAF278">
                    <a:lumMod val="50000"/>
                  </a:srgbClr>
                </a:solidFill>
              </a:rPr>
              <a:t>Texas Department of Agriculture</a:t>
            </a:r>
            <a:endParaRPr lang="en-US" dirty="0">
              <a:solidFill>
                <a:srgbClr val="CAF278">
                  <a:lumMod val="50000"/>
                </a:srgbClr>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a:t>
            </a:fld>
            <a:endParaRPr lang="en-US" dirty="0"/>
          </a:p>
        </p:txBody>
      </p:sp>
    </p:spTree>
    <p:extLst>
      <p:ext uri="{BB962C8B-B14F-4D97-AF65-F5344CB8AC3E}">
        <p14:creationId xmlns:p14="http://schemas.microsoft.com/office/powerpoint/2010/main" val="517336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40858A-9243-4C57-B100-64206C65291A}" type="datetime1">
              <a:rPr lang="en-US" smtClean="0">
                <a:solidFill>
                  <a:srgbClr val="3E3D2D"/>
                </a:solidFill>
              </a:rPr>
              <a:t>7/12/2013</a:t>
            </a:fld>
            <a:endParaRPr lang="en-US" dirty="0">
              <a:solidFill>
                <a:srgbClr val="3E3D2D"/>
              </a:solidFill>
            </a:endParaRPr>
          </a:p>
        </p:txBody>
      </p:sp>
      <p:sp>
        <p:nvSpPr>
          <p:cNvPr id="3" name="Footer Placeholder 2"/>
          <p:cNvSpPr>
            <a:spLocks noGrp="1"/>
          </p:cNvSpPr>
          <p:nvPr>
            <p:ph type="ftr" sz="quarter" idx="11"/>
          </p:nvPr>
        </p:nvSpPr>
        <p:spPr/>
        <p:txBody>
          <a:bodyPr/>
          <a:lstStyle/>
          <a:p>
            <a:r>
              <a:rPr lang="en-US" dirty="0" smtClean="0">
                <a:solidFill>
                  <a:srgbClr val="CAF278">
                    <a:lumMod val="50000"/>
                  </a:srgbClr>
                </a:solidFill>
              </a:rPr>
              <a:t>Texas Department of Agriculture</a:t>
            </a:r>
            <a:endParaRPr lang="en-US" dirty="0">
              <a:solidFill>
                <a:srgbClr val="CAF278">
                  <a:lumMod val="50000"/>
                </a:srgbClr>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F0C94032-CD4C-4C25-B0C2-CEC720522D92}" type="slidenum">
              <a:rPr lang="en-US" smtClean="0">
                <a:solidFill>
                  <a:srgbClr val="3E3D2D"/>
                </a:solidFill>
              </a:rPr>
              <a:pPr/>
              <a:t>‹#›</a:t>
            </a:fld>
            <a:endParaRPr lang="en-US" dirty="0">
              <a:solidFill>
                <a:srgbClr val="3E3D2D"/>
              </a:solidFill>
            </a:endParaRPr>
          </a:p>
        </p:txBody>
      </p:sp>
    </p:spTree>
    <p:extLst>
      <p:ext uri="{BB962C8B-B14F-4D97-AF65-F5344CB8AC3E}">
        <p14:creationId xmlns:p14="http://schemas.microsoft.com/office/powerpoint/2010/main" val="4001895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BD9DDE8E-02C7-473B-8E00-69E6A0AD0AB1}" type="datetime1">
              <a:rPr lang="en-US" smtClean="0">
                <a:solidFill>
                  <a:srgbClr val="3E3D2D"/>
                </a:solidFill>
              </a:rPr>
              <a:t>7/12/2013</a:t>
            </a:fld>
            <a:endParaRPr lang="en-US" dirty="0">
              <a:solidFill>
                <a:srgbClr val="3E3D2D"/>
              </a:solidFill>
            </a:endParaRPr>
          </a:p>
        </p:txBody>
      </p:sp>
      <p:sp>
        <p:nvSpPr>
          <p:cNvPr id="6" name="Footer Placeholder 5"/>
          <p:cNvSpPr>
            <a:spLocks noGrp="1"/>
          </p:cNvSpPr>
          <p:nvPr>
            <p:ph type="ftr" sz="quarter" idx="11"/>
          </p:nvPr>
        </p:nvSpPr>
        <p:spPr/>
        <p:txBody>
          <a:bodyPr/>
          <a:lstStyle/>
          <a:p>
            <a:r>
              <a:rPr lang="en-US" dirty="0" smtClean="0">
                <a:solidFill>
                  <a:srgbClr val="CAF278">
                    <a:lumMod val="50000"/>
                  </a:srgbClr>
                </a:solidFill>
              </a:rPr>
              <a:t>Texas Department of Agriculture</a:t>
            </a:r>
            <a:endParaRPr lang="en-US" dirty="0">
              <a:solidFill>
                <a:srgbClr val="CAF278">
                  <a:lumMod val="50000"/>
                </a:srgbClr>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631085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lvl1pPr>
              <a:defRPr>
                <a:solidFill>
                  <a:schemeClr val="tx1"/>
                </a:solidFill>
              </a:defRPr>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p:txBody>
          <a:bodyPr/>
          <a:lstStyle/>
          <a:p>
            <a:pPr eaLnBrk="1" latinLnBrk="0" hangingPunct="1"/>
            <a:fld id="{9A46ABDD-2F7F-430C-8944-FBE1747AE0E2}" type="datetime1">
              <a:rPr lang="en-US" smtClean="0"/>
              <a:t>7/12/2013</a:t>
            </a:fld>
            <a:endParaRPr lang="en-US" dirty="0"/>
          </a:p>
        </p:txBody>
      </p:sp>
      <p:sp>
        <p:nvSpPr>
          <p:cNvPr id="5" name="Footer Placeholder 4"/>
          <p:cNvSpPr>
            <a:spLocks noGrp="1"/>
          </p:cNvSpPr>
          <p:nvPr>
            <p:ph type="ftr" sz="quarter" idx="11"/>
          </p:nvPr>
        </p:nvSpPr>
        <p:spPr/>
        <p:txBody>
          <a:bodyPr/>
          <a:lstStyle>
            <a:lvl1pPr algn="l">
              <a:defRPr sz="1200" b="1">
                <a:solidFill>
                  <a:schemeClr val="bg2">
                    <a:lumMod val="50000"/>
                  </a:schemeClr>
                </a:solidFill>
              </a:defRPr>
            </a:lvl1pPr>
          </a:lstStyle>
          <a:p>
            <a:r>
              <a:rPr lang="en-US" dirty="0" smtClean="0"/>
              <a:t>Texas Department of Agriculture</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0C94032-CD4C-4C25-B0C2-CEC720522D92}" type="slidenum">
              <a:rPr kumimoji="0" lang="en-US" smtClean="0"/>
              <a:pPr eaLnBrk="1" latinLnBrk="0" hangingPunct="1"/>
              <a:t>‹#›</a:t>
            </a:fld>
            <a:endParaRPr kumimoji="0" lang="en-US" dirty="0">
              <a:solidFill>
                <a:srgbClr val="FFFFFF"/>
              </a:solidFill>
            </a:endParaRPr>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fld id="{02ABA567-3E33-4BFB-9D17-95E2D03DBD0B}" type="datetime1">
              <a:rPr lang="en-US" smtClean="0">
                <a:solidFill>
                  <a:srgbClr val="3E3D2D"/>
                </a:solidFill>
              </a:rPr>
              <a:t>7/12/2013</a:t>
            </a:fld>
            <a:endParaRPr lang="en-US" dirty="0">
              <a:solidFill>
                <a:srgbClr val="3E3D2D"/>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F0C94032-CD4C-4C25-B0C2-CEC720522D92}" type="slidenum">
              <a:rPr lang="en-US" smtClean="0"/>
              <a:pPr/>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r>
              <a:rPr lang="en-US" dirty="0" smtClean="0">
                <a:solidFill>
                  <a:srgbClr val="CAF278">
                    <a:lumMod val="50000"/>
                  </a:srgbClr>
                </a:solidFill>
              </a:rPr>
              <a:t>Texas Department of Agriculture</a:t>
            </a:r>
            <a:endParaRPr lang="en-US" dirty="0">
              <a:solidFill>
                <a:srgbClr val="CAF278">
                  <a:lumMod val="50000"/>
                </a:srgbClr>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Click icon to add picture</a:t>
            </a:r>
            <a:endParaRPr kumimoji="0" lang="en-US" dirty="0"/>
          </a:p>
        </p:txBody>
      </p:sp>
    </p:spTree>
    <p:extLst>
      <p:ext uri="{BB962C8B-B14F-4D97-AF65-F5344CB8AC3E}">
        <p14:creationId xmlns:p14="http://schemas.microsoft.com/office/powerpoint/2010/main" val="176101374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EA3045A-61B9-40B8-B050-BAC6FD1AD4DB}" type="datetime1">
              <a:rPr lang="en-US" smtClean="0">
                <a:solidFill>
                  <a:srgbClr val="3E3D2D"/>
                </a:solidFill>
              </a:rPr>
              <a:t>7/12/2013</a:t>
            </a:fld>
            <a:endParaRPr lang="en-US" dirty="0">
              <a:solidFill>
                <a:srgbClr val="3E3D2D"/>
              </a:solidFill>
            </a:endParaRPr>
          </a:p>
        </p:txBody>
      </p:sp>
      <p:sp>
        <p:nvSpPr>
          <p:cNvPr id="5" name="Footer Placeholder 4"/>
          <p:cNvSpPr>
            <a:spLocks noGrp="1"/>
          </p:cNvSpPr>
          <p:nvPr>
            <p:ph type="ftr" sz="quarter" idx="11"/>
          </p:nvPr>
        </p:nvSpPr>
        <p:spPr/>
        <p:txBody>
          <a:bodyPr/>
          <a:lstStyle/>
          <a:p>
            <a:r>
              <a:rPr lang="en-US" dirty="0" smtClean="0">
                <a:solidFill>
                  <a:srgbClr val="CAF278">
                    <a:lumMod val="50000"/>
                  </a:srgbClr>
                </a:solidFill>
              </a:rPr>
              <a:t>Texas Department of Agriculture</a:t>
            </a:r>
            <a:endParaRPr lang="en-US" dirty="0">
              <a:solidFill>
                <a:srgbClr val="CAF278">
                  <a:lumMod val="50000"/>
                </a:srgbClr>
              </a:solidFill>
            </a:endParaRPr>
          </a:p>
        </p:txBody>
      </p:sp>
      <p:sp>
        <p:nvSpPr>
          <p:cNvPr id="6" name="Slide Number Placeholder 5"/>
          <p:cNvSpPr>
            <a:spLocks noGrp="1"/>
          </p:cNvSpPr>
          <p:nvPr>
            <p:ph type="sldNum" sz="quarter" idx="12"/>
          </p:nvPr>
        </p:nvSpPr>
        <p:spPr/>
        <p:txBody>
          <a:bodyPr/>
          <a:lstStyle/>
          <a:p>
            <a:fld id="{F0C94032-CD4C-4C25-B0C2-CEC720522D92}" type="slidenum">
              <a:rPr lang="en-US" smtClean="0"/>
              <a:pPr/>
              <a:t>‹#›</a:t>
            </a:fld>
            <a:endParaRPr lang="en-US" dirty="0"/>
          </a:p>
        </p:txBody>
      </p:sp>
    </p:spTree>
    <p:extLst>
      <p:ext uri="{BB962C8B-B14F-4D97-AF65-F5344CB8AC3E}">
        <p14:creationId xmlns:p14="http://schemas.microsoft.com/office/powerpoint/2010/main" val="3560673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1F1C5166-DF8E-455D-A595-735AC675D716}" type="datetime1">
              <a:rPr lang="en-US" smtClean="0">
                <a:solidFill>
                  <a:srgbClr val="3E3D2D"/>
                </a:solidFill>
              </a:rPr>
              <a:t>7/12/2013</a:t>
            </a:fld>
            <a:endParaRPr lang="en-US" dirty="0">
              <a:solidFill>
                <a:srgbClr val="3E3D2D"/>
              </a:solidFill>
            </a:endParaRPr>
          </a:p>
        </p:txBody>
      </p:sp>
      <p:sp>
        <p:nvSpPr>
          <p:cNvPr id="5" name="Footer Placeholder 4"/>
          <p:cNvSpPr>
            <a:spLocks noGrp="1"/>
          </p:cNvSpPr>
          <p:nvPr>
            <p:ph type="ftr" sz="quarter" idx="11"/>
          </p:nvPr>
        </p:nvSpPr>
        <p:spPr>
          <a:xfrm>
            <a:off x="457201" y="6248207"/>
            <a:ext cx="5573483" cy="365125"/>
          </a:xfrm>
        </p:spPr>
        <p:txBody>
          <a:bodyPr/>
          <a:lstStyle/>
          <a:p>
            <a:r>
              <a:rPr lang="en-US" dirty="0" smtClean="0">
                <a:solidFill>
                  <a:srgbClr val="CAF278">
                    <a:lumMod val="50000"/>
                  </a:srgbClr>
                </a:solidFill>
              </a:rPr>
              <a:t>Texas Department of Agriculture</a:t>
            </a:r>
            <a:endParaRPr lang="en-US" dirty="0">
              <a:solidFill>
                <a:srgbClr val="CAF278">
                  <a:lumMod val="50000"/>
                </a:srgbClr>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F0C94032-CD4C-4C25-B0C2-CEC720522D92}" type="slidenum">
              <a:rPr lang="en-US" smtClean="0"/>
              <a:pPr/>
              <a:t>‹#›</a:t>
            </a:fld>
            <a:endParaRPr lang="en-US" dirty="0"/>
          </a:p>
        </p:txBody>
      </p:sp>
    </p:spTree>
    <p:extLst>
      <p:ext uri="{BB962C8B-B14F-4D97-AF65-F5344CB8AC3E}">
        <p14:creationId xmlns:p14="http://schemas.microsoft.com/office/powerpoint/2010/main" val="2816192938"/>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solidFill>
                  <a:schemeClr val="bg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20EE5E1A-0267-434A-85A8-174EB490F9B4}" type="datetime1">
              <a:rPr lang="en-US" smtClean="0"/>
              <a:pPr/>
              <a:t>7/12/2013</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r>
              <a:rPr lang="en-US" dirty="0" smtClean="0">
                <a:solidFill>
                  <a:srgbClr val="CAF278"/>
                </a:solidFill>
              </a:rPr>
              <a:t>Texas Department of Agriculture</a:t>
            </a:r>
            <a:endParaRPr lang="en-US" dirty="0">
              <a:solidFill>
                <a:srgbClr val="CAF278"/>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F0C94032-CD4C-4C25-B0C2-CEC720522D92}" type="slidenum">
              <a:rPr lang="en-US" smtClean="0">
                <a:solidFill>
                  <a:srgbClr val="CAF278"/>
                </a:solidFill>
              </a:rPr>
              <a:pPr/>
              <a:t>‹#›</a:t>
            </a:fld>
            <a:endParaRPr lang="en-US" dirty="0">
              <a:solidFill>
                <a:srgbClr val="CAF278"/>
              </a:solidFill>
            </a:endParaRPr>
          </a:p>
        </p:txBody>
      </p:sp>
    </p:spTree>
    <p:extLst>
      <p:ext uri="{BB962C8B-B14F-4D97-AF65-F5344CB8AC3E}">
        <p14:creationId xmlns:p14="http://schemas.microsoft.com/office/powerpoint/2010/main" val="1260083172"/>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lvl1pPr>
              <a:defRPr>
                <a:solidFill>
                  <a:schemeClr val="tx1"/>
                </a:solidFill>
              </a:defRPr>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p:txBody>
          <a:bodyPr/>
          <a:lstStyle/>
          <a:p>
            <a:fld id="{9A46ABDD-2F7F-430C-8944-FBE1747AE0E2}" type="datetime1">
              <a:rPr lang="en-US" smtClean="0">
                <a:solidFill>
                  <a:srgbClr val="FFFFFF"/>
                </a:solidFill>
              </a:rPr>
              <a:pPr/>
              <a:t>7/12/2013</a:t>
            </a:fld>
            <a:endParaRPr lang="en-US" dirty="0">
              <a:solidFill>
                <a:srgbClr val="FFFFFF"/>
              </a:solidFill>
            </a:endParaRPr>
          </a:p>
        </p:txBody>
      </p:sp>
      <p:sp>
        <p:nvSpPr>
          <p:cNvPr id="5" name="Footer Placeholder 4"/>
          <p:cNvSpPr>
            <a:spLocks noGrp="1"/>
          </p:cNvSpPr>
          <p:nvPr>
            <p:ph type="ftr" sz="quarter" idx="11"/>
          </p:nvPr>
        </p:nvSpPr>
        <p:spPr/>
        <p:txBody>
          <a:bodyPr/>
          <a:lstStyle>
            <a:lvl1pPr algn="l">
              <a:defRPr sz="1200" b="1">
                <a:solidFill>
                  <a:schemeClr val="bg2">
                    <a:lumMod val="50000"/>
                  </a:schemeClr>
                </a:solidFill>
              </a:defRPr>
            </a:lvl1pPr>
          </a:lstStyle>
          <a:p>
            <a:r>
              <a:rPr lang="en-US" dirty="0" smtClean="0">
                <a:solidFill>
                  <a:srgbClr val="CAF278">
                    <a:lumMod val="50000"/>
                  </a:srgbClr>
                </a:solidFill>
              </a:rPr>
              <a:t>Texas Department of Agriculture</a:t>
            </a:r>
            <a:endParaRPr lang="en-US" dirty="0">
              <a:solidFill>
                <a:srgbClr val="CAF278">
                  <a:lumMod val="50000"/>
                </a:srgbClr>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889923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FFD98872-1628-43CF-8362-7B26E509C8B8}" type="datetime1">
              <a:rPr lang="en-US" smtClean="0">
                <a:solidFill>
                  <a:srgbClr val="FFFFFF"/>
                </a:solidFill>
              </a:rPr>
              <a:pPr/>
              <a:t>7/12/2013</a:t>
            </a:fld>
            <a:endParaRPr lang="en-US" dirty="0">
              <a:solidFill>
                <a:srgbClr val="FFFFFF"/>
              </a:solidFill>
            </a:endParaRPr>
          </a:p>
        </p:txBody>
      </p:sp>
      <p:sp>
        <p:nvSpPr>
          <p:cNvPr id="14" name="Footer Placeholder 13"/>
          <p:cNvSpPr>
            <a:spLocks noGrp="1"/>
          </p:cNvSpPr>
          <p:nvPr>
            <p:ph type="ftr" sz="quarter" idx="12"/>
          </p:nvPr>
        </p:nvSpPr>
        <p:spPr/>
        <p:txBody>
          <a:bodyPr/>
          <a:lstStyle>
            <a:lvl1pPr algn="l">
              <a:defRPr sz="1200" b="1">
                <a:solidFill>
                  <a:schemeClr val="bg2">
                    <a:lumMod val="50000"/>
                  </a:schemeClr>
                </a:solidFill>
                <a:latin typeface="+mj-lt"/>
                <a:cs typeface="Times New Roman" pitchFamily="18" charset="0"/>
              </a:defRPr>
            </a:lvl1pPr>
          </a:lstStyle>
          <a:p>
            <a:r>
              <a:rPr lang="en-US" dirty="0" smtClean="0">
                <a:solidFill>
                  <a:srgbClr val="CAF278">
                    <a:lumMod val="50000"/>
                  </a:srgbClr>
                </a:solidFill>
              </a:rPr>
              <a:t>Texas Department of Agriculture</a:t>
            </a:r>
            <a:endParaRPr lang="en-US" dirty="0">
              <a:solidFill>
                <a:srgbClr val="CAF278">
                  <a:lumMod val="50000"/>
                </a:srgbClr>
              </a:solidFill>
            </a:endParaRPr>
          </a:p>
        </p:txBody>
      </p:sp>
    </p:spTree>
    <p:extLst>
      <p:ext uri="{BB962C8B-B14F-4D97-AF65-F5344CB8AC3E}">
        <p14:creationId xmlns:p14="http://schemas.microsoft.com/office/powerpoint/2010/main" val="323747711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59A0110A-FCC3-40E7-AE7E-031E6B59808C}" type="datetime1">
              <a:rPr lang="en-US" smtClean="0">
                <a:solidFill>
                  <a:srgbClr val="FFFFFF"/>
                </a:solidFill>
              </a:rPr>
              <a:pPr/>
              <a:t>7/12/2013</a:t>
            </a:fld>
            <a:endParaRPr lang="en-US" dirty="0">
              <a:solidFill>
                <a:srgbClr val="FFFFFF"/>
              </a:solidFill>
            </a:endParaRPr>
          </a:p>
        </p:txBody>
      </p:sp>
      <p:sp>
        <p:nvSpPr>
          <p:cNvPr id="10" name="Slide Number Placeholder 9"/>
          <p:cNvSpPr>
            <a:spLocks noGrp="1"/>
          </p:cNvSpPr>
          <p:nvPr>
            <p:ph type="sldNum" sz="quarter" idx="16"/>
          </p:nvPr>
        </p:nvSpPr>
        <p:spPr/>
        <p:txBody>
          <a:bodyPr rtlCol="0"/>
          <a:lstStyle/>
          <a:p>
            <a:fld id="{F0C94032-CD4C-4C25-B0C2-CEC720522D92}" type="slidenum">
              <a:rPr lang="en-US" smtClean="0"/>
              <a:pPr/>
              <a:t>‹#›</a:t>
            </a:fld>
            <a:endParaRPr lang="en-US" dirty="0"/>
          </a:p>
        </p:txBody>
      </p:sp>
      <p:sp>
        <p:nvSpPr>
          <p:cNvPr id="12" name="Footer Placeholder 11"/>
          <p:cNvSpPr>
            <a:spLocks noGrp="1"/>
          </p:cNvSpPr>
          <p:nvPr>
            <p:ph type="ftr" sz="quarter" idx="17"/>
          </p:nvPr>
        </p:nvSpPr>
        <p:spPr/>
        <p:txBody>
          <a:bodyPr rtlCol="0"/>
          <a:lstStyle/>
          <a:p>
            <a:r>
              <a:rPr lang="en-US" dirty="0" smtClean="0">
                <a:solidFill>
                  <a:srgbClr val="CAF278">
                    <a:lumMod val="50000"/>
                  </a:srgbClr>
                </a:solidFill>
              </a:rPr>
              <a:t>Texas Department of Agriculture</a:t>
            </a:r>
            <a:endParaRPr lang="en-US" dirty="0">
              <a:solidFill>
                <a:srgbClr val="CAF278">
                  <a:lumMod val="50000"/>
                </a:srgbClr>
              </a:solidFill>
            </a:endParaRPr>
          </a:p>
        </p:txBody>
      </p:sp>
    </p:spTree>
    <p:extLst>
      <p:ext uri="{BB962C8B-B14F-4D97-AF65-F5344CB8AC3E}">
        <p14:creationId xmlns:p14="http://schemas.microsoft.com/office/powerpoint/2010/main" val="24416632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3956C6FE-CCDD-47A7-9E84-EC758E522BEC}" type="datetime1">
              <a:rPr lang="en-US" smtClean="0">
                <a:solidFill>
                  <a:srgbClr val="FFFFFF"/>
                </a:solidFill>
              </a:rPr>
              <a:pPr/>
              <a:t>7/12/2013</a:t>
            </a:fld>
            <a:endParaRPr lang="en-US" dirty="0">
              <a:solidFill>
                <a:srgbClr val="FFFFFF"/>
              </a:solidFill>
            </a:endParaRPr>
          </a:p>
        </p:txBody>
      </p:sp>
      <p:sp>
        <p:nvSpPr>
          <p:cNvPr id="12" name="Slide Number Placeholder 11"/>
          <p:cNvSpPr>
            <a:spLocks noGrp="1"/>
          </p:cNvSpPr>
          <p:nvPr>
            <p:ph type="sldNum" sz="quarter" idx="16"/>
          </p:nvPr>
        </p:nvSpPr>
        <p:spPr/>
        <p:txBody>
          <a:bodyPr rtlCol="0"/>
          <a:lstStyle/>
          <a:p>
            <a:fld id="{F0C94032-CD4C-4C25-B0C2-CEC720522D92}" type="slidenum">
              <a:rPr lang="en-US" smtClean="0"/>
              <a:pPr/>
              <a:t>‹#›</a:t>
            </a:fld>
            <a:endParaRPr lang="en-US" dirty="0"/>
          </a:p>
        </p:txBody>
      </p:sp>
      <p:sp>
        <p:nvSpPr>
          <p:cNvPr id="14" name="Footer Placeholder 13"/>
          <p:cNvSpPr>
            <a:spLocks noGrp="1"/>
          </p:cNvSpPr>
          <p:nvPr>
            <p:ph type="ftr" sz="quarter" idx="17"/>
          </p:nvPr>
        </p:nvSpPr>
        <p:spPr/>
        <p:txBody>
          <a:bodyPr rtlCol="0"/>
          <a:lstStyle/>
          <a:p>
            <a:r>
              <a:rPr lang="en-US" dirty="0" smtClean="0">
                <a:solidFill>
                  <a:srgbClr val="CAF278">
                    <a:lumMod val="50000"/>
                  </a:srgbClr>
                </a:solidFill>
              </a:rPr>
              <a:t>Texas Department of Agriculture</a:t>
            </a:r>
            <a:endParaRPr lang="en-US" dirty="0">
              <a:solidFill>
                <a:srgbClr val="CAF278">
                  <a:lumMod val="50000"/>
                </a:srgbClr>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42190486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0E987D0-1BCB-4109-902D-25A61B6E88FB}" type="datetime1">
              <a:rPr lang="en-US" smtClean="0">
                <a:solidFill>
                  <a:srgbClr val="FFFFFF"/>
                </a:solidFill>
              </a:rPr>
              <a:pPr/>
              <a:t>7/12/2013</a:t>
            </a:fld>
            <a:endParaRPr lang="en-US" dirty="0">
              <a:solidFill>
                <a:srgbClr val="FFFFFF"/>
              </a:solidFill>
            </a:endParaRPr>
          </a:p>
        </p:txBody>
      </p:sp>
      <p:sp>
        <p:nvSpPr>
          <p:cNvPr id="4" name="Footer Placeholder 3"/>
          <p:cNvSpPr>
            <a:spLocks noGrp="1"/>
          </p:cNvSpPr>
          <p:nvPr>
            <p:ph type="ftr" sz="quarter" idx="11"/>
          </p:nvPr>
        </p:nvSpPr>
        <p:spPr/>
        <p:txBody>
          <a:bodyPr/>
          <a:lstStyle/>
          <a:p>
            <a:r>
              <a:rPr lang="en-US" dirty="0" smtClean="0">
                <a:solidFill>
                  <a:srgbClr val="CAF278">
                    <a:lumMod val="50000"/>
                  </a:srgbClr>
                </a:solidFill>
              </a:rPr>
              <a:t>Texas Department of Agriculture</a:t>
            </a:r>
            <a:endParaRPr lang="en-US" dirty="0">
              <a:solidFill>
                <a:srgbClr val="CAF278">
                  <a:lumMod val="50000"/>
                </a:srgbClr>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a:t>
            </a:fld>
            <a:endParaRPr lang="en-US" dirty="0"/>
          </a:p>
        </p:txBody>
      </p:sp>
    </p:spTree>
    <p:extLst>
      <p:ext uri="{BB962C8B-B14F-4D97-AF65-F5344CB8AC3E}">
        <p14:creationId xmlns:p14="http://schemas.microsoft.com/office/powerpoint/2010/main" val="4915679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46465F-C98C-4FDE-A1F8-8C4FB25CF365}" type="datetime1">
              <a:rPr lang="en-US" smtClean="0">
                <a:solidFill>
                  <a:srgbClr val="FFFFFF"/>
                </a:solidFill>
              </a:rPr>
              <a:pPr/>
              <a:t>7/12/2013</a:t>
            </a:fld>
            <a:endParaRPr lang="en-US" dirty="0">
              <a:solidFill>
                <a:srgbClr val="FFFFFF"/>
              </a:solidFill>
            </a:endParaRPr>
          </a:p>
        </p:txBody>
      </p:sp>
      <p:sp>
        <p:nvSpPr>
          <p:cNvPr id="3" name="Footer Placeholder 2"/>
          <p:cNvSpPr>
            <a:spLocks noGrp="1"/>
          </p:cNvSpPr>
          <p:nvPr>
            <p:ph type="ftr" sz="quarter" idx="11"/>
          </p:nvPr>
        </p:nvSpPr>
        <p:spPr/>
        <p:txBody>
          <a:bodyPr/>
          <a:lstStyle/>
          <a:p>
            <a:r>
              <a:rPr lang="en-US" dirty="0" smtClean="0">
                <a:solidFill>
                  <a:srgbClr val="CAF278">
                    <a:lumMod val="50000"/>
                  </a:srgbClr>
                </a:solidFill>
              </a:rPr>
              <a:t>Texas Department of Agriculture</a:t>
            </a:r>
            <a:endParaRPr lang="en-US" dirty="0">
              <a:solidFill>
                <a:srgbClr val="CAF278">
                  <a:lumMod val="50000"/>
                </a:srgbClr>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F0C94032-CD4C-4C25-B0C2-CEC720522D9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958048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pPr eaLnBrk="1" latinLnBrk="0" hangingPunct="1"/>
            <a:fld id="{FFD98872-1628-43CF-8362-7B26E509C8B8}" type="datetime1">
              <a:rPr lang="en-US" smtClean="0"/>
              <a:t>7/12/2013</a:t>
            </a:fld>
            <a:endParaRPr lang="en-US" dirty="0"/>
          </a:p>
        </p:txBody>
      </p:sp>
      <p:sp>
        <p:nvSpPr>
          <p:cNvPr id="14" name="Footer Placeholder 13"/>
          <p:cNvSpPr>
            <a:spLocks noGrp="1"/>
          </p:cNvSpPr>
          <p:nvPr>
            <p:ph type="ftr" sz="quarter" idx="12"/>
          </p:nvPr>
        </p:nvSpPr>
        <p:spPr/>
        <p:txBody>
          <a:bodyPr/>
          <a:lstStyle>
            <a:lvl1pPr algn="l">
              <a:defRPr sz="1200" b="1">
                <a:solidFill>
                  <a:schemeClr val="bg2">
                    <a:lumMod val="50000"/>
                  </a:schemeClr>
                </a:solidFill>
                <a:latin typeface="+mj-lt"/>
                <a:cs typeface="Times New Roman" pitchFamily="18" charset="0"/>
              </a:defRPr>
            </a:lvl1pPr>
          </a:lstStyle>
          <a:p>
            <a:r>
              <a:rPr lang="en-US" dirty="0" smtClean="0"/>
              <a:t>Texas Department of Agriculture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FAE0DB1-DF94-4292-BB82-46D77D8132EE}" type="datetime1">
              <a:rPr lang="en-US" smtClean="0">
                <a:solidFill>
                  <a:srgbClr val="FFFFFF"/>
                </a:solidFill>
              </a:rPr>
              <a:pPr/>
              <a:t>7/12/2013</a:t>
            </a:fld>
            <a:endParaRPr lang="en-US" dirty="0">
              <a:solidFill>
                <a:srgbClr val="FFFFFF"/>
              </a:solidFill>
            </a:endParaRPr>
          </a:p>
        </p:txBody>
      </p:sp>
      <p:sp>
        <p:nvSpPr>
          <p:cNvPr id="6" name="Footer Placeholder 5"/>
          <p:cNvSpPr>
            <a:spLocks noGrp="1"/>
          </p:cNvSpPr>
          <p:nvPr>
            <p:ph type="ftr" sz="quarter" idx="11"/>
          </p:nvPr>
        </p:nvSpPr>
        <p:spPr/>
        <p:txBody>
          <a:bodyPr/>
          <a:lstStyle/>
          <a:p>
            <a:r>
              <a:rPr lang="en-US" dirty="0" smtClean="0">
                <a:solidFill>
                  <a:srgbClr val="CAF278">
                    <a:lumMod val="50000"/>
                  </a:srgbClr>
                </a:solidFill>
              </a:rPr>
              <a:t>Texas Department of Agriculture</a:t>
            </a:r>
            <a:endParaRPr lang="en-US" dirty="0">
              <a:solidFill>
                <a:srgbClr val="CAF278">
                  <a:lumMod val="50000"/>
                </a:srgbClr>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01948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fld id="{6933C70D-04EF-4CFD-B10B-B2500AD5572F}" type="datetime1">
              <a:rPr lang="en-US" smtClean="0">
                <a:solidFill>
                  <a:srgbClr val="FFFFFF"/>
                </a:solidFill>
              </a:rPr>
              <a:pPr/>
              <a:t>7/12/2013</a:t>
            </a:fld>
            <a:endParaRPr lang="en-US" dirty="0">
              <a:solidFill>
                <a:srgbClr val="FFFFFF"/>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F0C94032-CD4C-4C25-B0C2-CEC720522D92}" type="slidenum">
              <a:rPr lang="en-US" smtClean="0"/>
              <a:pPr/>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r>
              <a:rPr lang="en-US" dirty="0" smtClean="0">
                <a:solidFill>
                  <a:srgbClr val="CAF278">
                    <a:lumMod val="50000"/>
                  </a:srgbClr>
                </a:solidFill>
              </a:rPr>
              <a:t>Texas Department of Agriculture</a:t>
            </a:r>
            <a:endParaRPr lang="en-US" dirty="0">
              <a:solidFill>
                <a:srgbClr val="CAF278">
                  <a:lumMod val="50000"/>
                </a:srgbClr>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Click icon to add picture</a:t>
            </a:r>
            <a:endParaRPr kumimoji="0" lang="en-US" dirty="0"/>
          </a:p>
        </p:txBody>
      </p:sp>
    </p:spTree>
    <p:extLst>
      <p:ext uri="{BB962C8B-B14F-4D97-AF65-F5344CB8AC3E}">
        <p14:creationId xmlns:p14="http://schemas.microsoft.com/office/powerpoint/2010/main" val="14583507"/>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80021B0-133A-4548-95B9-DC019395DCB2}" type="datetime1">
              <a:rPr lang="en-US" smtClean="0">
                <a:solidFill>
                  <a:srgbClr val="FFFFFF"/>
                </a:solidFill>
              </a:rPr>
              <a:pPr/>
              <a:t>7/12/2013</a:t>
            </a:fld>
            <a:endParaRPr lang="en-US" dirty="0">
              <a:solidFill>
                <a:srgbClr val="FFFFFF"/>
              </a:solidFill>
            </a:endParaRPr>
          </a:p>
        </p:txBody>
      </p:sp>
      <p:sp>
        <p:nvSpPr>
          <p:cNvPr id="5" name="Footer Placeholder 4"/>
          <p:cNvSpPr>
            <a:spLocks noGrp="1"/>
          </p:cNvSpPr>
          <p:nvPr>
            <p:ph type="ftr" sz="quarter" idx="11"/>
          </p:nvPr>
        </p:nvSpPr>
        <p:spPr/>
        <p:txBody>
          <a:bodyPr/>
          <a:lstStyle/>
          <a:p>
            <a:r>
              <a:rPr lang="en-US" dirty="0" smtClean="0">
                <a:solidFill>
                  <a:srgbClr val="CAF278">
                    <a:lumMod val="50000"/>
                  </a:srgbClr>
                </a:solidFill>
              </a:rPr>
              <a:t>Texas Department of Agriculture</a:t>
            </a:r>
            <a:endParaRPr lang="en-US" dirty="0">
              <a:solidFill>
                <a:srgbClr val="CAF278">
                  <a:lumMod val="50000"/>
                </a:srgbClr>
              </a:solidFill>
            </a:endParaRPr>
          </a:p>
        </p:txBody>
      </p:sp>
      <p:sp>
        <p:nvSpPr>
          <p:cNvPr id="6" name="Slide Number Placeholder 5"/>
          <p:cNvSpPr>
            <a:spLocks noGrp="1"/>
          </p:cNvSpPr>
          <p:nvPr>
            <p:ph type="sldNum" sz="quarter" idx="12"/>
          </p:nvPr>
        </p:nvSpPr>
        <p:spPr/>
        <p:txBody>
          <a:bodyPr/>
          <a:lstStyle/>
          <a:p>
            <a:fld id="{F0C94032-CD4C-4C25-B0C2-CEC720522D92}" type="slidenum">
              <a:rPr lang="en-US" smtClean="0"/>
              <a:pPr/>
              <a:t>‹#›</a:t>
            </a:fld>
            <a:endParaRPr lang="en-US" dirty="0"/>
          </a:p>
        </p:txBody>
      </p:sp>
    </p:spTree>
    <p:extLst>
      <p:ext uri="{BB962C8B-B14F-4D97-AF65-F5344CB8AC3E}">
        <p14:creationId xmlns:p14="http://schemas.microsoft.com/office/powerpoint/2010/main" val="34527033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DB60693F-894A-4D3C-8599-753B7D77B171}" type="datetime1">
              <a:rPr lang="en-US" smtClean="0">
                <a:solidFill>
                  <a:srgbClr val="FFFFFF"/>
                </a:solidFill>
              </a:rPr>
              <a:pPr/>
              <a:t>7/12/2013</a:t>
            </a:fld>
            <a:endParaRPr lang="en-US" dirty="0">
              <a:solidFill>
                <a:srgbClr val="FFFFFF"/>
              </a:solidFill>
            </a:endParaRPr>
          </a:p>
        </p:txBody>
      </p:sp>
      <p:sp>
        <p:nvSpPr>
          <p:cNvPr id="5" name="Footer Placeholder 4"/>
          <p:cNvSpPr>
            <a:spLocks noGrp="1"/>
          </p:cNvSpPr>
          <p:nvPr>
            <p:ph type="ftr" sz="quarter" idx="11"/>
          </p:nvPr>
        </p:nvSpPr>
        <p:spPr>
          <a:xfrm>
            <a:off x="457201" y="6248207"/>
            <a:ext cx="5573483" cy="365125"/>
          </a:xfrm>
        </p:spPr>
        <p:txBody>
          <a:bodyPr/>
          <a:lstStyle/>
          <a:p>
            <a:r>
              <a:rPr lang="en-US" dirty="0" smtClean="0">
                <a:solidFill>
                  <a:srgbClr val="CAF278">
                    <a:lumMod val="50000"/>
                  </a:srgbClr>
                </a:solidFill>
              </a:rPr>
              <a:t>Texas Department of Agriculture</a:t>
            </a:r>
            <a:endParaRPr lang="en-US" dirty="0">
              <a:solidFill>
                <a:srgbClr val="CAF278">
                  <a:lumMod val="50000"/>
                </a:srgbClr>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F0C94032-CD4C-4C25-B0C2-CEC720522D92}" type="slidenum">
              <a:rPr lang="en-US" smtClean="0"/>
              <a:pPr/>
              <a:t>‹#›</a:t>
            </a:fld>
            <a:endParaRPr lang="en-US" dirty="0"/>
          </a:p>
        </p:txBody>
      </p:sp>
    </p:spTree>
    <p:extLst>
      <p:ext uri="{BB962C8B-B14F-4D97-AF65-F5344CB8AC3E}">
        <p14:creationId xmlns:p14="http://schemas.microsoft.com/office/powerpoint/2010/main" val="183091303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pPr eaLnBrk="1" latinLnBrk="0" hangingPunct="1"/>
            <a:fld id="{59A0110A-FCC3-40E7-AE7E-031E6B59808C}" type="datetime1">
              <a:rPr lang="en-US" smtClean="0"/>
              <a:t>7/12/2013</a:t>
            </a:fld>
            <a:endParaRPr lang="en-US" dirty="0"/>
          </a:p>
        </p:txBody>
      </p:sp>
      <p:sp>
        <p:nvSpPr>
          <p:cNvPr id="10" name="Slide Number Placeholder 9"/>
          <p:cNvSpPr>
            <a:spLocks noGrp="1"/>
          </p:cNvSpPr>
          <p:nvPr>
            <p:ph type="sldNum" sz="quarter" idx="16"/>
          </p:nvPr>
        </p:nvSpPr>
        <p:spPr/>
        <p:txBody>
          <a:bodyPr rtlCol="0"/>
          <a:lstStyle/>
          <a:p>
            <a:pPr algn="ctr" eaLnBrk="1" latinLnBrk="0" hangingPunct="1"/>
            <a:fld id="{F0C94032-CD4C-4C25-B0C2-CEC720522D92}" type="slidenum">
              <a:rPr kumimoji="0" lang="en-US" smtClean="0"/>
              <a:pPr algn="ctr" eaLnBrk="1" latinLnBrk="0" hangingPunct="1"/>
              <a:t>‹#›</a:t>
            </a:fld>
            <a:endParaRPr kumimoji="0" lang="en-US" dirty="0"/>
          </a:p>
        </p:txBody>
      </p:sp>
      <p:sp>
        <p:nvSpPr>
          <p:cNvPr id="12" name="Footer Placeholder 11"/>
          <p:cNvSpPr>
            <a:spLocks noGrp="1"/>
          </p:cNvSpPr>
          <p:nvPr>
            <p:ph type="ftr" sz="quarter" idx="17"/>
          </p:nvPr>
        </p:nvSpPr>
        <p:spPr/>
        <p:txBody>
          <a:bodyPr rtlCol="0"/>
          <a:lstStyle/>
          <a:p>
            <a:r>
              <a:rPr kumimoji="0" lang="en-US" dirty="0" smtClean="0"/>
              <a:t>Texas Department of Agriculture</a:t>
            </a:r>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pPr eaLnBrk="1" latinLnBrk="0" hangingPunct="1"/>
            <a:fld id="{3956C6FE-CCDD-47A7-9E84-EC758E522BEC}" type="datetime1">
              <a:rPr lang="en-US" smtClean="0"/>
              <a:t>7/12/2013</a:t>
            </a:fld>
            <a:endParaRPr lang="en-US" dirty="0"/>
          </a:p>
        </p:txBody>
      </p:sp>
      <p:sp>
        <p:nvSpPr>
          <p:cNvPr id="12" name="Slide Number Placeholder 11"/>
          <p:cNvSpPr>
            <a:spLocks noGrp="1"/>
          </p:cNvSpPr>
          <p:nvPr>
            <p:ph type="sldNum" sz="quarter" idx="16"/>
          </p:nvPr>
        </p:nvSpPr>
        <p:spPr/>
        <p:txBody>
          <a:bodyPr rtlCol="0"/>
          <a:lstStyle/>
          <a:p>
            <a:pPr algn="ctr" eaLnBrk="1" latinLnBrk="0" hangingPunct="1"/>
            <a:fld id="{F0C94032-CD4C-4C25-B0C2-CEC720522D92}" type="slidenum">
              <a:rPr kumimoji="0" lang="en-US" smtClean="0"/>
              <a:pPr algn="ctr" eaLnBrk="1" latinLnBrk="0" hangingPunct="1"/>
              <a:t>‹#›</a:t>
            </a:fld>
            <a:endParaRPr kumimoji="0" lang="en-US" dirty="0"/>
          </a:p>
        </p:txBody>
      </p:sp>
      <p:sp>
        <p:nvSpPr>
          <p:cNvPr id="14" name="Footer Placeholder 13"/>
          <p:cNvSpPr>
            <a:spLocks noGrp="1"/>
          </p:cNvSpPr>
          <p:nvPr>
            <p:ph type="ftr" sz="quarter" idx="17"/>
          </p:nvPr>
        </p:nvSpPr>
        <p:spPr/>
        <p:txBody>
          <a:bodyPr rtlCol="0"/>
          <a:lstStyle/>
          <a:p>
            <a:r>
              <a:rPr kumimoji="0" lang="en-US" dirty="0" smtClean="0"/>
              <a:t>Texas Department of Agriculture</a:t>
            </a:r>
            <a:endParaRPr kumimoji="0"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eaLnBrk="1" latinLnBrk="0" hangingPunct="1"/>
            <a:fld id="{C0E987D0-1BCB-4109-902D-25A61B6E88FB}" type="datetime1">
              <a:rPr lang="en-US" smtClean="0"/>
              <a:t>7/12/2013</a:t>
            </a:fld>
            <a:endParaRPr lang="en-US" dirty="0"/>
          </a:p>
        </p:txBody>
      </p:sp>
      <p:sp>
        <p:nvSpPr>
          <p:cNvPr id="4" name="Footer Placeholder 3"/>
          <p:cNvSpPr>
            <a:spLocks noGrp="1"/>
          </p:cNvSpPr>
          <p:nvPr>
            <p:ph type="ftr" sz="quarter" idx="11"/>
          </p:nvPr>
        </p:nvSpPr>
        <p:spPr/>
        <p:txBody>
          <a:bodyPr/>
          <a:lstStyle/>
          <a:p>
            <a:r>
              <a:rPr kumimoji="0" lang="en-US" dirty="0" smtClean="0"/>
              <a:t>Texas Department of Agriculture</a:t>
            </a:r>
            <a:endParaRPr kumimoji="0"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0C94032-CD4C-4C25-B0C2-CEC720522D92}" type="slidenum">
              <a:rPr kumimoji="0" lang="en-US" smtClean="0"/>
              <a:pPr eaLnBrk="1" latinLnBrk="0" hangingPunct="1"/>
              <a:t>‹#›</a:t>
            </a:fld>
            <a:endParaRPr kumimoji="0" lang="en-US" dirty="0">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D246465F-C98C-4FDE-A1F8-8C4FB25CF365}" type="datetime1">
              <a:rPr lang="en-US" smtClean="0"/>
              <a:t>7/12/2013</a:t>
            </a:fld>
            <a:endParaRPr lang="en-US" dirty="0"/>
          </a:p>
        </p:txBody>
      </p:sp>
      <p:sp>
        <p:nvSpPr>
          <p:cNvPr id="3" name="Footer Placeholder 2"/>
          <p:cNvSpPr>
            <a:spLocks noGrp="1"/>
          </p:cNvSpPr>
          <p:nvPr>
            <p:ph type="ftr" sz="quarter" idx="11"/>
          </p:nvPr>
        </p:nvSpPr>
        <p:spPr/>
        <p:txBody>
          <a:bodyPr/>
          <a:lstStyle/>
          <a:p>
            <a:r>
              <a:rPr kumimoji="0" lang="en-US" dirty="0" smtClean="0"/>
              <a:t>Texas Department of Agriculture</a:t>
            </a:r>
            <a:endParaRPr kumimoji="0"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F0C94032-CD4C-4C25-B0C2-CEC720522D92}" type="slidenum">
              <a:rPr kumimoji="0" lang="en-US" smtClean="0"/>
              <a:pPr eaLnBrk="1" latinLnBrk="0" hangingPunct="1"/>
              <a:t>‹#›</a:t>
            </a:fld>
            <a:endParaRPr kumimoji="0" lang="en-US" dirty="0">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eaLnBrk="1" latinLnBrk="0" hangingPunct="1"/>
            <a:fld id="{5FAE0DB1-DF94-4292-BB82-46D77D8132EE}" type="datetime1">
              <a:rPr lang="en-US" smtClean="0"/>
              <a:t>7/12/2013</a:t>
            </a:fld>
            <a:endParaRPr lang="en-US" dirty="0"/>
          </a:p>
        </p:txBody>
      </p:sp>
      <p:sp>
        <p:nvSpPr>
          <p:cNvPr id="6" name="Footer Placeholder 5"/>
          <p:cNvSpPr>
            <a:spLocks noGrp="1"/>
          </p:cNvSpPr>
          <p:nvPr>
            <p:ph type="ftr" sz="quarter" idx="11"/>
          </p:nvPr>
        </p:nvSpPr>
        <p:spPr/>
        <p:txBody>
          <a:bodyPr/>
          <a:lstStyle/>
          <a:p>
            <a:r>
              <a:rPr kumimoji="0" lang="en-US" dirty="0" smtClean="0"/>
              <a:t>Texas Department of Agriculture</a:t>
            </a:r>
            <a:endParaRPr kumimoji="0"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0C94032-CD4C-4C25-B0C2-CEC720522D92}" type="slidenum">
              <a:rPr kumimoji="0" lang="en-US" smtClean="0"/>
              <a:pPr eaLnBrk="1" latinLnBrk="0" hangingPunct="1"/>
              <a:t>‹#›</a:t>
            </a:fld>
            <a:endParaRPr kumimoji="0" lang="en-US" dirty="0">
              <a:solidFill>
                <a:srgbClr val="FFFFFF"/>
              </a:solidFill>
            </a:endParaRP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p:spPr>
        <p:txBody>
          <a:bodyPr rtlCol="0"/>
          <a:lstStyle/>
          <a:p>
            <a:pPr eaLnBrk="1" latinLnBrk="0" hangingPunct="1"/>
            <a:fld id="{6933C70D-04EF-4CFD-B10B-B2500AD5572F}" type="datetime1">
              <a:rPr lang="en-US" smtClean="0"/>
              <a:t>7/12/2013</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pPr algn="ctr" eaLnBrk="1" latinLnBrk="0" hangingPunct="1"/>
            <a:fld id="{F0C94032-CD4C-4C25-B0C2-CEC720522D92}" type="slidenum">
              <a:rPr kumimoji="0" lang="en-US" smtClean="0"/>
              <a:pPr algn="ctr" eaLnBrk="1" latinLnBrk="0" hangingPunct="1"/>
              <a:t>‹#›</a:t>
            </a:fld>
            <a:endParaRPr kumimoji="0" lang="en-US" sz="2800" dirty="0"/>
          </a:p>
        </p:txBody>
      </p:sp>
      <p:sp>
        <p:nvSpPr>
          <p:cNvPr id="14" name="Footer Placeholder 13"/>
          <p:cNvSpPr>
            <a:spLocks noGrp="1"/>
          </p:cNvSpPr>
          <p:nvPr>
            <p:ph type="ftr" sz="quarter" idx="12"/>
          </p:nvPr>
        </p:nvSpPr>
        <p:spPr>
          <a:xfrm>
            <a:off x="1600200" y="6248206"/>
            <a:ext cx="4572000" cy="365125"/>
          </a:xfrm>
        </p:spPr>
        <p:txBody>
          <a:bodyPr rtlCol="0"/>
          <a:lstStyle/>
          <a:p>
            <a:r>
              <a:rPr kumimoji="0" lang="en-US" dirty="0" smtClean="0"/>
              <a:t>Texas Department of Agriculture</a:t>
            </a:r>
            <a:endParaRPr kumimoji="0"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eaLnBrk="1" latinLnBrk="0" hangingPunct="1"/>
            <a:fld id="{9B10350A-8CFC-45DA-AF62-824396EE1581}" type="datetime1">
              <a:rPr lang="en-US" smtClean="0"/>
              <a:t>7/12/2013</a:t>
            </a:fld>
            <a:endParaRPr lang="en-US" sz="1400" dirty="0">
              <a:solidFill>
                <a:schemeClr val="tx2"/>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l" eaLnBrk="1" latinLnBrk="0" hangingPunct="1">
              <a:defRPr kumimoji="0" sz="1200" b="1">
                <a:solidFill>
                  <a:schemeClr val="bg2">
                    <a:lumMod val="50000"/>
                  </a:schemeClr>
                </a:solidFill>
              </a:defRPr>
            </a:lvl1pPr>
          </a:lstStyle>
          <a:p>
            <a:r>
              <a:rPr lang="en-US" dirty="0" smtClean="0"/>
              <a:t>Texas Department of Agriculture</a:t>
            </a:r>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lgn="ctr" eaLnBrk="1" latinLnBrk="0" hangingPunct="1"/>
            <a:fld id="{F0C94032-CD4C-4C25-B0C2-CEC720522D92}" type="slidenum">
              <a:rPr kumimoji="0" lang="en-US" smtClean="0"/>
              <a:pPr algn="ctr" eaLnBrk="1" latinLnBrk="0" hangingPunct="1"/>
              <a:t>‹#›</a:t>
            </a:fld>
            <a:endParaRPr kumimoji="0" lang="en-US" sz="1400" b="1"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1" latinLnBrk="0" hangingPunct="1">
        <a:spcBef>
          <a:spcPct val="0"/>
        </a:spcBef>
        <a:buNone/>
        <a:defRPr kumimoji="0" sz="4400" kern="1200">
          <a:solidFill>
            <a:schemeClr val="tx1"/>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C257EDAB-7D06-4FF5-BBA3-E7CED590AD3D}" type="datetime1">
              <a:rPr lang="en-US" smtClean="0">
                <a:solidFill>
                  <a:srgbClr val="3E3D2D"/>
                </a:solidFill>
              </a:rPr>
              <a:t>7/12/2013</a:t>
            </a:fld>
            <a:endParaRPr lang="en-US" dirty="0">
              <a:solidFill>
                <a:srgbClr val="3E3D2D"/>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l" eaLnBrk="1" latinLnBrk="0" hangingPunct="1">
              <a:defRPr kumimoji="0" sz="1200" b="1">
                <a:solidFill>
                  <a:schemeClr val="bg2">
                    <a:lumMod val="50000"/>
                  </a:schemeClr>
                </a:solidFill>
              </a:defRPr>
            </a:lvl1pPr>
          </a:lstStyle>
          <a:p>
            <a:r>
              <a:rPr lang="en-US" dirty="0" smtClean="0">
                <a:solidFill>
                  <a:srgbClr val="CAF278">
                    <a:lumMod val="50000"/>
                  </a:srgbClr>
                </a:solidFill>
              </a:rPr>
              <a:t>Texas Department of Agriculture</a:t>
            </a:r>
            <a:endParaRPr lang="en-US" dirty="0">
              <a:solidFill>
                <a:srgbClr val="CAF278">
                  <a:lumMod val="50000"/>
                </a:srgbClr>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F0C94032-CD4C-4C25-B0C2-CEC720522D92}" type="slidenum">
              <a:rPr lang="en-US" smtClean="0"/>
              <a:pPr/>
              <a:t>‹#›</a:t>
            </a:fld>
            <a:endParaRPr lang="en-US" dirty="0"/>
          </a:p>
        </p:txBody>
      </p:sp>
    </p:spTree>
    <p:extLst>
      <p:ext uri="{BB962C8B-B14F-4D97-AF65-F5344CB8AC3E}">
        <p14:creationId xmlns:p14="http://schemas.microsoft.com/office/powerpoint/2010/main" val="340840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rtl="0" eaLnBrk="1" latinLnBrk="0" hangingPunct="1">
        <a:spcBef>
          <a:spcPct val="0"/>
        </a:spcBef>
        <a:buNone/>
        <a:defRPr kumimoji="0" sz="4400" kern="1200">
          <a:solidFill>
            <a:schemeClr val="tx1"/>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9B10350A-8CFC-45DA-AF62-824396EE1581}" type="datetime1">
              <a:rPr lang="en-US" smtClean="0">
                <a:solidFill>
                  <a:srgbClr val="FFFFFF"/>
                </a:solidFill>
              </a:rPr>
              <a:pPr/>
              <a:t>7/12/2013</a:t>
            </a:fld>
            <a:endParaRPr lang="en-US" dirty="0">
              <a:solidFill>
                <a:srgbClr val="FFFFFF"/>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l" eaLnBrk="1" latinLnBrk="0" hangingPunct="1">
              <a:defRPr kumimoji="0" sz="1200" b="1">
                <a:solidFill>
                  <a:schemeClr val="bg2">
                    <a:lumMod val="50000"/>
                  </a:schemeClr>
                </a:solidFill>
              </a:defRPr>
            </a:lvl1pPr>
          </a:lstStyle>
          <a:p>
            <a:r>
              <a:rPr lang="en-US" dirty="0" smtClean="0">
                <a:solidFill>
                  <a:srgbClr val="CAF278">
                    <a:lumMod val="50000"/>
                  </a:srgbClr>
                </a:solidFill>
              </a:rPr>
              <a:t>Texas Department of Agriculture</a:t>
            </a:r>
            <a:endParaRPr lang="en-US" dirty="0">
              <a:solidFill>
                <a:srgbClr val="CAF278">
                  <a:lumMod val="50000"/>
                </a:srgbClr>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F0C94032-CD4C-4C25-B0C2-CEC720522D92}" type="slidenum">
              <a:rPr lang="en-US" smtClean="0"/>
              <a:pPr/>
              <a:t>‹#›</a:t>
            </a:fld>
            <a:endParaRPr lang="en-US" dirty="0"/>
          </a:p>
        </p:txBody>
      </p:sp>
    </p:spTree>
    <p:extLst>
      <p:ext uri="{BB962C8B-B14F-4D97-AF65-F5344CB8AC3E}">
        <p14:creationId xmlns:p14="http://schemas.microsoft.com/office/powerpoint/2010/main" val="422647864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rtl="0" eaLnBrk="1" latinLnBrk="0" hangingPunct="1">
        <a:spcBef>
          <a:spcPct val="0"/>
        </a:spcBef>
        <a:buNone/>
        <a:defRPr kumimoji="0" sz="4400" kern="1200">
          <a:solidFill>
            <a:schemeClr val="tx1"/>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9.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tags" Target="../tags/tag6.xml"/><Relationship Id="rId5" Type="http://schemas.microsoft.com/office/2007/relationships/hdphoto" Target="../media/hdphoto5.wdp"/><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xml"/><Relationship Id="rId1" Type="http://schemas.openxmlformats.org/officeDocument/2006/relationships/tags" Target="../tags/tag7.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8.xml"/><Relationship Id="rId1" Type="http://schemas.openxmlformats.org/officeDocument/2006/relationships/tags" Target="../tags/tag8.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8.xml"/><Relationship Id="rId1" Type="http://schemas.openxmlformats.org/officeDocument/2006/relationships/tags" Target="../tags/tag9.xml"/><Relationship Id="rId4" Type="http://schemas.openxmlformats.org/officeDocument/2006/relationships/image" Target="../media/image15.jp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18.xml"/><Relationship Id="rId5" Type="http://schemas.openxmlformats.org/officeDocument/2006/relationships/slide" Target="slide16.xml"/><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8.xml"/><Relationship Id="rId1" Type="http://schemas.openxmlformats.org/officeDocument/2006/relationships/tags" Target="../tags/tag1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8.xml"/><Relationship Id="rId1" Type="http://schemas.openxmlformats.org/officeDocument/2006/relationships/tags" Target="../tags/tag1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8.xml"/><Relationship Id="rId1" Type="http://schemas.openxmlformats.org/officeDocument/2006/relationships/tags" Target="../tags/tag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8.xml"/><Relationship Id="rId1" Type="http://schemas.openxmlformats.org/officeDocument/2006/relationships/tags" Target="../tags/tag13.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8.xml"/><Relationship Id="rId1" Type="http://schemas.openxmlformats.org/officeDocument/2006/relationships/tags" Target="../tags/tag14.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www.squaremeals.or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21.tmp"/></Relationships>
</file>

<file path=ppt/slides/_rels/slide36.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slide" Target="slide39.xml"/><Relationship Id="rId5" Type="http://schemas.openxmlformats.org/officeDocument/2006/relationships/slide" Target="slide35.xml"/><Relationship Id="rId4" Type="http://schemas.openxmlformats.org/officeDocument/2006/relationships/image" Target="../media/image20.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24.tmp"/></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slide" Target="slide39.xml"/><Relationship Id="rId5" Type="http://schemas.openxmlformats.org/officeDocument/2006/relationships/slide" Target="slide35.xml"/><Relationship Id="rId4" Type="http://schemas.openxmlformats.org/officeDocument/2006/relationships/image" Target="../media/image20.jpg"/></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8.xml"/><Relationship Id="rId1" Type="http://schemas.openxmlformats.org/officeDocument/2006/relationships/tags" Target="../tags/tag19.xml"/><Relationship Id="rId5" Type="http://schemas.openxmlformats.org/officeDocument/2006/relationships/hyperlink" Target="http://www.texasagriculture.gov/Home/TXUNPS.aspx" TargetMode="External"/><Relationship Id="rId4" Type="http://schemas.openxmlformats.org/officeDocument/2006/relationships/image" Target="../media/image27.jpeg"/></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hyperlink" Target="mailto:program.intake@usda.gov" TargetMode="External"/><Relationship Id="rId4" Type="http://schemas.openxmlformats.org/officeDocument/2006/relationships/hyperlink" Target="http://www.ascr.usda.gov/complaint_filing_cust.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33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8" name="TextBox 7"/>
          <p:cNvSpPr txBox="1"/>
          <p:nvPr/>
        </p:nvSpPr>
        <p:spPr>
          <a:xfrm>
            <a:off x="3962399" y="5274291"/>
            <a:ext cx="4565316" cy="830997"/>
          </a:xfrm>
          <a:prstGeom prst="rect">
            <a:avLst/>
          </a:prstGeom>
          <a:noFill/>
        </p:spPr>
        <p:txBody>
          <a:bodyPr wrap="square" rtlCol="0">
            <a:spAutoFit/>
          </a:bodyPr>
          <a:lstStyle/>
          <a:p>
            <a:r>
              <a:rPr lang="en-US" sz="2400" dirty="0" smtClean="0">
                <a:solidFill>
                  <a:schemeClr val="tx1">
                    <a:lumMod val="75000"/>
                    <a:lumOff val="25000"/>
                  </a:schemeClr>
                </a:solidFill>
                <a:latin typeface="Arial" pitchFamily="34" charset="0"/>
                <a:ea typeface="Adobe Fan Heiti Std B" pitchFamily="34" charset="-128"/>
                <a:cs typeface="Arial" pitchFamily="34" charset="0"/>
              </a:rPr>
              <a:t>How much you’ll learn about CNP in this presentation.</a:t>
            </a:r>
            <a:endParaRPr lang="en-US" sz="2400" dirty="0">
              <a:solidFill>
                <a:schemeClr val="tx1">
                  <a:lumMod val="75000"/>
                  <a:lumOff val="25000"/>
                </a:schemeClr>
              </a:solidFill>
              <a:latin typeface="Arial" pitchFamily="34" charset="0"/>
              <a:ea typeface="Adobe Fan Heiti Std B" pitchFamily="34" charset="-128"/>
              <a:cs typeface="Arial" pitchFamily="34" charset="0"/>
            </a:endParaRPr>
          </a:p>
        </p:txBody>
      </p:sp>
      <p:sp>
        <p:nvSpPr>
          <p:cNvPr id="17" name="Oval 16"/>
          <p:cNvSpPr/>
          <p:nvPr/>
        </p:nvSpPr>
        <p:spPr>
          <a:xfrm>
            <a:off x="1574800" y="5105400"/>
            <a:ext cx="1905000" cy="769056"/>
          </a:xfrm>
          <a:prstGeom prst="ellips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0" y="416965"/>
            <a:ext cx="9144000" cy="1347780"/>
          </a:xfrm>
          <a:prstGeom prst="rect">
            <a:avLst/>
          </a:prstGeom>
          <a:solidFill>
            <a:schemeClr val="accent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609600" y="369440"/>
            <a:ext cx="8534400" cy="1446550"/>
          </a:xfrm>
          <a:prstGeom prst="rect">
            <a:avLst/>
          </a:prstGeom>
          <a:noFill/>
        </p:spPr>
        <p:txBody>
          <a:bodyPr wrap="square" rtlCol="0">
            <a:spAutoFit/>
          </a:bodyPr>
          <a:lstStyle/>
          <a:p>
            <a:r>
              <a:rPr lang="en-US" sz="4000" b="1" dirty="0" smtClean="0">
                <a:solidFill>
                  <a:srgbClr val="7030A0"/>
                </a:solidFill>
                <a:latin typeface="Arial" pitchFamily="34" charset="0"/>
                <a:ea typeface="Adobe Heiti Std R" pitchFamily="34" charset="-128"/>
                <a:cs typeface="Arial" pitchFamily="34" charset="0"/>
              </a:rPr>
              <a:t> </a:t>
            </a:r>
            <a:r>
              <a:rPr lang="en-US" sz="4000" b="1" dirty="0" smtClean="0">
                <a:solidFill>
                  <a:schemeClr val="accent1">
                    <a:lumMod val="50000"/>
                  </a:schemeClr>
                </a:solidFill>
                <a:latin typeface="Arial" pitchFamily="34" charset="0"/>
                <a:ea typeface="Adobe Heiti Std R" pitchFamily="34" charset="-128"/>
                <a:cs typeface="Arial" pitchFamily="34" charset="0"/>
              </a:rPr>
              <a:t>Introduction </a:t>
            </a:r>
            <a:r>
              <a:rPr lang="en-US" sz="3200" b="1" dirty="0" smtClean="0">
                <a:solidFill>
                  <a:schemeClr val="accent1">
                    <a:lumMod val="50000"/>
                  </a:schemeClr>
                </a:solidFill>
                <a:latin typeface="Arial" pitchFamily="34" charset="0"/>
                <a:ea typeface="Adobe Heiti Std R" pitchFamily="34" charset="-128"/>
                <a:cs typeface="Arial" pitchFamily="34" charset="0"/>
              </a:rPr>
              <a:t>to</a:t>
            </a:r>
            <a:r>
              <a:rPr lang="en-US" sz="4400" b="1" dirty="0" smtClean="0">
                <a:solidFill>
                  <a:schemeClr val="accent1">
                    <a:lumMod val="50000"/>
                  </a:schemeClr>
                </a:solidFill>
                <a:latin typeface="Arial" pitchFamily="34" charset="0"/>
                <a:ea typeface="Adobe Heiti Std R" pitchFamily="34" charset="-128"/>
                <a:cs typeface="Arial" pitchFamily="34" charset="0"/>
              </a:rPr>
              <a:t> </a:t>
            </a:r>
          </a:p>
          <a:p>
            <a:r>
              <a:rPr lang="en-US" sz="4400" b="1" dirty="0" smtClean="0">
                <a:solidFill>
                  <a:srgbClr val="7030A0"/>
                </a:solidFill>
                <a:latin typeface="Arial" pitchFamily="34" charset="0"/>
                <a:ea typeface="Adobe Heiti Std R" pitchFamily="34" charset="-128"/>
                <a:cs typeface="Arial" pitchFamily="34" charset="0"/>
              </a:rPr>
              <a:t>Child Nutrition Programs </a:t>
            </a:r>
            <a:r>
              <a:rPr lang="en-US" sz="2000" dirty="0" smtClean="0">
                <a:solidFill>
                  <a:srgbClr val="7030A0"/>
                </a:solidFill>
                <a:latin typeface="Arial" pitchFamily="34" charset="0"/>
                <a:ea typeface="Adobe Heiti Std R" pitchFamily="34" charset="-128"/>
                <a:cs typeface="Arial" pitchFamily="34" charset="0"/>
              </a:rPr>
              <a:t>(CNP)</a:t>
            </a:r>
            <a:endParaRPr lang="en-US" sz="2000" dirty="0">
              <a:solidFill>
                <a:srgbClr val="7030A0"/>
              </a:solidFill>
              <a:latin typeface="Arial" pitchFamily="34" charset="0"/>
              <a:ea typeface="Adobe Heiti Std R" pitchFamily="34" charset="-128"/>
              <a:cs typeface="Arial" pitchFamily="34" charset="0"/>
            </a:endParaRPr>
          </a:p>
        </p:txBody>
      </p:sp>
      <p:sp>
        <p:nvSpPr>
          <p:cNvPr id="6" name="Subtitle 4"/>
          <p:cNvSpPr txBox="1">
            <a:spLocks/>
          </p:cNvSpPr>
          <p:nvPr/>
        </p:nvSpPr>
        <p:spPr>
          <a:xfrm>
            <a:off x="0" y="6270970"/>
            <a:ext cx="6705600" cy="532180"/>
          </a:xfrm>
          <a:prstGeom prst="rect">
            <a:avLst/>
          </a:prstGeom>
        </p:spPr>
        <p:txBody>
          <a:bodyPr>
            <a:normAutofit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b="1" spc="130" dirty="0" smtClean="0">
                <a:solidFill>
                  <a:schemeClr val="accent2">
                    <a:lumMod val="50000"/>
                  </a:schemeClr>
                </a:solidFill>
                <a:latin typeface="Arial" pitchFamily="34" charset="0"/>
                <a:cs typeface="Arial" pitchFamily="34" charset="0"/>
              </a:rPr>
              <a:t>Texas Department of Agriculture </a:t>
            </a:r>
          </a:p>
          <a:p>
            <a:pPr marL="0" indent="0">
              <a:buNone/>
            </a:pPr>
            <a:r>
              <a:rPr lang="en-US" sz="1200" b="1" spc="130" dirty="0" smtClean="0">
                <a:solidFill>
                  <a:schemeClr val="accent2">
                    <a:lumMod val="50000"/>
                  </a:schemeClr>
                </a:solidFill>
                <a:latin typeface="Arial" pitchFamily="34" charset="0"/>
                <a:cs typeface="Arial" pitchFamily="34" charset="0"/>
              </a:rPr>
              <a:t>Food and Nutrition Division</a:t>
            </a:r>
            <a:endParaRPr lang="en-US" sz="1200" b="1" spc="130" dirty="0">
              <a:solidFill>
                <a:schemeClr val="accent2">
                  <a:lumMod val="50000"/>
                </a:schemeClr>
              </a:solidFill>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3571265987"/>
      </p:ext>
    </p:extLst>
  </p:cSld>
  <p:clrMapOvr>
    <a:masterClrMapping/>
  </p:clrMapOvr>
  <mc:AlternateContent xmlns:mc="http://schemas.openxmlformats.org/markup-compatibility/2006">
    <mc:Choice xmlns:p14="http://schemas.microsoft.com/office/powerpoint/2010/main" Requires="p14">
      <p:transition spd="slow" p14:dur="2000" advTm="100870"/>
    </mc:Choice>
    <mc:Fallback>
      <p:transition spd="slow" advTm="1008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5" name="Rectangle 4"/>
          <p:cNvSpPr/>
          <p:nvPr/>
        </p:nvSpPr>
        <p:spPr>
          <a:xfrm>
            <a:off x="2998747" y="0"/>
            <a:ext cx="63354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507822" y="1042909"/>
            <a:ext cx="4953000" cy="958660"/>
          </a:xfrm>
          <a:prstGeom prst="rect">
            <a:avLst/>
          </a:prstGeom>
          <a:noFill/>
        </p:spPr>
        <p:txBody>
          <a:bodyPr wrap="square" rtlCol="0">
            <a:spAutoFit/>
          </a:bodyPr>
          <a:lstStyle/>
          <a:p>
            <a:pPr>
              <a:lnSpc>
                <a:spcPct val="150000"/>
              </a:lnSpc>
            </a:pPr>
            <a:r>
              <a:rPr lang="en-US" sz="2000" dirty="0" smtClean="0">
                <a:latin typeface="Arial" pitchFamily="34" charset="0"/>
                <a:ea typeface="Adobe Heiti Std R" pitchFamily="34" charset="-128"/>
                <a:cs typeface="Arial" pitchFamily="34" charset="0"/>
              </a:rPr>
              <a:t>What is the </a:t>
            </a:r>
            <a:r>
              <a:rPr lang="en-US" sz="2000" b="1" dirty="0" smtClean="0">
                <a:solidFill>
                  <a:srgbClr val="7030A0"/>
                </a:solidFill>
                <a:latin typeface="Arial" pitchFamily="34" charset="0"/>
                <a:ea typeface="Adobe Heiti Std R" pitchFamily="34" charset="-128"/>
                <a:cs typeface="Arial" pitchFamily="34" charset="0"/>
              </a:rPr>
              <a:t>relationship</a:t>
            </a:r>
            <a:r>
              <a:rPr lang="en-US" sz="2000" dirty="0" smtClean="0">
                <a:latin typeface="Arial" pitchFamily="34" charset="0"/>
                <a:ea typeface="Adobe Heiti Std R" pitchFamily="34" charset="-128"/>
                <a:cs typeface="Arial" pitchFamily="34" charset="0"/>
              </a:rPr>
              <a:t> between TDA F&amp;N and the USDA?</a:t>
            </a:r>
            <a:endParaRPr lang="en-US" sz="2000" dirty="0">
              <a:latin typeface="Arial" pitchFamily="34" charset="0"/>
              <a:ea typeface="Adobe Heiti Std R" pitchFamily="34" charset="-128"/>
              <a:cs typeface="Arial" pitchFamily="34" charset="0"/>
            </a:endParaRPr>
          </a:p>
        </p:txBody>
      </p:sp>
      <p:sp>
        <p:nvSpPr>
          <p:cNvPr id="12" name="TextBox 11"/>
          <p:cNvSpPr txBox="1"/>
          <p:nvPr/>
        </p:nvSpPr>
        <p:spPr>
          <a:xfrm>
            <a:off x="3491556" y="2315255"/>
            <a:ext cx="5553209" cy="553998"/>
          </a:xfrm>
          <a:prstGeom prst="rect">
            <a:avLst/>
          </a:prstGeom>
          <a:noFill/>
        </p:spPr>
        <p:txBody>
          <a:bodyPr wrap="square" rtlCol="0">
            <a:spAutoFit/>
          </a:bodyPr>
          <a:lstStyle/>
          <a:p>
            <a:pPr>
              <a:lnSpc>
                <a:spcPct val="150000"/>
              </a:lnSpc>
            </a:pPr>
            <a:r>
              <a:rPr lang="en-US" sz="2000" dirty="0">
                <a:solidFill>
                  <a:schemeClr val="tx1">
                    <a:lumMod val="75000"/>
                    <a:lumOff val="25000"/>
                  </a:schemeClr>
                </a:solidFill>
                <a:latin typeface="Times New Roman"/>
                <a:ea typeface="Adobe Heiti Std R" pitchFamily="34" charset="-128"/>
                <a:cs typeface="Times New Roman"/>
              </a:rPr>
              <a:t>— </a:t>
            </a:r>
            <a:r>
              <a:rPr lang="en-US" sz="2000" dirty="0" smtClean="0">
                <a:solidFill>
                  <a:schemeClr val="tx1">
                    <a:lumMod val="75000"/>
                    <a:lumOff val="25000"/>
                  </a:schemeClr>
                </a:solidFill>
                <a:latin typeface="Times New Roman"/>
                <a:ea typeface="Adobe Heiti Std R" pitchFamily="34" charset="-128"/>
                <a:cs typeface="Times New Roman"/>
              </a:rPr>
              <a:t> </a:t>
            </a:r>
            <a:r>
              <a:rPr lang="en-US" dirty="0" smtClean="0">
                <a:solidFill>
                  <a:schemeClr val="tx1">
                    <a:lumMod val="75000"/>
                    <a:lumOff val="25000"/>
                  </a:schemeClr>
                </a:solidFill>
                <a:latin typeface="Arial" pitchFamily="34" charset="0"/>
                <a:ea typeface="Adobe Heiti Std R" pitchFamily="34" charset="-128"/>
                <a:cs typeface="Arial" pitchFamily="34" charset="0"/>
              </a:rPr>
              <a:t>TDA and USDA have no relationship.</a:t>
            </a:r>
            <a:endParaRPr lang="en-US" dirty="0">
              <a:solidFill>
                <a:schemeClr val="tx1">
                  <a:lumMod val="75000"/>
                  <a:lumOff val="25000"/>
                </a:schemeClr>
              </a:solidFill>
              <a:latin typeface="Arial" pitchFamily="34" charset="0"/>
              <a:ea typeface="Adobe Heiti Std R" pitchFamily="34" charset="-128"/>
              <a:cs typeface="Arial" pitchFamily="34" charset="0"/>
            </a:endParaRPr>
          </a:p>
        </p:txBody>
      </p:sp>
      <p:sp>
        <p:nvSpPr>
          <p:cNvPr id="14" name="TextBox 13"/>
          <p:cNvSpPr txBox="1"/>
          <p:nvPr/>
        </p:nvSpPr>
        <p:spPr>
          <a:xfrm>
            <a:off x="3507822" y="3467405"/>
            <a:ext cx="5634729" cy="969496"/>
          </a:xfrm>
          <a:prstGeom prst="rect">
            <a:avLst/>
          </a:prstGeom>
          <a:noFill/>
        </p:spPr>
        <p:txBody>
          <a:bodyPr wrap="square" rtlCol="0">
            <a:spAutoFit/>
          </a:bodyPr>
          <a:lstStyle/>
          <a:p>
            <a:pPr>
              <a:lnSpc>
                <a:spcPct val="150000"/>
              </a:lnSpc>
            </a:pPr>
            <a:r>
              <a:rPr lang="en-US" sz="2000" dirty="0">
                <a:solidFill>
                  <a:schemeClr val="tx1">
                    <a:lumMod val="75000"/>
                    <a:lumOff val="25000"/>
                  </a:schemeClr>
                </a:solidFill>
                <a:latin typeface="Times New Roman"/>
                <a:ea typeface="Adobe Heiti Std R" pitchFamily="34" charset="-128"/>
                <a:cs typeface="Times New Roman"/>
              </a:rPr>
              <a:t>—</a:t>
            </a:r>
            <a:r>
              <a:rPr lang="en-US" sz="2000" dirty="0">
                <a:solidFill>
                  <a:schemeClr val="tx1">
                    <a:lumMod val="75000"/>
                    <a:lumOff val="25000"/>
                  </a:schemeClr>
                </a:solidFill>
                <a:latin typeface="Adobe Heiti Std R" pitchFamily="34" charset="-128"/>
                <a:ea typeface="Adobe Heiti Std R" pitchFamily="34" charset="-128"/>
              </a:rPr>
              <a:t> </a:t>
            </a:r>
            <a:r>
              <a:rPr lang="en-US" sz="2000" dirty="0" smtClean="0">
                <a:solidFill>
                  <a:schemeClr val="tx1">
                    <a:lumMod val="75000"/>
                    <a:lumOff val="25000"/>
                  </a:schemeClr>
                </a:solidFill>
                <a:latin typeface="Adobe Heiti Std R" pitchFamily="34" charset="-128"/>
                <a:ea typeface="Adobe Heiti Std R" pitchFamily="34" charset="-128"/>
              </a:rPr>
              <a:t> </a:t>
            </a:r>
            <a:r>
              <a:rPr lang="en-US" dirty="0" smtClean="0">
                <a:solidFill>
                  <a:schemeClr val="tx1">
                    <a:lumMod val="75000"/>
                    <a:lumOff val="25000"/>
                  </a:schemeClr>
                </a:solidFill>
                <a:latin typeface="Arial" pitchFamily="34" charset="0"/>
                <a:ea typeface="Adobe Heiti Std R" pitchFamily="34" charset="-128"/>
                <a:cs typeface="Arial" pitchFamily="34" charset="0"/>
              </a:rPr>
              <a:t>TDA creates nutrition assistance programs for </a:t>
            </a:r>
          </a:p>
          <a:p>
            <a:pPr>
              <a:lnSpc>
                <a:spcPct val="150000"/>
              </a:lnSpc>
            </a:pPr>
            <a:r>
              <a:rPr lang="en-US" dirty="0" smtClean="0">
                <a:solidFill>
                  <a:schemeClr val="tx1">
                    <a:lumMod val="75000"/>
                    <a:lumOff val="25000"/>
                  </a:schemeClr>
                </a:solidFill>
                <a:latin typeface="Arial" pitchFamily="34" charset="0"/>
                <a:ea typeface="Adobe Heiti Std R" pitchFamily="34" charset="-128"/>
                <a:cs typeface="Arial" pitchFamily="34" charset="0"/>
              </a:rPr>
              <a:t>      Texas that are administered by the USDA. </a:t>
            </a:r>
          </a:p>
        </p:txBody>
      </p:sp>
      <p:sp>
        <p:nvSpPr>
          <p:cNvPr id="15" name="TextBox 14"/>
          <p:cNvSpPr txBox="1"/>
          <p:nvPr/>
        </p:nvSpPr>
        <p:spPr>
          <a:xfrm>
            <a:off x="7566719" y="310193"/>
            <a:ext cx="691290" cy="338554"/>
          </a:xfrm>
          <a:prstGeom prst="rect">
            <a:avLst/>
          </a:prstGeom>
          <a:noFill/>
        </p:spPr>
        <p:txBody>
          <a:bodyPr wrap="square" rtlCol="0">
            <a:spAutoFit/>
          </a:bodyPr>
          <a:lstStyle/>
          <a:p>
            <a:pPr algn="ctr"/>
            <a:r>
              <a:rPr lang="en-US" sz="1600" b="1" dirty="0" smtClean="0">
                <a:solidFill>
                  <a:schemeClr val="bg1"/>
                </a:solidFill>
                <a:latin typeface="Adobe Heiti Std R" pitchFamily="34" charset="-128"/>
                <a:ea typeface="Adobe Heiti Std R" pitchFamily="34" charset="-128"/>
              </a:rPr>
              <a:t>Q1</a:t>
            </a:r>
            <a:endParaRPr lang="en-US" sz="1600" b="1" dirty="0">
              <a:solidFill>
                <a:schemeClr val="bg1"/>
              </a:solidFill>
              <a:latin typeface="Adobe Heiti Std R" pitchFamily="34" charset="-128"/>
              <a:ea typeface="Adobe Heiti Std R" pitchFamily="34" charset="-128"/>
            </a:endParaRPr>
          </a:p>
        </p:txBody>
      </p:sp>
      <p:sp>
        <p:nvSpPr>
          <p:cNvPr id="17" name="Oval 16"/>
          <p:cNvSpPr/>
          <p:nvPr/>
        </p:nvSpPr>
        <p:spPr>
          <a:xfrm>
            <a:off x="7809548" y="310193"/>
            <a:ext cx="564547" cy="468862"/>
          </a:xfrm>
          <a:prstGeom prst="ellipse">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831042" y="359958"/>
            <a:ext cx="564547" cy="369332"/>
          </a:xfrm>
          <a:prstGeom prst="rect">
            <a:avLst/>
          </a:prstGeom>
          <a:noFill/>
        </p:spPr>
        <p:txBody>
          <a:bodyPr wrap="square" rtlCol="0">
            <a:spAutoFit/>
          </a:bodyPr>
          <a:lstStyle/>
          <a:p>
            <a:r>
              <a:rPr lang="en-US" b="1" dirty="0" smtClean="0">
                <a:solidFill>
                  <a:schemeClr val="bg1"/>
                </a:solidFill>
                <a:latin typeface="Adobe Heiti Std R" pitchFamily="34" charset="-128"/>
                <a:ea typeface="Adobe Heiti Std R" pitchFamily="34" charset="-128"/>
              </a:rPr>
              <a:t>Q1</a:t>
            </a:r>
            <a:endParaRPr lang="en-US" b="1" dirty="0">
              <a:solidFill>
                <a:schemeClr val="bg1"/>
              </a:solidFill>
              <a:latin typeface="Adobe Heiti Std R" pitchFamily="34" charset="-128"/>
              <a:ea typeface="Adobe Heiti Std R" pitchFamily="34" charset="-128"/>
            </a:endParaRPr>
          </a:p>
        </p:txBody>
      </p:sp>
      <p:sp>
        <p:nvSpPr>
          <p:cNvPr id="25" name="TextBox 24"/>
          <p:cNvSpPr txBox="1"/>
          <p:nvPr/>
        </p:nvSpPr>
        <p:spPr>
          <a:xfrm>
            <a:off x="320415" y="2086690"/>
            <a:ext cx="2362200" cy="1938992"/>
          </a:xfrm>
          <a:prstGeom prst="rect">
            <a:avLst/>
          </a:prstGeom>
          <a:noFill/>
        </p:spPr>
        <p:txBody>
          <a:bodyPr wrap="square" rtlCol="0">
            <a:spAutoFit/>
          </a:bodyPr>
          <a:lstStyle/>
          <a:p>
            <a:pPr algn="ctr"/>
            <a:r>
              <a:rPr lang="en-US" sz="2400" dirty="0" smtClean="0">
                <a:solidFill>
                  <a:schemeClr val="bg1"/>
                </a:solidFill>
                <a:latin typeface="Adobe Fan Heiti Std B" pitchFamily="34" charset="-128"/>
                <a:ea typeface="Adobe Fan Heiti Std B" pitchFamily="34" charset="-128"/>
              </a:rPr>
              <a:t>Did you </a:t>
            </a:r>
            <a:r>
              <a:rPr lang="en-US" sz="4800" dirty="0" smtClean="0">
                <a:solidFill>
                  <a:schemeClr val="bg1"/>
                </a:solidFill>
                <a:latin typeface="Adobe Fan Heiti Std B" pitchFamily="34" charset="-128"/>
                <a:ea typeface="Adobe Fan Heiti Std B" pitchFamily="34" charset="-128"/>
              </a:rPr>
              <a:t>catch all that</a:t>
            </a:r>
            <a:r>
              <a:rPr lang="en-US" sz="3200" dirty="0" smtClean="0">
                <a:solidFill>
                  <a:schemeClr val="bg1"/>
                </a:solidFill>
                <a:latin typeface="Adobe Fan Heiti Std B" pitchFamily="34" charset="-128"/>
                <a:ea typeface="Adobe Fan Heiti Std B" pitchFamily="34" charset="-128"/>
              </a:rPr>
              <a:t>?</a:t>
            </a:r>
            <a:endParaRPr lang="en-US" sz="3200" dirty="0">
              <a:solidFill>
                <a:schemeClr val="bg1"/>
              </a:solidFill>
              <a:latin typeface="Adobe Fan Heiti Std B" pitchFamily="34" charset="-128"/>
              <a:ea typeface="Adobe Fan Heiti Std B" pitchFamily="34" charset="-128"/>
            </a:endParaRPr>
          </a:p>
        </p:txBody>
      </p:sp>
      <p:sp>
        <p:nvSpPr>
          <p:cNvPr id="27" name="Rectangle 26"/>
          <p:cNvSpPr/>
          <p:nvPr/>
        </p:nvSpPr>
        <p:spPr>
          <a:xfrm>
            <a:off x="2997395" y="0"/>
            <a:ext cx="131775" cy="6858000"/>
          </a:xfrm>
          <a:prstGeom prst="rect">
            <a:avLst/>
          </a:prstGeom>
          <a:solidFill>
            <a:srgbClr val="66006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0033"/>
              </a:solidFill>
            </a:endParaRPr>
          </a:p>
        </p:txBody>
      </p:sp>
      <p:sp>
        <p:nvSpPr>
          <p:cNvPr id="29" name="TextBox 28"/>
          <p:cNvSpPr txBox="1"/>
          <p:nvPr/>
        </p:nvSpPr>
        <p:spPr>
          <a:xfrm>
            <a:off x="3388177" y="5003605"/>
            <a:ext cx="5185300" cy="923330"/>
          </a:xfrm>
          <a:prstGeom prst="rect">
            <a:avLst/>
          </a:prstGeom>
          <a:noFill/>
        </p:spPr>
        <p:txBody>
          <a:bodyPr wrap="square" rtlCol="0">
            <a:spAutoFit/>
          </a:bodyPr>
          <a:lstStyle/>
          <a:p>
            <a:pPr>
              <a:lnSpc>
                <a:spcPct val="150000"/>
              </a:lnSpc>
            </a:pPr>
            <a:r>
              <a:rPr lang="en-US" dirty="0" smtClean="0">
                <a:solidFill>
                  <a:schemeClr val="tx1">
                    <a:lumMod val="75000"/>
                    <a:lumOff val="25000"/>
                  </a:schemeClr>
                </a:solidFill>
                <a:latin typeface="Times New Roman"/>
                <a:ea typeface="Adobe Heiti Std R" pitchFamily="34" charset="-128"/>
                <a:cs typeface="Times New Roman"/>
              </a:rPr>
              <a:t> —   </a:t>
            </a:r>
            <a:r>
              <a:rPr lang="en-US" dirty="0" smtClean="0">
                <a:solidFill>
                  <a:schemeClr val="tx1">
                    <a:lumMod val="75000"/>
                    <a:lumOff val="25000"/>
                  </a:schemeClr>
                </a:solidFill>
                <a:latin typeface="Arial" pitchFamily="34" charset="0"/>
                <a:ea typeface="Adobe Heiti Std R" pitchFamily="34" charset="-128"/>
                <a:cs typeface="Arial" pitchFamily="34" charset="0"/>
              </a:rPr>
              <a:t>TDA administers the USDA</a:t>
            </a:r>
            <a:r>
              <a:rPr lang="en-US" spc="-1500" dirty="0" smtClean="0">
                <a:solidFill>
                  <a:schemeClr val="tx1">
                    <a:lumMod val="75000"/>
                    <a:lumOff val="25000"/>
                  </a:schemeClr>
                </a:solidFill>
                <a:latin typeface="Arial" pitchFamily="34" charset="0"/>
                <a:ea typeface="Adobe Heiti Std R" pitchFamily="34" charset="-128"/>
                <a:cs typeface="Arial" pitchFamily="34" charset="0"/>
              </a:rPr>
              <a:t>’</a:t>
            </a:r>
            <a:r>
              <a:rPr lang="en-US" dirty="0" smtClean="0">
                <a:solidFill>
                  <a:schemeClr val="tx1">
                    <a:lumMod val="75000"/>
                    <a:lumOff val="25000"/>
                  </a:schemeClr>
                </a:solidFill>
                <a:latin typeface="Arial" pitchFamily="34" charset="0"/>
                <a:ea typeface="Adobe Heiti Std R" pitchFamily="34" charset="-128"/>
                <a:cs typeface="Arial" pitchFamily="34" charset="0"/>
              </a:rPr>
              <a:t>’s nutrition  </a:t>
            </a:r>
          </a:p>
          <a:p>
            <a:pPr>
              <a:lnSpc>
                <a:spcPct val="150000"/>
              </a:lnSpc>
            </a:pPr>
            <a:r>
              <a:rPr lang="en-US" dirty="0">
                <a:solidFill>
                  <a:schemeClr val="tx1">
                    <a:lumMod val="75000"/>
                    <a:lumOff val="25000"/>
                  </a:schemeClr>
                </a:solidFill>
                <a:latin typeface="Arial" pitchFamily="34" charset="0"/>
                <a:ea typeface="Adobe Heiti Std R" pitchFamily="34" charset="-128"/>
                <a:cs typeface="Arial" pitchFamily="34" charset="0"/>
              </a:rPr>
              <a:t> </a:t>
            </a:r>
            <a:r>
              <a:rPr lang="en-US" dirty="0" smtClean="0">
                <a:solidFill>
                  <a:schemeClr val="tx1">
                    <a:lumMod val="75000"/>
                    <a:lumOff val="25000"/>
                  </a:schemeClr>
                </a:solidFill>
                <a:latin typeface="Arial" pitchFamily="34" charset="0"/>
                <a:ea typeface="Adobe Heiti Std R" pitchFamily="34" charset="-128"/>
                <a:cs typeface="Arial" pitchFamily="34" charset="0"/>
              </a:rPr>
              <a:t>       assistance programs within Texas.</a:t>
            </a:r>
            <a:endParaRPr lang="en-US" dirty="0">
              <a:solidFill>
                <a:schemeClr val="tx1">
                  <a:lumMod val="75000"/>
                  <a:lumOff val="25000"/>
                </a:schemeClr>
              </a:solidFill>
              <a:latin typeface="Arial" pitchFamily="34" charset="0"/>
              <a:ea typeface="Adobe Heiti Std R" pitchFamily="34" charset="-128"/>
              <a:cs typeface="Arial" pitchFamily="34" charset="0"/>
            </a:endParaRPr>
          </a:p>
        </p:txBody>
      </p:sp>
      <p:sp>
        <p:nvSpPr>
          <p:cNvPr id="2" name="Action Button: Custom 1">
            <a:hlinkClick r:id="" action="ppaction://noaction" highlightClick="1"/>
          </p:cNvPr>
          <p:cNvSpPr/>
          <p:nvPr/>
        </p:nvSpPr>
        <p:spPr>
          <a:xfrm>
            <a:off x="3388177" y="4756503"/>
            <a:ext cx="5075859" cy="136084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rot="16200000">
            <a:off x="4830250" y="2871485"/>
            <a:ext cx="1977837" cy="5108669"/>
          </a:xfrm>
          <a:prstGeom prst="ellipse">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ubtitle 4"/>
          <p:cNvSpPr txBox="1">
            <a:spLocks/>
          </p:cNvSpPr>
          <p:nvPr/>
        </p:nvSpPr>
        <p:spPr>
          <a:xfrm>
            <a:off x="-75005" y="6270970"/>
            <a:ext cx="6705600" cy="532180"/>
          </a:xfrm>
          <a:prstGeom prst="rect">
            <a:avLst/>
          </a:prstGeom>
        </p:spPr>
        <p:txBody>
          <a:bodyPr>
            <a:normAutofit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b="1" spc="130" dirty="0" smtClean="0">
                <a:solidFill>
                  <a:schemeClr val="accent2">
                    <a:lumMod val="50000"/>
                  </a:schemeClr>
                </a:solidFill>
                <a:latin typeface="Arial" pitchFamily="34" charset="0"/>
                <a:cs typeface="Arial" pitchFamily="34" charset="0"/>
              </a:rPr>
              <a:t>Texas Department of Agriculture </a:t>
            </a:r>
          </a:p>
          <a:p>
            <a:pPr marL="0" indent="0">
              <a:buNone/>
            </a:pPr>
            <a:r>
              <a:rPr lang="en-US" sz="1200" b="1" spc="130" dirty="0" smtClean="0">
                <a:solidFill>
                  <a:schemeClr val="accent2">
                    <a:lumMod val="50000"/>
                  </a:schemeClr>
                </a:solidFill>
                <a:latin typeface="Arial" pitchFamily="34" charset="0"/>
                <a:cs typeface="Arial" pitchFamily="34" charset="0"/>
              </a:rPr>
              <a:t>Food and Nutrition Division</a:t>
            </a:r>
            <a:endParaRPr lang="en-US" sz="1200" b="1" spc="130" dirty="0">
              <a:solidFill>
                <a:schemeClr val="accent2">
                  <a:lumMod val="50000"/>
                </a:schemeClr>
              </a:solidFill>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109075094"/>
      </p:ext>
    </p:extLst>
  </p:cSld>
  <p:clrMapOvr>
    <a:masterClrMapping/>
  </p:clrMapOvr>
  <mc:AlternateContent xmlns:mc="http://schemas.openxmlformats.org/markup-compatibility/2006">
    <mc:Choice xmlns:p14="http://schemas.microsoft.com/office/powerpoint/2010/main" Requires="p14">
      <p:transition spd="slow" p14:dur="2000" advTm="44410"/>
    </mc:Choice>
    <mc:Fallback>
      <p:transition spd="slow" advTm="444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0" y="2743200"/>
            <a:ext cx="9144000" cy="13716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669900"/>
              </a:buClr>
              <a:buSzPct val="150000"/>
            </a:pPr>
            <a:r>
              <a:rPr lang="en-US" sz="2400" dirty="0" smtClean="0">
                <a:solidFill>
                  <a:schemeClr val="tx1">
                    <a:lumMod val="75000"/>
                    <a:lumOff val="25000"/>
                  </a:schemeClr>
                </a:solidFill>
                <a:latin typeface="Adobe Fan Heiti Std B" pitchFamily="34" charset="-128"/>
                <a:ea typeface="Adobe Fan Heiti Std B" pitchFamily="34" charset="-128"/>
              </a:rPr>
              <a:t>                                      </a:t>
            </a:r>
          </a:p>
          <a:p>
            <a:pPr>
              <a:buClr>
                <a:srgbClr val="669900"/>
              </a:buClr>
              <a:buSzPct val="150000"/>
            </a:pPr>
            <a:r>
              <a:rPr lang="en-US" sz="2800" dirty="0" smtClean="0">
                <a:solidFill>
                  <a:srgbClr val="39291B"/>
                </a:solidFill>
                <a:latin typeface="Arial" pitchFamily="34" charset="0"/>
                <a:ea typeface="Adobe Fan Heiti Std B" pitchFamily="34" charset="-128"/>
                <a:cs typeface="Arial" pitchFamily="34" charset="0"/>
              </a:rPr>
              <a:t>                       </a:t>
            </a:r>
            <a:r>
              <a:rPr lang="en-US" sz="3200" b="1" dirty="0" smtClean="0">
                <a:solidFill>
                  <a:srgbClr val="4A6300">
                    <a:lumMod val="90000"/>
                    <a:lumOff val="10000"/>
                  </a:srgbClr>
                </a:solidFill>
                <a:effectLst>
                  <a:glow rad="63500">
                    <a:srgbClr val="94C600">
                      <a:satMod val="175000"/>
                      <a:alpha val="40000"/>
                    </a:srgbClr>
                  </a:glow>
                </a:effectLst>
                <a:latin typeface="Arial" pitchFamily="34" charset="0"/>
                <a:ea typeface="Adobe Fan Heiti Std B" pitchFamily="34" charset="-128"/>
                <a:cs typeface="Arial" pitchFamily="34" charset="0"/>
              </a:rPr>
              <a:t>F&amp;N</a:t>
            </a:r>
            <a:r>
              <a:rPr lang="en-US" sz="3200" b="1" dirty="0" smtClean="0">
                <a:solidFill>
                  <a:srgbClr val="4A6300">
                    <a:lumMod val="90000"/>
                    <a:lumOff val="10000"/>
                  </a:srgbClr>
                </a:solidFill>
                <a:effectLst>
                  <a:glow rad="63500">
                    <a:srgbClr val="94C600">
                      <a:satMod val="175000"/>
                      <a:alpha val="40000"/>
                    </a:srgbClr>
                  </a:glow>
                </a:effectLst>
                <a:latin typeface="Adobe Fan Heiti Std B" pitchFamily="34" charset="-128"/>
                <a:ea typeface="Adobe Fan Heiti Std B" pitchFamily="34" charset="-128"/>
                <a:cs typeface="Arial" pitchFamily="34" charset="0"/>
              </a:rPr>
              <a:t> Mission, Vision, Cause 			    Statements </a:t>
            </a:r>
            <a:r>
              <a:rPr lang="en-US" sz="3200" dirty="0" smtClean="0">
                <a:solidFill>
                  <a:srgbClr val="39291B"/>
                </a:solidFill>
                <a:latin typeface="Arial" pitchFamily="34" charset="0"/>
                <a:ea typeface="Adobe Fan Heiti Std B" pitchFamily="34" charset="-128"/>
                <a:cs typeface="Arial" pitchFamily="34" charset="0"/>
              </a:rPr>
              <a:t> </a:t>
            </a:r>
            <a:r>
              <a:rPr lang="en-US" sz="2800" dirty="0" smtClean="0">
                <a:solidFill>
                  <a:srgbClr val="39291B"/>
                </a:solidFill>
                <a:latin typeface="Arial" pitchFamily="34" charset="0"/>
                <a:ea typeface="Adobe Fan Heiti Std B" pitchFamily="34" charset="-128"/>
                <a:cs typeface="Arial" pitchFamily="34" charset="0"/>
              </a:rPr>
              <a:t>                                         </a:t>
            </a:r>
          </a:p>
          <a:p>
            <a:pPr>
              <a:buClr>
                <a:srgbClr val="669900"/>
              </a:buClr>
              <a:buSzPct val="150000"/>
            </a:pPr>
            <a:r>
              <a:rPr lang="en-US" dirty="0" smtClean="0">
                <a:solidFill>
                  <a:srgbClr val="003300"/>
                </a:solidFill>
                <a:latin typeface="Arial" pitchFamily="34" charset="0"/>
                <a:ea typeface="Adobe Fan Heiti Std B" pitchFamily="34" charset="-128"/>
                <a:cs typeface="Arial" pitchFamily="34" charset="0"/>
              </a:rPr>
              <a:t>                                        </a:t>
            </a:r>
            <a:endParaRPr lang="en-US" sz="2000" dirty="0">
              <a:solidFill>
                <a:srgbClr val="003300"/>
              </a:solidFill>
              <a:latin typeface="Arial" pitchFamily="34" charset="0"/>
              <a:ea typeface="Adobe Fan Heiti Std B" pitchFamily="34" charset="-128"/>
              <a:cs typeface="Arial" pitchFamily="34" charset="0"/>
            </a:endParaRPr>
          </a:p>
        </p:txBody>
      </p:sp>
      <p:sp>
        <p:nvSpPr>
          <p:cNvPr id="5" name="Rectangle 4"/>
          <p:cNvSpPr/>
          <p:nvPr/>
        </p:nvSpPr>
        <p:spPr>
          <a:xfrm>
            <a:off x="731500" y="2743200"/>
            <a:ext cx="1355135" cy="1371600"/>
          </a:xfrm>
          <a:prstGeom prst="rect">
            <a:avLst/>
          </a:prstGeom>
          <a:blipFill>
            <a:blip r:embed="rId3"/>
            <a:srcRect/>
            <a:stretch>
              <a:fillRect l="-20028" t="-19999" r="-20028" b="-3333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03752062"/>
      </p:ext>
    </p:extLst>
  </p:cSld>
  <p:clrMapOvr>
    <a:masterClrMapping/>
  </p:clrMapOvr>
  <mc:AlternateContent xmlns:mc="http://schemas.openxmlformats.org/markup-compatibility/2006">
    <mc:Choice xmlns:p14="http://schemas.microsoft.com/office/powerpoint/2010/main" Requires="p14">
      <p:transition spd="slow" p14:dur="2000" advTm="10251"/>
    </mc:Choice>
    <mc:Fallback>
      <p:transition spd="slow" advTm="10251"/>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0" name="TextBox 9"/>
          <p:cNvSpPr txBox="1"/>
          <p:nvPr/>
        </p:nvSpPr>
        <p:spPr>
          <a:xfrm>
            <a:off x="1192360" y="279790"/>
            <a:ext cx="7951640" cy="2246769"/>
          </a:xfrm>
          <a:prstGeom prst="rect">
            <a:avLst/>
          </a:prstGeom>
          <a:noFill/>
        </p:spPr>
        <p:txBody>
          <a:bodyPr wrap="square" rtlCol="0">
            <a:spAutoFit/>
          </a:bodyPr>
          <a:lstStyle/>
          <a:p>
            <a:r>
              <a:rPr lang="en-US" sz="2000" dirty="0" smtClean="0">
                <a:solidFill>
                  <a:schemeClr val="bg1"/>
                </a:solidFill>
                <a:latin typeface="Arial" pitchFamily="34" charset="0"/>
                <a:ea typeface="Adobe Fan Heiti Std B" pitchFamily="34" charset="-128"/>
                <a:cs typeface="Arial" pitchFamily="34" charset="0"/>
              </a:rPr>
              <a:t>A global example</a:t>
            </a:r>
            <a:r>
              <a:rPr lang="en-US" sz="2400" dirty="0" smtClean="0">
                <a:solidFill>
                  <a:schemeClr val="bg1"/>
                </a:solidFill>
                <a:latin typeface="Arial" pitchFamily="34" charset="0"/>
                <a:ea typeface="Adobe Fan Heiti Std B" pitchFamily="34" charset="-128"/>
                <a:cs typeface="Arial" pitchFamily="34" charset="0"/>
              </a:rPr>
              <a:t> </a:t>
            </a:r>
            <a:r>
              <a:rPr lang="en-US" dirty="0" smtClean="0">
                <a:solidFill>
                  <a:schemeClr val="bg1"/>
                </a:solidFill>
                <a:latin typeface="Arial" pitchFamily="34" charset="0"/>
                <a:ea typeface="Adobe Fan Heiti Std B" pitchFamily="34" charset="-128"/>
                <a:cs typeface="Arial" pitchFamily="34" charset="0"/>
              </a:rPr>
              <a:t>of</a:t>
            </a:r>
            <a:r>
              <a:rPr lang="en-US" sz="2400" dirty="0" smtClean="0">
                <a:solidFill>
                  <a:schemeClr val="bg1"/>
                </a:solidFill>
                <a:latin typeface="Arial" pitchFamily="34" charset="0"/>
                <a:ea typeface="Adobe Fan Heiti Std B" pitchFamily="34" charset="-128"/>
                <a:cs typeface="Arial" pitchFamily="34" charset="0"/>
              </a:rPr>
              <a:t>                                      </a:t>
            </a:r>
          </a:p>
          <a:p>
            <a:r>
              <a:rPr lang="en-US" sz="4000" dirty="0" smtClean="0">
                <a:solidFill>
                  <a:schemeClr val="bg1"/>
                </a:solidFill>
                <a:latin typeface="Arial" pitchFamily="34" charset="0"/>
                <a:ea typeface="Adobe Fan Heiti Std B" pitchFamily="34" charset="-128"/>
                <a:cs typeface="Arial" pitchFamily="34" charset="0"/>
              </a:rPr>
              <a:t>excellence</a:t>
            </a:r>
            <a:r>
              <a:rPr lang="en-US" sz="3600" dirty="0" smtClean="0">
                <a:solidFill>
                  <a:schemeClr val="bg1"/>
                </a:solidFill>
                <a:latin typeface="Arial" pitchFamily="34" charset="0"/>
                <a:ea typeface="Adobe Fan Heiti Std B" pitchFamily="34" charset="-128"/>
                <a:cs typeface="Arial" pitchFamily="34" charset="0"/>
              </a:rPr>
              <a:t> </a:t>
            </a:r>
            <a:r>
              <a:rPr lang="en-US" dirty="0" smtClean="0">
                <a:solidFill>
                  <a:schemeClr val="bg1"/>
                </a:solidFill>
                <a:latin typeface="Arial" pitchFamily="34" charset="0"/>
                <a:ea typeface="Adobe Fan Heiti Std B" pitchFamily="34" charset="-128"/>
                <a:cs typeface="Arial" pitchFamily="34" charset="0"/>
              </a:rPr>
              <a:t>and      </a:t>
            </a:r>
          </a:p>
          <a:p>
            <a:r>
              <a:rPr lang="en-US" sz="4000" dirty="0" smtClean="0">
                <a:solidFill>
                  <a:schemeClr val="bg1"/>
                </a:solidFill>
                <a:latin typeface="Arial" pitchFamily="34" charset="0"/>
                <a:ea typeface="Adobe Fan Heiti Std B" pitchFamily="34" charset="-128"/>
                <a:cs typeface="Arial" pitchFamily="34" charset="0"/>
              </a:rPr>
              <a:t>empowerment   </a:t>
            </a:r>
            <a:r>
              <a:rPr lang="en-US" dirty="0" smtClean="0">
                <a:solidFill>
                  <a:schemeClr val="bg1"/>
                </a:solidFill>
                <a:latin typeface="Arial" pitchFamily="34" charset="0"/>
                <a:ea typeface="Adobe Fan Heiti Std B" pitchFamily="34" charset="-128"/>
                <a:cs typeface="Arial" pitchFamily="34" charset="0"/>
              </a:rPr>
              <a:t>                            </a:t>
            </a:r>
          </a:p>
          <a:p>
            <a:r>
              <a:rPr lang="en-US" sz="2000" dirty="0" smtClean="0">
                <a:solidFill>
                  <a:schemeClr val="bg1"/>
                </a:solidFill>
                <a:latin typeface="Arial" pitchFamily="34" charset="0"/>
                <a:ea typeface="Adobe Fan Heiti Std B" pitchFamily="34" charset="-128"/>
                <a:cs typeface="Arial" pitchFamily="34" charset="0"/>
              </a:rPr>
              <a:t>in providing </a:t>
            </a:r>
            <a:r>
              <a:rPr lang="en-US" sz="3600" dirty="0" smtClean="0">
                <a:solidFill>
                  <a:schemeClr val="bg1"/>
                </a:solidFill>
                <a:latin typeface="Arial" pitchFamily="34" charset="0"/>
                <a:ea typeface="Adobe Fan Heiti Std B" pitchFamily="34" charset="-128"/>
                <a:cs typeface="Arial" pitchFamily="34" charset="0"/>
              </a:rPr>
              <a:t>nutrition assistance</a:t>
            </a:r>
            <a:r>
              <a:rPr lang="en-US" dirty="0" smtClean="0">
                <a:solidFill>
                  <a:schemeClr val="bg1"/>
                </a:solidFill>
                <a:latin typeface="Arial" pitchFamily="34" charset="0"/>
                <a:ea typeface="Adobe Fan Heiti Std B" pitchFamily="34" charset="-128"/>
                <a:cs typeface="Arial" pitchFamily="34" charset="0"/>
              </a:rPr>
              <a:t>.</a:t>
            </a:r>
            <a:endParaRPr lang="en-US" dirty="0">
              <a:solidFill>
                <a:schemeClr val="bg1"/>
              </a:solidFill>
              <a:latin typeface="Arial" pitchFamily="34" charset="0"/>
              <a:ea typeface="Adobe Fan Heiti Std B" pitchFamily="34" charset="-128"/>
              <a:cs typeface="Arial" pitchFamily="34" charset="0"/>
            </a:endParaRPr>
          </a:p>
        </p:txBody>
      </p:sp>
      <p:sp>
        <p:nvSpPr>
          <p:cNvPr id="11" name="Rectangle 10"/>
          <p:cNvSpPr/>
          <p:nvPr/>
        </p:nvSpPr>
        <p:spPr>
          <a:xfrm>
            <a:off x="0" y="2699305"/>
            <a:ext cx="9144000" cy="4158695"/>
          </a:xfrm>
          <a:prstGeom prst="rect">
            <a:avLst/>
          </a:prstGeom>
          <a:blipFill dpi="0" rotWithShape="1">
            <a:blip r:embed="rId3">
              <a:extLst>
                <a:ext uri="{BEBA8EAE-BF5A-486C-A8C5-ECC9F3942E4B}">
                  <a14:imgProps xmlns:a14="http://schemas.microsoft.com/office/drawing/2010/main">
                    <a14:imgLayer r:embed="rId4">
                      <a14:imgEffect>
                        <a14:saturation sat="0"/>
                      </a14:imgEffect>
                    </a14:imgLayer>
                  </a14:imgProps>
                </a:ext>
              </a:extLst>
            </a:blip>
            <a:srcRect/>
            <a:stretch>
              <a:fillRect l="-2500" t="-9199" r="-4500" b="-48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p:cNvSpPr/>
          <p:nvPr/>
        </p:nvSpPr>
        <p:spPr>
          <a:xfrm>
            <a:off x="6194374" y="399214"/>
            <a:ext cx="3379640" cy="647408"/>
          </a:xfrm>
          <a:prstGeom prst="roundRect">
            <a:avLst/>
          </a:prstGeom>
          <a:solidFill>
            <a:srgbClr val="336699">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6416977" y="395005"/>
            <a:ext cx="2727022" cy="646331"/>
          </a:xfrm>
          <a:prstGeom prst="rect">
            <a:avLst/>
          </a:prstGeom>
          <a:noFill/>
        </p:spPr>
        <p:txBody>
          <a:bodyPr wrap="square" rtlCol="0">
            <a:spAutoFit/>
          </a:bodyPr>
          <a:lstStyle/>
          <a:p>
            <a:pPr algn="ctr"/>
            <a:r>
              <a:rPr lang="en-US" sz="1600" dirty="0" smtClean="0">
                <a:solidFill>
                  <a:schemeClr val="bg1"/>
                </a:solidFill>
                <a:latin typeface="Arial" pitchFamily="34" charset="0"/>
                <a:ea typeface="Adobe Fan Heiti Std B" pitchFamily="34" charset="-128"/>
                <a:cs typeface="Arial" pitchFamily="34" charset="0"/>
              </a:rPr>
              <a:t>Food and Nutrition</a:t>
            </a:r>
          </a:p>
          <a:p>
            <a:pPr algn="ctr"/>
            <a:r>
              <a:rPr lang="en-US" sz="2000" dirty="0" smtClean="0">
                <a:solidFill>
                  <a:schemeClr val="bg1"/>
                </a:solidFill>
                <a:latin typeface="Arial" pitchFamily="34" charset="0"/>
                <a:ea typeface="Adobe Fan Heiti Std B" pitchFamily="34" charset="-128"/>
                <a:cs typeface="Arial" pitchFamily="34" charset="0"/>
              </a:rPr>
              <a:t>Vision Statement</a:t>
            </a:r>
            <a:endParaRPr lang="en-US" sz="2000" dirty="0">
              <a:solidFill>
                <a:schemeClr val="bg1"/>
              </a:solidFill>
              <a:latin typeface="Arial" pitchFamily="34" charset="0"/>
              <a:ea typeface="Adobe Fan Heiti Std B" pitchFamily="34" charset="-128"/>
              <a:cs typeface="Arial" pitchFamily="34" charset="0"/>
            </a:endParaRPr>
          </a:p>
        </p:txBody>
      </p:sp>
    </p:spTree>
    <p:extLst>
      <p:ext uri="{BB962C8B-B14F-4D97-AF65-F5344CB8AC3E}">
        <p14:creationId xmlns:p14="http://schemas.microsoft.com/office/powerpoint/2010/main" val="3437469344"/>
      </p:ext>
    </p:extLst>
  </p:cSld>
  <p:clrMapOvr>
    <a:masterClrMapping/>
  </p:clrMapOvr>
  <mc:AlternateContent xmlns:mc="http://schemas.openxmlformats.org/markup-compatibility/2006">
    <mc:Choice xmlns:p14="http://schemas.microsoft.com/office/powerpoint/2010/main" Requires="p14">
      <p:transition spd="slow" p14:dur="2000" advTm="30120"/>
    </mc:Choice>
    <mc:Fallback>
      <p:transition spd="slow" advTm="3012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0" name="TextBox 9"/>
          <p:cNvSpPr txBox="1"/>
          <p:nvPr/>
        </p:nvSpPr>
        <p:spPr>
          <a:xfrm>
            <a:off x="727953" y="5024383"/>
            <a:ext cx="7260349" cy="1261884"/>
          </a:xfrm>
          <a:prstGeom prst="rect">
            <a:avLst/>
          </a:prstGeom>
          <a:noFill/>
        </p:spPr>
        <p:txBody>
          <a:bodyPr wrap="square" rtlCol="0">
            <a:spAutoFit/>
          </a:bodyPr>
          <a:lstStyle/>
          <a:p>
            <a:r>
              <a:rPr lang="en-US" sz="2400" dirty="0" smtClean="0">
                <a:solidFill>
                  <a:schemeClr val="bg1"/>
                </a:solidFill>
                <a:latin typeface="Arial" pitchFamily="34" charset="0"/>
                <a:ea typeface="Adobe Fan Heiti Std B" pitchFamily="34" charset="-128"/>
                <a:cs typeface="Arial" pitchFamily="34" charset="0"/>
              </a:rPr>
              <a:t>Feeding the </a:t>
            </a:r>
            <a:r>
              <a:rPr lang="en-US" sz="3600" dirty="0" smtClean="0">
                <a:solidFill>
                  <a:schemeClr val="bg1"/>
                </a:solidFill>
                <a:latin typeface="Arial" pitchFamily="34" charset="0"/>
                <a:ea typeface="Adobe Fan Heiti Std B" pitchFamily="34" charset="-128"/>
                <a:cs typeface="Arial" pitchFamily="34" charset="0"/>
              </a:rPr>
              <a:t>hungry</a:t>
            </a:r>
            <a:r>
              <a:rPr lang="en-US" sz="2400" dirty="0" smtClean="0">
                <a:solidFill>
                  <a:schemeClr val="bg1"/>
                </a:solidFill>
                <a:latin typeface="Arial" pitchFamily="34" charset="0"/>
                <a:ea typeface="Adobe Fan Heiti Std B" pitchFamily="34" charset="-128"/>
                <a:cs typeface="Arial" pitchFamily="34" charset="0"/>
              </a:rPr>
              <a:t> </a:t>
            </a:r>
            <a:r>
              <a:rPr lang="en-US" dirty="0" smtClean="0">
                <a:solidFill>
                  <a:schemeClr val="bg1"/>
                </a:solidFill>
                <a:latin typeface="Arial" pitchFamily="34" charset="0"/>
                <a:ea typeface="Adobe Fan Heiti Std B" pitchFamily="34" charset="-128"/>
                <a:cs typeface="Arial" pitchFamily="34" charset="0"/>
              </a:rPr>
              <a:t>and</a:t>
            </a:r>
          </a:p>
          <a:p>
            <a:r>
              <a:rPr lang="en-US" sz="2400" dirty="0" smtClean="0">
                <a:solidFill>
                  <a:schemeClr val="bg1"/>
                </a:solidFill>
                <a:latin typeface="Arial" pitchFamily="34" charset="0"/>
                <a:ea typeface="Adobe Fan Heiti Std B" pitchFamily="34" charset="-128"/>
                <a:cs typeface="Arial" pitchFamily="34" charset="0"/>
              </a:rPr>
              <a:t>       promoting </a:t>
            </a:r>
            <a:r>
              <a:rPr lang="en-US" sz="4000" dirty="0" smtClean="0">
                <a:solidFill>
                  <a:schemeClr val="bg1"/>
                </a:solidFill>
                <a:latin typeface="Arial" pitchFamily="34" charset="0"/>
                <a:ea typeface="Adobe Fan Heiti Std B" pitchFamily="34" charset="-128"/>
                <a:cs typeface="Arial" pitchFamily="34" charset="0"/>
              </a:rPr>
              <a:t>healthy lifestyles</a:t>
            </a:r>
            <a:r>
              <a:rPr lang="en-US" sz="2400" dirty="0" smtClean="0">
                <a:solidFill>
                  <a:schemeClr val="bg1"/>
                </a:solidFill>
                <a:latin typeface="Arial" pitchFamily="34" charset="0"/>
                <a:ea typeface="Adobe Fan Heiti Std B" pitchFamily="34" charset="-128"/>
                <a:cs typeface="Arial" pitchFamily="34" charset="0"/>
              </a:rPr>
              <a:t>.</a:t>
            </a:r>
            <a:endParaRPr lang="en-US" dirty="0">
              <a:solidFill>
                <a:schemeClr val="bg1"/>
              </a:solidFill>
              <a:latin typeface="Arial" pitchFamily="34" charset="0"/>
              <a:ea typeface="Adobe Fan Heiti Std B" pitchFamily="34" charset="-128"/>
              <a:cs typeface="Arial" pitchFamily="34" charset="0"/>
            </a:endParaRPr>
          </a:p>
        </p:txBody>
      </p:sp>
      <p:sp>
        <p:nvSpPr>
          <p:cNvPr id="14" name="Rounded Rectangle 13"/>
          <p:cNvSpPr/>
          <p:nvPr/>
        </p:nvSpPr>
        <p:spPr>
          <a:xfrm>
            <a:off x="6616998" y="4892627"/>
            <a:ext cx="2770915" cy="647408"/>
          </a:xfrm>
          <a:prstGeom prst="roundRect">
            <a:avLst/>
          </a:prstGeom>
          <a:solidFill>
            <a:srgbClr val="94C6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6684275" y="4888390"/>
            <a:ext cx="2427844" cy="646331"/>
          </a:xfrm>
          <a:prstGeom prst="rect">
            <a:avLst/>
          </a:prstGeom>
          <a:noFill/>
        </p:spPr>
        <p:txBody>
          <a:bodyPr wrap="square" rtlCol="0">
            <a:spAutoFit/>
          </a:bodyPr>
          <a:lstStyle/>
          <a:p>
            <a:pPr algn="ctr"/>
            <a:r>
              <a:rPr lang="en-US" sz="1600" dirty="0" smtClean="0">
                <a:solidFill>
                  <a:schemeClr val="bg1"/>
                </a:solidFill>
                <a:latin typeface="Arial" pitchFamily="34" charset="0"/>
                <a:ea typeface="Adobe Fan Heiti Std B" pitchFamily="34" charset="-128"/>
                <a:cs typeface="Arial" pitchFamily="34" charset="0"/>
              </a:rPr>
              <a:t>Food and Nutrition </a:t>
            </a:r>
            <a:r>
              <a:rPr lang="en-US" sz="2000" dirty="0" smtClean="0">
                <a:solidFill>
                  <a:schemeClr val="bg1"/>
                </a:solidFill>
                <a:latin typeface="Arial" pitchFamily="34" charset="0"/>
                <a:ea typeface="Adobe Fan Heiti Std B" pitchFamily="34" charset="-128"/>
                <a:cs typeface="Arial" pitchFamily="34" charset="0"/>
              </a:rPr>
              <a:t>Mission Statement</a:t>
            </a:r>
            <a:endParaRPr lang="en-US" sz="2000" dirty="0">
              <a:solidFill>
                <a:schemeClr val="bg1"/>
              </a:solidFill>
              <a:latin typeface="Arial" pitchFamily="34" charset="0"/>
              <a:ea typeface="Adobe Fan Heiti Std B" pitchFamily="34" charset="-128"/>
              <a:cs typeface="Arial" pitchFamily="34" charset="0"/>
            </a:endParaRP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0" y="0"/>
            <a:ext cx="9144000" cy="4619555"/>
          </a:xfrm>
          <a:prstGeom prst="rect">
            <a:avLst/>
          </a:prstGeom>
        </p:spPr>
      </p:pic>
    </p:spTree>
    <p:extLst>
      <p:ext uri="{BB962C8B-B14F-4D97-AF65-F5344CB8AC3E}">
        <p14:creationId xmlns:p14="http://schemas.microsoft.com/office/powerpoint/2010/main" val="2693528585"/>
      </p:ext>
    </p:extLst>
  </p:cSld>
  <p:clrMapOvr>
    <a:masterClrMapping/>
  </p:clrMapOvr>
  <mc:AlternateContent xmlns:mc="http://schemas.openxmlformats.org/markup-compatibility/2006">
    <mc:Choice xmlns:p14="http://schemas.microsoft.com/office/powerpoint/2010/main" Requires="p14">
      <p:transition spd="slow" p14:dur="2000" advTm="22703"/>
    </mc:Choice>
    <mc:Fallback>
      <p:transition spd="slow" advTm="22703"/>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grayscl/>
            <a:extLst>
              <a:ext uri="{BEBA8EAE-BF5A-486C-A8C5-ECC9F3942E4B}">
                <a14:imgProps xmlns:a14="http://schemas.microsoft.com/office/drawing/2010/main">
                  <a14:imgLayer r:embed="rId4">
                    <a14:imgEffect>
                      <a14:sharpenSoften amount="25000"/>
                    </a14:imgEffect>
                    <a14:imgEffect>
                      <a14:colorTemperature colorTemp="11200"/>
                    </a14:imgEffect>
                    <a14:imgEffect>
                      <a14:saturation sat="0"/>
                    </a14:imgEffect>
                    <a14:imgEffect>
                      <a14:brightnessContrast bright="15000" contrast="-20000"/>
                    </a14:imgEffect>
                  </a14:imgLayer>
                </a14:imgProps>
              </a:ext>
            </a:extLst>
          </a:blip>
          <a:srcRect/>
          <a:stretch>
            <a:fillRect l="-2000" r="-2000"/>
          </a:stretch>
        </a:blipFill>
        <a:effectLst/>
      </p:bgPr>
    </p:bg>
    <p:spTree>
      <p:nvGrpSpPr>
        <p:cNvPr id="1" name=""/>
        <p:cNvGrpSpPr/>
        <p:nvPr/>
      </p:nvGrpSpPr>
      <p:grpSpPr>
        <a:xfrm>
          <a:off x="0" y="0"/>
          <a:ext cx="0" cy="0"/>
          <a:chOff x="0" y="0"/>
          <a:chExt cx="0" cy="0"/>
        </a:xfrm>
      </p:grpSpPr>
      <p:sp>
        <p:nvSpPr>
          <p:cNvPr id="4" name="Rounded Rectangle 3"/>
          <p:cNvSpPr/>
          <p:nvPr/>
        </p:nvSpPr>
        <p:spPr>
          <a:xfrm>
            <a:off x="6379588" y="5600992"/>
            <a:ext cx="3037945" cy="647408"/>
          </a:xfrm>
          <a:prstGeom prst="roundRect">
            <a:avLst/>
          </a:prstGeom>
          <a:solidFill>
            <a:srgbClr val="FFC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6493930" y="5624639"/>
            <a:ext cx="2571455" cy="646331"/>
          </a:xfrm>
          <a:prstGeom prst="rect">
            <a:avLst/>
          </a:prstGeom>
          <a:noFill/>
        </p:spPr>
        <p:txBody>
          <a:bodyPr wrap="square" rtlCol="0">
            <a:spAutoFit/>
          </a:bodyPr>
          <a:lstStyle/>
          <a:p>
            <a:pPr algn="ctr"/>
            <a:r>
              <a:rPr lang="en-US" sz="1600" dirty="0" smtClean="0">
                <a:solidFill>
                  <a:schemeClr val="bg1"/>
                </a:solidFill>
                <a:latin typeface="Arial" pitchFamily="34" charset="0"/>
                <a:ea typeface="Adobe Fan Heiti Std B" pitchFamily="34" charset="-128"/>
                <a:cs typeface="Arial" pitchFamily="34" charset="0"/>
              </a:rPr>
              <a:t>Food and Nutrition </a:t>
            </a:r>
            <a:r>
              <a:rPr lang="en-US" sz="2000" dirty="0" smtClean="0">
                <a:solidFill>
                  <a:schemeClr val="bg1"/>
                </a:solidFill>
                <a:latin typeface="Arial" pitchFamily="34" charset="0"/>
                <a:ea typeface="Adobe Fan Heiti Std B" pitchFamily="34" charset="-128"/>
                <a:cs typeface="Arial" pitchFamily="34" charset="0"/>
              </a:rPr>
              <a:t>Cause Statement</a:t>
            </a:r>
            <a:endParaRPr lang="en-US" sz="2000" dirty="0">
              <a:solidFill>
                <a:schemeClr val="bg1"/>
              </a:solidFill>
              <a:latin typeface="Arial" pitchFamily="34" charset="0"/>
              <a:ea typeface="Adobe Fan Heiti Std B" pitchFamily="34" charset="-128"/>
              <a:cs typeface="Arial" pitchFamily="34" charset="0"/>
            </a:endParaRPr>
          </a:p>
        </p:txBody>
      </p:sp>
      <p:sp>
        <p:nvSpPr>
          <p:cNvPr id="6" name="TextBox 5"/>
          <p:cNvSpPr txBox="1"/>
          <p:nvPr/>
        </p:nvSpPr>
        <p:spPr>
          <a:xfrm>
            <a:off x="2128233" y="2776115"/>
            <a:ext cx="2995590" cy="1815882"/>
          </a:xfrm>
          <a:prstGeom prst="rect">
            <a:avLst/>
          </a:prstGeom>
          <a:noFill/>
        </p:spPr>
        <p:txBody>
          <a:bodyPr wrap="square" rtlCol="0">
            <a:spAutoFit/>
          </a:bodyPr>
          <a:lstStyle/>
          <a:p>
            <a:pPr algn="ctr"/>
            <a:r>
              <a:rPr lang="en-US" sz="4000" dirty="0" smtClean="0">
                <a:solidFill>
                  <a:schemeClr val="tx1">
                    <a:lumMod val="75000"/>
                    <a:lumOff val="25000"/>
                  </a:schemeClr>
                </a:solidFill>
                <a:latin typeface="Arial" pitchFamily="34" charset="0"/>
                <a:ea typeface="Adobe Fan Heiti Std B" pitchFamily="34" charset="-128"/>
                <a:cs typeface="Arial" pitchFamily="34" charset="0"/>
              </a:rPr>
              <a:t>Ending hunger </a:t>
            </a:r>
            <a:endParaRPr lang="en-US" sz="4000" dirty="0">
              <a:solidFill>
                <a:schemeClr val="tx1">
                  <a:lumMod val="75000"/>
                  <a:lumOff val="25000"/>
                </a:schemeClr>
              </a:solidFill>
              <a:latin typeface="Arial" pitchFamily="34" charset="0"/>
              <a:ea typeface="Adobe Fan Heiti Std B" pitchFamily="34" charset="-128"/>
              <a:cs typeface="Arial" pitchFamily="34" charset="0"/>
            </a:endParaRPr>
          </a:p>
          <a:p>
            <a:pPr algn="ctr"/>
            <a:r>
              <a:rPr lang="en-US" sz="2800" dirty="0" smtClean="0">
                <a:solidFill>
                  <a:schemeClr val="tx1">
                    <a:lumMod val="75000"/>
                    <a:lumOff val="25000"/>
                  </a:schemeClr>
                </a:solidFill>
                <a:latin typeface="Arial" pitchFamily="34" charset="0"/>
                <a:ea typeface="Adobe Fan Heiti Std B" pitchFamily="34" charset="-128"/>
                <a:cs typeface="Arial" pitchFamily="34" charset="0"/>
              </a:rPr>
              <a:t>by 2015.</a:t>
            </a:r>
            <a:endParaRPr lang="en-US" sz="2800" dirty="0">
              <a:solidFill>
                <a:schemeClr val="tx1">
                  <a:lumMod val="75000"/>
                  <a:lumOff val="25000"/>
                </a:schemeClr>
              </a:solidFill>
              <a:latin typeface="Arial" pitchFamily="34" charset="0"/>
              <a:ea typeface="Adobe Fan Heiti Std B" pitchFamily="34" charset="-128"/>
              <a:cs typeface="Arial" pitchFamily="34" charset="0"/>
            </a:endParaRPr>
          </a:p>
        </p:txBody>
      </p:sp>
    </p:spTree>
    <p:extLst>
      <p:ext uri="{BB962C8B-B14F-4D97-AF65-F5344CB8AC3E}">
        <p14:creationId xmlns:p14="http://schemas.microsoft.com/office/powerpoint/2010/main" val="2887019581"/>
      </p:ext>
    </p:extLst>
  </p:cSld>
  <p:clrMapOvr>
    <a:masterClrMapping/>
  </p:clrMapOvr>
  <mc:AlternateContent xmlns:mc="http://schemas.openxmlformats.org/markup-compatibility/2006">
    <mc:Choice xmlns:p14="http://schemas.microsoft.com/office/powerpoint/2010/main" Requires="p14">
      <p:transition spd="slow" p14:dur="2000" advTm="8402"/>
    </mc:Choice>
    <mc:Fallback>
      <p:transition spd="slow" advTm="8402"/>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10000"/>
            <a:lumOff val="90000"/>
          </a:schemeClr>
        </a:solidFill>
        <a:effectLst/>
      </p:bgPr>
    </p:bg>
    <p:spTree>
      <p:nvGrpSpPr>
        <p:cNvPr id="1" name=""/>
        <p:cNvGrpSpPr/>
        <p:nvPr/>
      </p:nvGrpSpPr>
      <p:grpSpPr>
        <a:xfrm>
          <a:off x="0" y="0"/>
          <a:ext cx="0" cy="0"/>
          <a:chOff x="0" y="0"/>
          <a:chExt cx="0" cy="0"/>
        </a:xfrm>
      </p:grpSpPr>
      <p:sp>
        <p:nvSpPr>
          <p:cNvPr id="6" name="Rectangle 5"/>
          <p:cNvSpPr/>
          <p:nvPr/>
        </p:nvSpPr>
        <p:spPr>
          <a:xfrm>
            <a:off x="-1455" y="1592516"/>
            <a:ext cx="9873346" cy="104564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769904" y="1585560"/>
            <a:ext cx="7834621" cy="1052596"/>
          </a:xfrm>
          <a:prstGeom prst="rect">
            <a:avLst/>
          </a:prstGeom>
          <a:noFill/>
        </p:spPr>
        <p:txBody>
          <a:bodyPr wrap="square" rtlCol="0">
            <a:spAutoFit/>
          </a:bodyPr>
          <a:lstStyle/>
          <a:p>
            <a:pPr>
              <a:lnSpc>
                <a:spcPct val="130000"/>
              </a:lnSpc>
            </a:pPr>
            <a:r>
              <a:rPr lang="en-US" sz="2400" dirty="0" smtClean="0">
                <a:solidFill>
                  <a:schemeClr val="bg1"/>
                </a:solidFill>
                <a:latin typeface="Arial" pitchFamily="34" charset="0"/>
                <a:ea typeface="Adobe Fan Heiti Std B" pitchFamily="34" charset="-128"/>
                <a:cs typeface="Arial" pitchFamily="34" charset="0"/>
              </a:rPr>
              <a:t>TDA’s Food and Nutrition division administers </a:t>
            </a:r>
          </a:p>
          <a:p>
            <a:pPr>
              <a:lnSpc>
                <a:spcPct val="130000"/>
              </a:lnSpc>
            </a:pPr>
            <a:r>
              <a:rPr lang="en-US" sz="2400" b="1" dirty="0" smtClean="0">
                <a:solidFill>
                  <a:srgbClr val="FFC000"/>
                </a:solidFill>
                <a:latin typeface="Arial" pitchFamily="34" charset="0"/>
                <a:ea typeface="Adobe Fan Heiti Std B" pitchFamily="34" charset="-128"/>
                <a:cs typeface="Arial" pitchFamily="34" charset="0"/>
              </a:rPr>
              <a:t>12</a:t>
            </a:r>
            <a:r>
              <a:rPr lang="en-US" sz="2400" dirty="0" smtClean="0">
                <a:solidFill>
                  <a:schemeClr val="bg1"/>
                </a:solidFill>
                <a:latin typeface="Arial" pitchFamily="34" charset="0"/>
                <a:ea typeface="Adobe Fan Heiti Std B" pitchFamily="34" charset="-128"/>
                <a:cs typeface="Arial" pitchFamily="34" charset="0"/>
              </a:rPr>
              <a:t> federal child and special nutrition programs. </a:t>
            </a:r>
          </a:p>
        </p:txBody>
      </p:sp>
      <p:sp>
        <p:nvSpPr>
          <p:cNvPr id="15" name="TextBox 14"/>
          <p:cNvSpPr txBox="1"/>
          <p:nvPr/>
        </p:nvSpPr>
        <p:spPr>
          <a:xfrm>
            <a:off x="117020" y="241385"/>
            <a:ext cx="4059560" cy="1200329"/>
          </a:xfrm>
          <a:prstGeom prst="rect">
            <a:avLst/>
          </a:prstGeom>
          <a:noFill/>
        </p:spPr>
        <p:txBody>
          <a:bodyPr wrap="square" rtlCol="0">
            <a:spAutoFit/>
          </a:bodyPr>
          <a:lstStyle/>
          <a:p>
            <a:pPr algn="ctr"/>
            <a:r>
              <a:rPr lang="en-US" sz="2400" dirty="0" smtClean="0">
                <a:solidFill>
                  <a:schemeClr val="tx1">
                    <a:lumMod val="95000"/>
                    <a:lumOff val="5000"/>
                  </a:schemeClr>
                </a:solidFill>
                <a:latin typeface="Adobe Fan Heiti Std B" pitchFamily="34" charset="-128"/>
                <a:ea typeface="Adobe Fan Heiti Std B" pitchFamily="34" charset="-128"/>
              </a:rPr>
              <a:t>So, how do we </a:t>
            </a:r>
          </a:p>
          <a:p>
            <a:pPr algn="ctr"/>
            <a:r>
              <a:rPr lang="en-US" sz="4800" dirty="0" smtClean="0">
                <a:solidFill>
                  <a:schemeClr val="tx1">
                    <a:lumMod val="95000"/>
                    <a:lumOff val="5000"/>
                  </a:schemeClr>
                </a:solidFill>
                <a:latin typeface="Adobe Fan Heiti Std B" pitchFamily="34" charset="-128"/>
                <a:ea typeface="Adobe Fan Heiti Std B" pitchFamily="34" charset="-128"/>
              </a:rPr>
              <a:t>do all that</a:t>
            </a:r>
            <a:r>
              <a:rPr lang="en-US" sz="3200" dirty="0" smtClean="0">
                <a:solidFill>
                  <a:schemeClr val="tx1">
                    <a:lumMod val="95000"/>
                    <a:lumOff val="5000"/>
                  </a:schemeClr>
                </a:solidFill>
                <a:latin typeface="Adobe Fan Heiti Std B" pitchFamily="34" charset="-128"/>
                <a:ea typeface="Adobe Fan Heiti Std B" pitchFamily="34" charset="-128"/>
              </a:rPr>
              <a:t>?</a:t>
            </a:r>
            <a:endParaRPr lang="en-US" sz="3200" dirty="0">
              <a:solidFill>
                <a:schemeClr val="tx1">
                  <a:lumMod val="95000"/>
                  <a:lumOff val="5000"/>
                </a:schemeClr>
              </a:solidFill>
              <a:latin typeface="Adobe Fan Heiti Std B" pitchFamily="34" charset="-128"/>
              <a:ea typeface="Adobe Fan Heiti Std B" pitchFamily="34" charset="-128"/>
            </a:endParaRPr>
          </a:p>
        </p:txBody>
      </p:sp>
      <p:sp>
        <p:nvSpPr>
          <p:cNvPr id="27" name="Rounded Rectangle 26"/>
          <p:cNvSpPr/>
          <p:nvPr/>
        </p:nvSpPr>
        <p:spPr>
          <a:xfrm>
            <a:off x="1422718" y="5080415"/>
            <a:ext cx="8449172" cy="960125"/>
          </a:xfrm>
          <a:prstGeom prst="roundRect">
            <a:avLst/>
          </a:prstGeom>
          <a:solidFill>
            <a:srgbClr val="74A51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latin typeface="Arial" pitchFamily="34" charset="0"/>
                <a:cs typeface="Arial" pitchFamily="34" charset="0"/>
              </a:rPr>
              <a:t>Establish </a:t>
            </a:r>
            <a:r>
              <a:rPr lang="en-US" sz="2200" dirty="0">
                <a:latin typeface="Arial" pitchFamily="34" charset="0"/>
                <a:cs typeface="Arial" pitchFamily="34" charset="0"/>
              </a:rPr>
              <a:t>and </a:t>
            </a:r>
            <a:r>
              <a:rPr lang="en-US" sz="2200" dirty="0" smtClean="0">
                <a:latin typeface="Arial" pitchFamily="34" charset="0"/>
                <a:cs typeface="Arial" pitchFamily="34" charset="0"/>
              </a:rPr>
              <a:t>encourage </a:t>
            </a:r>
            <a:r>
              <a:rPr lang="en-US" sz="2200" dirty="0">
                <a:latin typeface="Arial" pitchFamily="34" charset="0"/>
                <a:cs typeface="Arial" pitchFamily="34" charset="0"/>
              </a:rPr>
              <a:t>healthy eating </a:t>
            </a:r>
            <a:r>
              <a:rPr lang="en-US" sz="2200" dirty="0" smtClean="0">
                <a:latin typeface="Arial" pitchFamily="34" charset="0"/>
                <a:cs typeface="Arial" pitchFamily="34" charset="0"/>
              </a:rPr>
              <a:t>habits</a:t>
            </a:r>
            <a:endParaRPr lang="en-US" sz="2200" dirty="0">
              <a:latin typeface="Arial" pitchFamily="34" charset="0"/>
              <a:cs typeface="Arial" pitchFamily="34" charset="0"/>
            </a:endParaRPr>
          </a:p>
        </p:txBody>
      </p:sp>
      <p:sp>
        <p:nvSpPr>
          <p:cNvPr id="28" name="Rounded Rectangle 27"/>
          <p:cNvSpPr/>
          <p:nvPr/>
        </p:nvSpPr>
        <p:spPr>
          <a:xfrm>
            <a:off x="1422754" y="3889860"/>
            <a:ext cx="8065086" cy="998530"/>
          </a:xfrm>
          <a:prstGeom prst="roundRect">
            <a:avLst/>
          </a:prstGeom>
          <a:solidFill>
            <a:srgbClr val="74A51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2200" dirty="0" smtClean="0">
                <a:latin typeface="Arial" pitchFamily="34" charset="0"/>
                <a:cs typeface="Arial" pitchFamily="34" charset="0"/>
              </a:rPr>
              <a:t>Safeguard health and wellbeing of children by providing nutritious meals and snacks</a:t>
            </a:r>
            <a:endParaRPr lang="en-US" sz="2200" dirty="0">
              <a:latin typeface="Arial" pitchFamily="34" charset="0"/>
              <a:cs typeface="Arial" pitchFamily="34" charset="0"/>
            </a:endParaRPr>
          </a:p>
        </p:txBody>
      </p:sp>
      <p:sp>
        <p:nvSpPr>
          <p:cNvPr id="29" name="Rounded Rectangle 28"/>
          <p:cNvSpPr/>
          <p:nvPr/>
        </p:nvSpPr>
        <p:spPr>
          <a:xfrm>
            <a:off x="1422754" y="2737710"/>
            <a:ext cx="7834656" cy="960125"/>
          </a:xfrm>
          <a:prstGeom prst="roundRect">
            <a:avLst/>
          </a:prstGeom>
          <a:solidFill>
            <a:srgbClr val="74A51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latin typeface="Arial" pitchFamily="34" charset="0"/>
                <a:cs typeface="Arial" pitchFamily="34" charset="0"/>
              </a:rPr>
              <a:t>Provide free or low-cost meals to children during the day </a:t>
            </a:r>
            <a:endParaRPr lang="en-US" sz="2200" dirty="0">
              <a:latin typeface="Arial" pitchFamily="34" charset="0"/>
              <a:cs typeface="Arial" pitchFamily="34" charset="0"/>
            </a:endParaRPr>
          </a:p>
        </p:txBody>
      </p:sp>
      <p:sp>
        <p:nvSpPr>
          <p:cNvPr id="32" name="Subtitle 4"/>
          <p:cNvSpPr txBox="1">
            <a:spLocks/>
          </p:cNvSpPr>
          <p:nvPr/>
        </p:nvSpPr>
        <p:spPr>
          <a:xfrm>
            <a:off x="0" y="6270970"/>
            <a:ext cx="6705600" cy="532180"/>
          </a:xfrm>
          <a:prstGeom prst="rect">
            <a:avLst/>
          </a:prstGeom>
        </p:spPr>
        <p:txBody>
          <a:bodyPr>
            <a:normAutofit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b="1" spc="130" dirty="0" smtClean="0">
                <a:solidFill>
                  <a:schemeClr val="accent2">
                    <a:lumMod val="50000"/>
                  </a:schemeClr>
                </a:solidFill>
                <a:latin typeface="Arial" pitchFamily="34" charset="0"/>
                <a:cs typeface="Arial" pitchFamily="34" charset="0"/>
              </a:rPr>
              <a:t>Texas Department of Agriculture </a:t>
            </a:r>
          </a:p>
          <a:p>
            <a:pPr marL="0" indent="0">
              <a:buNone/>
            </a:pPr>
            <a:r>
              <a:rPr lang="en-US" sz="1200" b="1" spc="130" dirty="0" smtClean="0">
                <a:solidFill>
                  <a:schemeClr val="accent2">
                    <a:lumMod val="50000"/>
                  </a:schemeClr>
                </a:solidFill>
                <a:latin typeface="Arial" pitchFamily="34" charset="0"/>
                <a:cs typeface="Arial" pitchFamily="34" charset="0"/>
              </a:rPr>
              <a:t>Food and Nutrition Division</a:t>
            </a:r>
            <a:endParaRPr lang="en-US" sz="1200" b="1" spc="130" dirty="0">
              <a:solidFill>
                <a:schemeClr val="accent2">
                  <a:lumMod val="50000"/>
                </a:schemeClr>
              </a:solidFill>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2156434173"/>
      </p:ext>
    </p:extLst>
  </p:cSld>
  <p:clrMapOvr>
    <a:masterClrMapping/>
  </p:clrMapOvr>
  <mc:AlternateContent xmlns:mc="http://schemas.openxmlformats.org/markup-compatibility/2006">
    <mc:Choice xmlns:p14="http://schemas.microsoft.com/office/powerpoint/2010/main" Requires="p14">
      <p:transition spd="slow" p14:dur="2000" advTm="58546"/>
    </mc:Choice>
    <mc:Fallback>
      <p:transition spd="slow" advTm="585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1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par>
                          <p:cTn id="12" fill="hold">
                            <p:stCondLst>
                              <p:cond delay="0"/>
                            </p:stCondLst>
                            <p:childTnLst>
                              <p:par>
                                <p:cTn id="13" presetID="22" presetClass="entr" presetSubtype="1" fill="hold" grpId="0" nodeType="afterEffect">
                                  <p:stCondLst>
                                    <p:cond delay="1500"/>
                                  </p:stCondLst>
                                  <p:childTnLst>
                                    <p:set>
                                      <p:cBhvr>
                                        <p:cTn id="14" dur="1" fill="hold">
                                          <p:stCondLst>
                                            <p:cond delay="0"/>
                                          </p:stCondLst>
                                        </p:cTn>
                                        <p:tgtEl>
                                          <p:spTgt spid="29"/>
                                        </p:tgtEl>
                                        <p:attrNameLst>
                                          <p:attrName>style.visibility</p:attrName>
                                        </p:attrNameLst>
                                      </p:cBhvr>
                                      <p:to>
                                        <p:strVal val="visible"/>
                                      </p:to>
                                    </p:set>
                                    <p:animEffect transition="in" filter="wipe(up)">
                                      <p:cBhvr>
                                        <p:cTn id="15" dur="1400"/>
                                        <p:tgtEl>
                                          <p:spTgt spid="29"/>
                                        </p:tgtEl>
                                      </p:cBhvr>
                                    </p:animEffect>
                                  </p:childTnLst>
                                </p:cTn>
                              </p:par>
                            </p:childTnLst>
                          </p:cTn>
                        </p:par>
                        <p:par>
                          <p:cTn id="16" fill="hold">
                            <p:stCondLst>
                              <p:cond delay="2900"/>
                            </p:stCondLst>
                            <p:childTnLst>
                              <p:par>
                                <p:cTn id="17" presetID="22" presetClass="entr" presetSubtype="1" fill="hold" grpId="0" nodeType="afterEffect">
                                  <p:stCondLst>
                                    <p:cond delay="140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1400"/>
                                        <p:tgtEl>
                                          <p:spTgt spid="28"/>
                                        </p:tgtEl>
                                      </p:cBhvr>
                                    </p:animEffect>
                                  </p:childTnLst>
                                </p:cTn>
                              </p:par>
                            </p:childTnLst>
                          </p:cTn>
                        </p:par>
                        <p:par>
                          <p:cTn id="20" fill="hold">
                            <p:stCondLst>
                              <p:cond delay="5700"/>
                            </p:stCondLst>
                            <p:childTnLst>
                              <p:par>
                                <p:cTn id="21" presetID="22" presetClass="entr" presetSubtype="1" fill="hold" grpId="0" nodeType="afterEffect">
                                  <p:stCondLst>
                                    <p:cond delay="140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14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27"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3000"/>
            <a:duotone>
              <a:schemeClr val="accent6">
                <a:shade val="45000"/>
                <a:satMod val="135000"/>
              </a:schemeClr>
              <a:prstClr val="white"/>
            </a:duotone>
            <a:extLst>
              <a:ext uri="{BEBA8EAE-BF5A-486C-A8C5-ECC9F3942E4B}">
                <a14:imgProps xmlns:a14="http://schemas.microsoft.com/office/drawing/2010/main">
                  <a14:imgLayer r:embed="rId5">
                    <a14:imgEffect>
                      <a14:brightnessContrast bright="-15000"/>
                    </a14:imgEffect>
                  </a14:imgLayer>
                </a14:imgProps>
              </a:ext>
            </a:extLst>
          </a:blip>
          <a:srcRect/>
          <a:stretch>
            <a:fillRect l="-73000" t="-17000" r="-43000" b="-4000"/>
          </a:stretch>
        </a:blipFill>
        <a:effectLst/>
      </p:bgPr>
    </p:bg>
    <p:spTree>
      <p:nvGrpSpPr>
        <p:cNvPr id="1" name=""/>
        <p:cNvGrpSpPr/>
        <p:nvPr/>
      </p:nvGrpSpPr>
      <p:grpSpPr>
        <a:xfrm>
          <a:off x="0" y="0"/>
          <a:ext cx="0" cy="0"/>
          <a:chOff x="0" y="0"/>
          <a:chExt cx="0" cy="0"/>
        </a:xfrm>
      </p:grpSpPr>
      <p:sp>
        <p:nvSpPr>
          <p:cNvPr id="6" name="Rectangle 5"/>
          <p:cNvSpPr/>
          <p:nvPr/>
        </p:nvSpPr>
        <p:spPr>
          <a:xfrm>
            <a:off x="1519713" y="2654461"/>
            <a:ext cx="7605995" cy="4203539"/>
          </a:xfrm>
          <a:prstGeom prst="rect">
            <a:avLst/>
          </a:prstGeom>
          <a:solidFill>
            <a:srgbClr val="FFFF00">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6424" y="1071442"/>
            <a:ext cx="9137576" cy="1077218"/>
          </a:xfrm>
          <a:prstGeom prst="rect">
            <a:avLst/>
          </a:prstGeom>
          <a:solidFill>
            <a:schemeClr val="accent3">
              <a:lumMod val="75000"/>
              <a:alpha val="65000"/>
            </a:schemeClr>
          </a:solidFill>
        </p:spPr>
        <p:txBody>
          <a:bodyPr wrap="square" rtlCol="0">
            <a:spAutoFit/>
          </a:bodyPr>
          <a:lstStyle/>
          <a:p>
            <a:r>
              <a:rPr lang="en-US" dirty="0" smtClean="0">
                <a:solidFill>
                  <a:schemeClr val="bg1"/>
                </a:solidFill>
                <a:latin typeface="Adobe Fan Heiti Std B" pitchFamily="34" charset="-128"/>
                <a:ea typeface="Adobe Fan Heiti Std B" pitchFamily="34" charset="-128"/>
              </a:rPr>
              <a:t>       </a:t>
            </a:r>
            <a:r>
              <a:rPr lang="en-US" sz="3200" b="1" dirty="0" smtClean="0">
                <a:solidFill>
                  <a:srgbClr val="FFCC00"/>
                </a:solidFill>
                <a:latin typeface="Arial" pitchFamily="34" charset="0"/>
                <a:ea typeface="Adobe Fan Heiti Std B" pitchFamily="34" charset="-128"/>
                <a:cs typeface="Arial" pitchFamily="34" charset="0"/>
              </a:rPr>
              <a:t>Child Nutrition Program </a:t>
            </a:r>
            <a:r>
              <a:rPr lang="en-US" sz="2400" dirty="0" smtClean="0">
                <a:solidFill>
                  <a:srgbClr val="FFCC00"/>
                </a:solidFill>
                <a:latin typeface="Arial" pitchFamily="34" charset="0"/>
                <a:ea typeface="Adobe Fan Heiti Std B" pitchFamily="34" charset="-128"/>
                <a:cs typeface="Arial" pitchFamily="34" charset="0"/>
              </a:rPr>
              <a:t>(CNP) that </a:t>
            </a:r>
            <a:r>
              <a:rPr lang="en-US" sz="3200" dirty="0" smtClean="0">
                <a:solidFill>
                  <a:srgbClr val="FFCC00"/>
                </a:solidFill>
                <a:latin typeface="Arial" pitchFamily="34" charset="0"/>
                <a:ea typeface="Adobe Fan Heiti Std B" pitchFamily="34" charset="-128"/>
                <a:cs typeface="Arial" pitchFamily="34" charset="0"/>
              </a:rPr>
              <a:t>charter 	schools </a:t>
            </a:r>
            <a:r>
              <a:rPr lang="en-US" sz="2400" dirty="0" smtClean="0">
                <a:solidFill>
                  <a:srgbClr val="FFCC00"/>
                </a:solidFill>
                <a:latin typeface="Arial" pitchFamily="34" charset="0"/>
                <a:ea typeface="Adobe Fan Heiti Std B" pitchFamily="34" charset="-128"/>
                <a:cs typeface="Arial" pitchFamily="34" charset="0"/>
              </a:rPr>
              <a:t>can offer</a:t>
            </a:r>
          </a:p>
        </p:txBody>
      </p:sp>
      <p:sp>
        <p:nvSpPr>
          <p:cNvPr id="7" name="TextBox 6"/>
          <p:cNvSpPr txBox="1"/>
          <p:nvPr/>
        </p:nvSpPr>
        <p:spPr>
          <a:xfrm>
            <a:off x="1538004" y="2801027"/>
            <a:ext cx="3648476" cy="2954655"/>
          </a:xfrm>
          <a:prstGeom prst="rect">
            <a:avLst/>
          </a:prstGeom>
          <a:noFill/>
        </p:spPr>
        <p:txBody>
          <a:bodyPr wrap="square" rtlCol="0">
            <a:spAutoFit/>
          </a:bodyPr>
          <a:lstStyle/>
          <a:p>
            <a:pPr algn="ctr">
              <a:lnSpc>
                <a:spcPct val="150000"/>
              </a:lnSpc>
              <a:buClr>
                <a:schemeClr val="accent3">
                  <a:lumMod val="75000"/>
                </a:schemeClr>
              </a:buClr>
              <a:buSzPct val="150000"/>
            </a:pPr>
            <a:r>
              <a:rPr lang="en-US" sz="2000" b="1" dirty="0" smtClean="0">
                <a:solidFill>
                  <a:schemeClr val="tx1">
                    <a:lumMod val="85000"/>
                    <a:lumOff val="15000"/>
                  </a:schemeClr>
                </a:solidFill>
                <a:latin typeface="Adobe Fan Heiti Std B" pitchFamily="34" charset="-128"/>
                <a:ea typeface="Adobe Fan Heiti Std B" pitchFamily="34" charset="-128"/>
              </a:rPr>
              <a:t>NSLP</a:t>
            </a:r>
          </a:p>
          <a:p>
            <a:pPr algn="ctr">
              <a:lnSpc>
                <a:spcPct val="150000"/>
              </a:lnSpc>
              <a:buClr>
                <a:schemeClr val="accent3">
                  <a:lumMod val="75000"/>
                </a:schemeClr>
              </a:buClr>
              <a:buSzPct val="150000"/>
            </a:pPr>
            <a:r>
              <a:rPr lang="en-US" dirty="0">
                <a:solidFill>
                  <a:schemeClr val="tx1">
                    <a:lumMod val="85000"/>
                    <a:lumOff val="15000"/>
                  </a:schemeClr>
                </a:solidFill>
                <a:latin typeface="Adobe Fan Heiti Std B" pitchFamily="34" charset="-128"/>
                <a:ea typeface="Adobe Fan Heiti Std B" pitchFamily="34" charset="-128"/>
              </a:rPr>
              <a:t>National School Lunch </a:t>
            </a:r>
            <a:r>
              <a:rPr lang="en-US" dirty="0" smtClean="0">
                <a:solidFill>
                  <a:schemeClr val="tx1">
                    <a:lumMod val="85000"/>
                    <a:lumOff val="15000"/>
                  </a:schemeClr>
                </a:solidFill>
                <a:latin typeface="Adobe Fan Heiti Std B" pitchFamily="34" charset="-128"/>
                <a:ea typeface="Adobe Fan Heiti Std B" pitchFamily="34" charset="-128"/>
              </a:rPr>
              <a:t>Program</a:t>
            </a:r>
          </a:p>
          <a:p>
            <a:pPr algn="ctr">
              <a:lnSpc>
                <a:spcPct val="150000"/>
              </a:lnSpc>
              <a:buClr>
                <a:schemeClr val="accent3">
                  <a:lumMod val="75000"/>
                </a:schemeClr>
              </a:buClr>
              <a:buSzPct val="150000"/>
            </a:pPr>
            <a:endParaRPr lang="en-US" sz="500" dirty="0" smtClean="0">
              <a:solidFill>
                <a:schemeClr val="tx1">
                  <a:lumMod val="85000"/>
                  <a:lumOff val="15000"/>
                </a:schemeClr>
              </a:solidFill>
              <a:latin typeface="Adobe Fan Heiti Std B" pitchFamily="34" charset="-128"/>
              <a:ea typeface="Adobe Fan Heiti Std B" pitchFamily="34" charset="-128"/>
            </a:endParaRPr>
          </a:p>
          <a:p>
            <a:pPr algn="ctr">
              <a:lnSpc>
                <a:spcPct val="150000"/>
              </a:lnSpc>
              <a:buClr>
                <a:schemeClr val="accent3">
                  <a:lumMod val="75000"/>
                </a:schemeClr>
              </a:buClr>
              <a:buSzPct val="150000"/>
            </a:pPr>
            <a:r>
              <a:rPr lang="en-US" sz="2000" b="1" dirty="0" smtClean="0">
                <a:solidFill>
                  <a:schemeClr val="tx1">
                    <a:lumMod val="85000"/>
                    <a:lumOff val="15000"/>
                  </a:schemeClr>
                </a:solidFill>
                <a:latin typeface="Adobe Fan Heiti Std B" pitchFamily="34" charset="-128"/>
                <a:ea typeface="Adobe Fan Heiti Std B" pitchFamily="34" charset="-128"/>
              </a:rPr>
              <a:t>SBP</a:t>
            </a:r>
          </a:p>
          <a:p>
            <a:pPr algn="ctr">
              <a:lnSpc>
                <a:spcPct val="150000"/>
              </a:lnSpc>
              <a:buClr>
                <a:schemeClr val="accent3">
                  <a:lumMod val="75000"/>
                </a:schemeClr>
              </a:buClr>
              <a:buSzPct val="150000"/>
            </a:pPr>
            <a:r>
              <a:rPr lang="en-US" dirty="0">
                <a:solidFill>
                  <a:schemeClr val="tx1">
                    <a:lumMod val="85000"/>
                    <a:lumOff val="15000"/>
                  </a:schemeClr>
                </a:solidFill>
                <a:latin typeface="Adobe Fan Heiti Std B" pitchFamily="34" charset="-128"/>
                <a:ea typeface="Adobe Fan Heiti Std B" pitchFamily="34" charset="-128"/>
              </a:rPr>
              <a:t>School Breakfast </a:t>
            </a:r>
            <a:r>
              <a:rPr lang="en-US" dirty="0" smtClean="0">
                <a:solidFill>
                  <a:schemeClr val="tx1">
                    <a:lumMod val="85000"/>
                    <a:lumOff val="15000"/>
                  </a:schemeClr>
                </a:solidFill>
                <a:latin typeface="Adobe Fan Heiti Std B" pitchFamily="34" charset="-128"/>
                <a:ea typeface="Adobe Fan Heiti Std B" pitchFamily="34" charset="-128"/>
              </a:rPr>
              <a:t>Program</a:t>
            </a:r>
          </a:p>
          <a:p>
            <a:pPr algn="ctr">
              <a:lnSpc>
                <a:spcPct val="150000"/>
              </a:lnSpc>
              <a:buClr>
                <a:schemeClr val="accent3">
                  <a:lumMod val="75000"/>
                </a:schemeClr>
              </a:buClr>
              <a:buSzPct val="150000"/>
            </a:pPr>
            <a:endParaRPr lang="en-US" sz="500" dirty="0">
              <a:solidFill>
                <a:schemeClr val="tx1">
                  <a:lumMod val="85000"/>
                  <a:lumOff val="15000"/>
                </a:schemeClr>
              </a:solidFill>
              <a:latin typeface="Adobe Fan Heiti Std B" pitchFamily="34" charset="-128"/>
              <a:ea typeface="Adobe Fan Heiti Std B" pitchFamily="34" charset="-128"/>
            </a:endParaRPr>
          </a:p>
          <a:p>
            <a:pPr algn="ctr">
              <a:lnSpc>
                <a:spcPct val="150000"/>
              </a:lnSpc>
              <a:buClr>
                <a:schemeClr val="accent3">
                  <a:lumMod val="75000"/>
                </a:schemeClr>
              </a:buClr>
              <a:buSzPct val="150000"/>
            </a:pPr>
            <a:r>
              <a:rPr lang="en-US" sz="2000" b="1" dirty="0" smtClean="0">
                <a:solidFill>
                  <a:schemeClr val="tx1">
                    <a:lumMod val="85000"/>
                    <a:lumOff val="15000"/>
                  </a:schemeClr>
                </a:solidFill>
                <a:latin typeface="Adobe Fan Heiti Std B" pitchFamily="34" charset="-128"/>
                <a:ea typeface="Adobe Fan Heiti Std B" pitchFamily="34" charset="-128"/>
              </a:rPr>
              <a:t>ASCP</a:t>
            </a:r>
          </a:p>
          <a:p>
            <a:pPr algn="ctr">
              <a:lnSpc>
                <a:spcPct val="150000"/>
              </a:lnSpc>
              <a:buClr>
                <a:schemeClr val="accent3">
                  <a:lumMod val="75000"/>
                </a:schemeClr>
              </a:buClr>
              <a:buSzPct val="150000"/>
            </a:pPr>
            <a:r>
              <a:rPr lang="en-US" dirty="0">
                <a:solidFill>
                  <a:schemeClr val="tx1">
                    <a:lumMod val="85000"/>
                    <a:lumOff val="15000"/>
                  </a:schemeClr>
                </a:solidFill>
                <a:latin typeface="Adobe Fan Heiti Std B" pitchFamily="34" charset="-128"/>
                <a:ea typeface="Adobe Fan Heiti Std B" pitchFamily="34" charset="-128"/>
              </a:rPr>
              <a:t>Afterschool Care Program</a:t>
            </a:r>
            <a:endParaRPr lang="en-US" dirty="0" smtClean="0">
              <a:solidFill>
                <a:schemeClr val="tx1">
                  <a:lumMod val="85000"/>
                  <a:lumOff val="15000"/>
                </a:schemeClr>
              </a:solidFill>
              <a:latin typeface="Adobe Fan Heiti Std B" pitchFamily="34" charset="-128"/>
              <a:ea typeface="Adobe Fan Heiti Std B" pitchFamily="34" charset="-128"/>
            </a:endParaRPr>
          </a:p>
        </p:txBody>
      </p:sp>
      <p:sp>
        <p:nvSpPr>
          <p:cNvPr id="8" name="TextBox 7"/>
          <p:cNvSpPr txBox="1"/>
          <p:nvPr/>
        </p:nvSpPr>
        <p:spPr>
          <a:xfrm>
            <a:off x="5322710" y="2784596"/>
            <a:ext cx="3791128" cy="3947234"/>
          </a:xfrm>
          <a:prstGeom prst="rect">
            <a:avLst/>
          </a:prstGeom>
          <a:noFill/>
        </p:spPr>
        <p:txBody>
          <a:bodyPr wrap="square" rtlCol="0">
            <a:spAutoFit/>
          </a:bodyPr>
          <a:lstStyle/>
          <a:p>
            <a:pPr algn="ctr">
              <a:lnSpc>
                <a:spcPct val="150000"/>
              </a:lnSpc>
              <a:buClr>
                <a:schemeClr val="accent3">
                  <a:lumMod val="75000"/>
                </a:schemeClr>
              </a:buClr>
              <a:buSzPct val="150000"/>
            </a:pPr>
            <a:r>
              <a:rPr lang="en-US" sz="2000" b="1" dirty="0" smtClean="0">
                <a:solidFill>
                  <a:schemeClr val="tx1">
                    <a:lumMod val="85000"/>
                    <a:lumOff val="15000"/>
                  </a:schemeClr>
                </a:solidFill>
                <a:latin typeface="Adobe Fan Heiti Std B" pitchFamily="34" charset="-128"/>
                <a:ea typeface="Adobe Fan Heiti Std B" pitchFamily="34" charset="-128"/>
              </a:rPr>
              <a:t>FFVP</a:t>
            </a:r>
          </a:p>
          <a:p>
            <a:pPr algn="ctr">
              <a:lnSpc>
                <a:spcPct val="150000"/>
              </a:lnSpc>
              <a:buClr>
                <a:schemeClr val="accent3">
                  <a:lumMod val="75000"/>
                </a:schemeClr>
              </a:buClr>
              <a:buSzPct val="150000"/>
            </a:pPr>
            <a:r>
              <a:rPr lang="en-US" dirty="0">
                <a:solidFill>
                  <a:schemeClr val="tx1">
                    <a:lumMod val="85000"/>
                    <a:lumOff val="15000"/>
                  </a:schemeClr>
                </a:solidFill>
                <a:latin typeface="Adobe Fan Heiti Std B" pitchFamily="34" charset="-128"/>
                <a:ea typeface="Adobe Fan Heiti Std B" pitchFamily="34" charset="-128"/>
              </a:rPr>
              <a:t>Fresh Fruit and Vegetable Program </a:t>
            </a:r>
            <a:endParaRPr lang="en-US" dirty="0" smtClean="0">
              <a:solidFill>
                <a:schemeClr val="tx1">
                  <a:lumMod val="85000"/>
                  <a:lumOff val="15000"/>
                </a:schemeClr>
              </a:solidFill>
              <a:latin typeface="Adobe Fan Heiti Std B" pitchFamily="34" charset="-128"/>
              <a:ea typeface="Adobe Fan Heiti Std B" pitchFamily="34" charset="-128"/>
            </a:endParaRPr>
          </a:p>
          <a:p>
            <a:pPr algn="ctr">
              <a:lnSpc>
                <a:spcPct val="150000"/>
              </a:lnSpc>
              <a:buClr>
                <a:schemeClr val="accent3">
                  <a:lumMod val="75000"/>
                </a:schemeClr>
              </a:buClr>
              <a:buSzPct val="150000"/>
            </a:pPr>
            <a:endParaRPr lang="en-US" sz="500" dirty="0" smtClean="0">
              <a:solidFill>
                <a:schemeClr val="tx1">
                  <a:lumMod val="85000"/>
                  <a:lumOff val="15000"/>
                </a:schemeClr>
              </a:solidFill>
              <a:latin typeface="Adobe Fan Heiti Std B" pitchFamily="34" charset="-128"/>
              <a:ea typeface="Adobe Fan Heiti Std B" pitchFamily="34" charset="-128"/>
            </a:endParaRPr>
          </a:p>
          <a:p>
            <a:pPr algn="ctr">
              <a:lnSpc>
                <a:spcPct val="150000"/>
              </a:lnSpc>
              <a:buClr>
                <a:schemeClr val="accent3">
                  <a:lumMod val="75000"/>
                </a:schemeClr>
              </a:buClr>
              <a:buSzPct val="150000"/>
            </a:pPr>
            <a:r>
              <a:rPr lang="en-US" sz="2000" b="1" dirty="0" smtClean="0">
                <a:solidFill>
                  <a:schemeClr val="tx1">
                    <a:lumMod val="85000"/>
                    <a:lumOff val="15000"/>
                  </a:schemeClr>
                </a:solidFill>
                <a:latin typeface="Adobe Fan Heiti Std B" pitchFamily="34" charset="-128"/>
                <a:ea typeface="Adobe Fan Heiti Std B" pitchFamily="34" charset="-128"/>
              </a:rPr>
              <a:t>SFSP</a:t>
            </a:r>
          </a:p>
          <a:p>
            <a:pPr algn="ctr">
              <a:lnSpc>
                <a:spcPct val="150000"/>
              </a:lnSpc>
              <a:buClr>
                <a:schemeClr val="accent3">
                  <a:lumMod val="75000"/>
                </a:schemeClr>
              </a:buClr>
              <a:buSzPct val="150000"/>
            </a:pPr>
            <a:r>
              <a:rPr lang="en-US" dirty="0">
                <a:solidFill>
                  <a:schemeClr val="tx1">
                    <a:lumMod val="85000"/>
                    <a:lumOff val="15000"/>
                  </a:schemeClr>
                </a:solidFill>
                <a:latin typeface="Adobe Fan Heiti Std B" pitchFamily="34" charset="-128"/>
                <a:ea typeface="Adobe Fan Heiti Std B" pitchFamily="34" charset="-128"/>
              </a:rPr>
              <a:t>Summer Food Service Program </a:t>
            </a:r>
            <a:endParaRPr lang="en-US" dirty="0" smtClean="0">
              <a:solidFill>
                <a:schemeClr val="tx1">
                  <a:lumMod val="85000"/>
                  <a:lumOff val="15000"/>
                </a:schemeClr>
              </a:solidFill>
              <a:latin typeface="Adobe Fan Heiti Std B" pitchFamily="34" charset="-128"/>
              <a:ea typeface="Adobe Fan Heiti Std B" pitchFamily="34" charset="-128"/>
            </a:endParaRPr>
          </a:p>
          <a:p>
            <a:pPr algn="ctr">
              <a:lnSpc>
                <a:spcPct val="150000"/>
              </a:lnSpc>
              <a:buClr>
                <a:schemeClr val="accent3">
                  <a:lumMod val="75000"/>
                </a:schemeClr>
              </a:buClr>
              <a:buSzPct val="150000"/>
            </a:pPr>
            <a:endParaRPr lang="en-US" sz="500" dirty="0" smtClean="0">
              <a:solidFill>
                <a:schemeClr val="tx1">
                  <a:lumMod val="85000"/>
                  <a:lumOff val="15000"/>
                </a:schemeClr>
              </a:solidFill>
              <a:latin typeface="Adobe Fan Heiti Std B" pitchFamily="34" charset="-128"/>
              <a:ea typeface="Adobe Fan Heiti Std B" pitchFamily="34" charset="-128"/>
            </a:endParaRPr>
          </a:p>
          <a:p>
            <a:pPr algn="ctr">
              <a:lnSpc>
                <a:spcPct val="150000"/>
              </a:lnSpc>
              <a:buClr>
                <a:schemeClr val="accent3">
                  <a:lumMod val="75000"/>
                </a:schemeClr>
              </a:buClr>
              <a:buSzPct val="150000"/>
            </a:pPr>
            <a:r>
              <a:rPr lang="en-US" sz="2000" b="1" dirty="0" smtClean="0">
                <a:solidFill>
                  <a:schemeClr val="tx1">
                    <a:lumMod val="85000"/>
                    <a:lumOff val="15000"/>
                  </a:schemeClr>
                </a:solidFill>
                <a:latin typeface="Adobe Fan Heiti Std B" pitchFamily="34" charset="-128"/>
                <a:ea typeface="Adobe Fan Heiti Std B" pitchFamily="34" charset="-128"/>
              </a:rPr>
              <a:t>SSO</a:t>
            </a:r>
          </a:p>
          <a:p>
            <a:pPr algn="ctr">
              <a:lnSpc>
                <a:spcPct val="150000"/>
              </a:lnSpc>
              <a:buClr>
                <a:schemeClr val="accent3">
                  <a:lumMod val="75000"/>
                </a:schemeClr>
              </a:buClr>
              <a:buSzPct val="150000"/>
            </a:pPr>
            <a:r>
              <a:rPr lang="en-US" dirty="0">
                <a:solidFill>
                  <a:schemeClr val="tx1">
                    <a:lumMod val="85000"/>
                    <a:lumOff val="15000"/>
                  </a:schemeClr>
                </a:solidFill>
                <a:latin typeface="Adobe Fan Heiti Std B" pitchFamily="34" charset="-128"/>
                <a:ea typeface="Adobe Fan Heiti Std B" pitchFamily="34" charset="-128"/>
              </a:rPr>
              <a:t>Seamless Summer </a:t>
            </a:r>
            <a:r>
              <a:rPr lang="en-US" dirty="0" smtClean="0">
                <a:solidFill>
                  <a:schemeClr val="tx1">
                    <a:lumMod val="85000"/>
                    <a:lumOff val="15000"/>
                  </a:schemeClr>
                </a:solidFill>
                <a:latin typeface="Adobe Fan Heiti Std B" pitchFamily="34" charset="-128"/>
                <a:ea typeface="Adobe Fan Heiti Std B" pitchFamily="34" charset="-128"/>
              </a:rPr>
              <a:t>Option</a:t>
            </a:r>
          </a:p>
          <a:p>
            <a:pPr algn="ctr">
              <a:lnSpc>
                <a:spcPct val="150000"/>
              </a:lnSpc>
              <a:buClr>
                <a:schemeClr val="accent3">
                  <a:lumMod val="75000"/>
                </a:schemeClr>
              </a:buClr>
              <a:buSzPct val="150000"/>
            </a:pPr>
            <a:r>
              <a:rPr lang="en-US" sz="500" dirty="0" smtClean="0">
                <a:solidFill>
                  <a:schemeClr val="tx1">
                    <a:lumMod val="85000"/>
                    <a:lumOff val="15000"/>
                  </a:schemeClr>
                </a:solidFill>
                <a:latin typeface="Adobe Fan Heiti Std B" pitchFamily="34" charset="-128"/>
                <a:ea typeface="Adobe Fan Heiti Std B" pitchFamily="34" charset="-128"/>
              </a:rPr>
              <a:t> </a:t>
            </a:r>
          </a:p>
          <a:p>
            <a:pPr algn="ctr">
              <a:lnSpc>
                <a:spcPct val="150000"/>
              </a:lnSpc>
              <a:buClr>
                <a:schemeClr val="accent3">
                  <a:lumMod val="75000"/>
                </a:schemeClr>
              </a:buClr>
              <a:buSzPct val="150000"/>
            </a:pPr>
            <a:r>
              <a:rPr lang="en-US" sz="2000" b="1" dirty="0" smtClean="0">
                <a:solidFill>
                  <a:schemeClr val="tx1">
                    <a:lumMod val="85000"/>
                    <a:lumOff val="15000"/>
                  </a:schemeClr>
                </a:solidFill>
                <a:latin typeface="Adobe Fan Heiti Std B" pitchFamily="34" charset="-128"/>
                <a:ea typeface="Adobe Fan Heiti Std B" pitchFamily="34" charset="-128"/>
              </a:rPr>
              <a:t>SMP</a:t>
            </a:r>
          </a:p>
          <a:p>
            <a:pPr algn="ctr">
              <a:lnSpc>
                <a:spcPct val="150000"/>
              </a:lnSpc>
              <a:buClr>
                <a:schemeClr val="accent3">
                  <a:lumMod val="75000"/>
                </a:schemeClr>
              </a:buClr>
              <a:buSzPct val="150000"/>
            </a:pPr>
            <a:r>
              <a:rPr lang="en-US" dirty="0">
                <a:solidFill>
                  <a:schemeClr val="tx1">
                    <a:lumMod val="85000"/>
                    <a:lumOff val="15000"/>
                  </a:schemeClr>
                </a:solidFill>
                <a:latin typeface="Adobe Fan Heiti Std B" pitchFamily="34" charset="-128"/>
                <a:ea typeface="Adobe Fan Heiti Std B" pitchFamily="34" charset="-128"/>
              </a:rPr>
              <a:t>Special Milk Program</a:t>
            </a:r>
          </a:p>
        </p:txBody>
      </p:sp>
    </p:spTree>
    <p:custDataLst>
      <p:tags r:id="rId1"/>
    </p:custDataLst>
    <p:extLst>
      <p:ext uri="{BB962C8B-B14F-4D97-AF65-F5344CB8AC3E}">
        <p14:creationId xmlns:p14="http://schemas.microsoft.com/office/powerpoint/2010/main" val="1499066170"/>
      </p:ext>
    </p:extLst>
  </p:cSld>
  <p:clrMapOvr>
    <a:masterClrMapping/>
  </p:clrMapOvr>
  <mc:AlternateContent xmlns:mc="http://schemas.openxmlformats.org/markup-compatibility/2006">
    <mc:Choice xmlns:p14="http://schemas.microsoft.com/office/powerpoint/2010/main" Requires="p14">
      <p:transition spd="slow" p14:dur="2000" advTm="149719"/>
    </mc:Choice>
    <mc:Fallback>
      <p:transition spd="slow" advTm="1497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14000"/>
                    </a14:imgEffect>
                  </a14:imgLayer>
                </a14:imgProps>
              </a:ext>
            </a:extLst>
          </a:blip>
          <a:srcRect/>
          <a:stretch>
            <a:fillRect l="-73000" t="-17000" r="-43000" b="-4000"/>
          </a:stretch>
        </a:blipFill>
        <a:effectLst/>
      </p:bgPr>
    </p:bg>
    <p:spTree>
      <p:nvGrpSpPr>
        <p:cNvPr id="1" name=""/>
        <p:cNvGrpSpPr/>
        <p:nvPr/>
      </p:nvGrpSpPr>
      <p:grpSpPr>
        <a:xfrm>
          <a:off x="0" y="0"/>
          <a:ext cx="0" cy="0"/>
          <a:chOff x="0" y="0"/>
          <a:chExt cx="0" cy="0"/>
        </a:xfrm>
      </p:grpSpPr>
      <p:sp>
        <p:nvSpPr>
          <p:cNvPr id="6" name="Rectangle 5"/>
          <p:cNvSpPr/>
          <p:nvPr/>
        </p:nvSpPr>
        <p:spPr>
          <a:xfrm>
            <a:off x="1519713" y="3018971"/>
            <a:ext cx="7605995" cy="3202856"/>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652316" y="3024598"/>
            <a:ext cx="7491683" cy="2862322"/>
          </a:xfrm>
          <a:prstGeom prst="rect">
            <a:avLst/>
          </a:prstGeom>
          <a:noFill/>
        </p:spPr>
        <p:txBody>
          <a:bodyPr wrap="square" rtlCol="0">
            <a:spAutoFit/>
          </a:bodyPr>
          <a:lstStyle/>
          <a:p>
            <a:pPr>
              <a:lnSpc>
                <a:spcPct val="150000"/>
              </a:lnSpc>
              <a:buClr>
                <a:schemeClr val="accent3">
                  <a:lumMod val="75000"/>
                </a:schemeClr>
              </a:buClr>
              <a:buSzPct val="150000"/>
            </a:pPr>
            <a:r>
              <a:rPr lang="en-US" sz="2000" dirty="0" smtClean="0">
                <a:solidFill>
                  <a:schemeClr val="tx1">
                    <a:lumMod val="85000"/>
                    <a:lumOff val="15000"/>
                  </a:schemeClr>
                </a:solidFill>
                <a:latin typeface="Arial" pitchFamily="34" charset="0"/>
                <a:ea typeface="Adobe Fan Heiti Std B" pitchFamily="34" charset="-128"/>
                <a:cs typeface="Arial" pitchFamily="34" charset="0"/>
              </a:rPr>
              <a:t>The National School Lunch Program (NSLP) provides lunch to more than 3 million Texas children enrolled in schools or living in residential child care institutions. The NSLP serves </a:t>
            </a:r>
            <a:r>
              <a:rPr lang="en-US" sz="2000" dirty="0">
                <a:solidFill>
                  <a:schemeClr val="tx1">
                    <a:lumMod val="85000"/>
                    <a:lumOff val="15000"/>
                  </a:schemeClr>
                </a:solidFill>
                <a:latin typeface="Arial" pitchFamily="34" charset="0"/>
                <a:ea typeface="Adobe Fan Heiti Std B" pitchFamily="34" charset="-128"/>
                <a:cs typeface="Arial" pitchFamily="34" charset="0"/>
              </a:rPr>
              <a:t>nutritious  </a:t>
            </a:r>
            <a:r>
              <a:rPr lang="en-US" sz="2000" dirty="0" smtClean="0">
                <a:solidFill>
                  <a:schemeClr val="tx1">
                    <a:lumMod val="85000"/>
                    <a:lumOff val="15000"/>
                  </a:schemeClr>
                </a:solidFill>
                <a:latin typeface="Arial" pitchFamily="34" charset="0"/>
                <a:ea typeface="Adobe Fan Heiti Std B" pitchFamily="34" charset="-128"/>
                <a:cs typeface="Arial" pitchFamily="34" charset="0"/>
              </a:rPr>
              <a:t>free or low-cost lunches to eligible students.  Lunches must meet federal nutrition standards and are reimbursable to schools based on number of meals served. </a:t>
            </a:r>
            <a:endParaRPr lang="en-US" sz="2000" dirty="0">
              <a:solidFill>
                <a:schemeClr val="tx1">
                  <a:lumMod val="85000"/>
                  <a:lumOff val="15000"/>
                </a:schemeClr>
              </a:solidFill>
              <a:latin typeface="Arial" pitchFamily="34" charset="0"/>
              <a:ea typeface="Adobe Fan Heiti Std B" pitchFamily="34" charset="-128"/>
              <a:cs typeface="Arial" pitchFamily="34" charset="0"/>
            </a:endParaRPr>
          </a:p>
        </p:txBody>
      </p:sp>
      <p:sp>
        <p:nvSpPr>
          <p:cNvPr id="11" name="Subtitle 4"/>
          <p:cNvSpPr txBox="1">
            <a:spLocks/>
          </p:cNvSpPr>
          <p:nvPr/>
        </p:nvSpPr>
        <p:spPr>
          <a:xfrm>
            <a:off x="0" y="6270970"/>
            <a:ext cx="6705600" cy="532180"/>
          </a:xfrm>
          <a:prstGeom prst="rect">
            <a:avLst/>
          </a:prstGeom>
        </p:spPr>
        <p:txBody>
          <a:bodyPr>
            <a:normAutofit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b="1" spc="130" dirty="0" smtClean="0">
                <a:solidFill>
                  <a:schemeClr val="accent2">
                    <a:lumMod val="50000"/>
                  </a:schemeClr>
                </a:solidFill>
                <a:latin typeface="Arial" pitchFamily="34" charset="0"/>
                <a:cs typeface="Arial" pitchFamily="34" charset="0"/>
              </a:rPr>
              <a:t>Texas Department of Agriculture </a:t>
            </a:r>
          </a:p>
          <a:p>
            <a:pPr marL="0" indent="0">
              <a:buNone/>
            </a:pPr>
            <a:r>
              <a:rPr lang="en-US" sz="1200" b="1" spc="130" dirty="0" smtClean="0">
                <a:solidFill>
                  <a:schemeClr val="accent2">
                    <a:lumMod val="50000"/>
                  </a:schemeClr>
                </a:solidFill>
                <a:latin typeface="Arial" pitchFamily="34" charset="0"/>
                <a:cs typeface="Arial" pitchFamily="34" charset="0"/>
              </a:rPr>
              <a:t>Food and Nutrition Division</a:t>
            </a:r>
            <a:endParaRPr lang="en-US" sz="1200" b="1" spc="130" dirty="0">
              <a:solidFill>
                <a:schemeClr val="accent2">
                  <a:lumMod val="50000"/>
                </a:schemeClr>
              </a:solidFill>
              <a:latin typeface="Arial" pitchFamily="34" charset="0"/>
              <a:cs typeface="Arial" pitchFamily="34" charset="0"/>
            </a:endParaRPr>
          </a:p>
        </p:txBody>
      </p:sp>
      <p:sp>
        <p:nvSpPr>
          <p:cNvPr id="8" name="TextBox 7"/>
          <p:cNvSpPr txBox="1"/>
          <p:nvPr/>
        </p:nvSpPr>
        <p:spPr>
          <a:xfrm>
            <a:off x="6424" y="1071442"/>
            <a:ext cx="9137576" cy="954107"/>
          </a:xfrm>
          <a:prstGeom prst="rect">
            <a:avLst/>
          </a:prstGeom>
          <a:solidFill>
            <a:schemeClr val="accent3">
              <a:lumMod val="75000"/>
              <a:alpha val="65000"/>
            </a:schemeClr>
          </a:solidFill>
        </p:spPr>
        <p:txBody>
          <a:bodyPr wrap="square" rtlCol="0">
            <a:spAutoFit/>
          </a:bodyPr>
          <a:lstStyle/>
          <a:p>
            <a:r>
              <a:rPr lang="en-US" dirty="0" smtClean="0">
                <a:solidFill>
                  <a:schemeClr val="bg1"/>
                </a:solidFill>
                <a:latin typeface="Adobe Fan Heiti Std B" pitchFamily="34" charset="-128"/>
                <a:ea typeface="Adobe Fan Heiti Std B" pitchFamily="34" charset="-128"/>
              </a:rPr>
              <a:t>       </a:t>
            </a:r>
            <a:r>
              <a:rPr lang="en-US" sz="3200" dirty="0" smtClean="0">
                <a:solidFill>
                  <a:schemeClr val="bg1"/>
                </a:solidFill>
                <a:latin typeface="Arial" pitchFamily="34" charset="0"/>
                <a:ea typeface="Adobe Fan Heiti Std B" pitchFamily="34" charset="-128"/>
                <a:cs typeface="Arial" pitchFamily="34" charset="0"/>
              </a:rPr>
              <a:t>National School Lunch Program </a:t>
            </a:r>
            <a:r>
              <a:rPr lang="en-US" sz="2400" dirty="0" smtClean="0">
                <a:solidFill>
                  <a:schemeClr val="bg1"/>
                </a:solidFill>
                <a:latin typeface="Arial" pitchFamily="34" charset="0"/>
                <a:ea typeface="Adobe Fan Heiti Std B" pitchFamily="34" charset="-128"/>
                <a:cs typeface="Arial" pitchFamily="34" charset="0"/>
              </a:rPr>
              <a:t>(NSLP)</a:t>
            </a:r>
          </a:p>
          <a:p>
            <a:endParaRPr lang="en-US" sz="2400" dirty="0" smtClean="0">
              <a:solidFill>
                <a:schemeClr val="bg1"/>
              </a:solidFill>
              <a:latin typeface="Arial" pitchFamily="34" charset="0"/>
              <a:ea typeface="Adobe Fan Heiti Std B" pitchFamily="34" charset="-128"/>
              <a:cs typeface="Arial" pitchFamily="34" charset="0"/>
            </a:endParaRPr>
          </a:p>
        </p:txBody>
      </p:sp>
    </p:spTree>
    <p:extLst>
      <p:ext uri="{BB962C8B-B14F-4D97-AF65-F5344CB8AC3E}">
        <p14:creationId xmlns:p14="http://schemas.microsoft.com/office/powerpoint/2010/main" val="1734339259"/>
      </p:ext>
    </p:extLst>
  </p:cSld>
  <p:clrMapOvr>
    <a:masterClrMapping/>
  </p:clrMapOvr>
  <mc:AlternateContent xmlns:mc="http://schemas.openxmlformats.org/markup-compatibility/2006">
    <mc:Choice xmlns:p14="http://schemas.microsoft.com/office/powerpoint/2010/main" Requires="p14">
      <p:transition spd="slow" p14:dur="2000" advTm="170783"/>
    </mc:Choice>
    <mc:Fallback>
      <p:transition spd="slow" advTm="170783"/>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gular Pentagon 3"/>
          <p:cNvSpPr/>
          <p:nvPr/>
        </p:nvSpPr>
        <p:spPr>
          <a:xfrm>
            <a:off x="1603288" y="1547155"/>
            <a:ext cx="5925897" cy="4915840"/>
          </a:xfrm>
          <a:prstGeom prst="pentagon">
            <a:avLst/>
          </a:prstGeom>
          <a:blipFill dpi="0" rotWithShape="1">
            <a:blip r:embed="rId4" cstate="print">
              <a:extLst>
                <a:ext uri="{28A0092B-C50C-407E-A947-70E740481C1C}">
                  <a14:useLocalDpi xmlns:a14="http://schemas.microsoft.com/office/drawing/2010/main" val="0"/>
                </a:ext>
              </a:extLst>
            </a:blip>
            <a:srcRect/>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850409" y="2581478"/>
            <a:ext cx="2075429" cy="1784212"/>
          </a:xfrm>
          <a:prstGeom prst="ellipse">
            <a:avLst/>
          </a:prstGeom>
          <a:solidFill>
            <a:srgbClr val="74A510">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812004" y="3050161"/>
            <a:ext cx="2113834" cy="923330"/>
          </a:xfrm>
          <a:prstGeom prst="rect">
            <a:avLst/>
          </a:prstGeom>
          <a:noFill/>
        </p:spPr>
        <p:txBody>
          <a:bodyPr wrap="square" rtlCol="0">
            <a:spAutoFit/>
          </a:bodyPr>
          <a:lstStyle/>
          <a:p>
            <a:pPr algn="ctr"/>
            <a:r>
              <a:rPr lang="en-US" sz="2800" b="1" dirty="0" smtClean="0">
                <a:solidFill>
                  <a:schemeClr val="bg1"/>
                </a:solidFill>
                <a:latin typeface="Arial" pitchFamily="34" charset="0"/>
                <a:ea typeface="Adobe Fan Heiti Std B" pitchFamily="34" charset="-128"/>
                <a:cs typeface="Arial" pitchFamily="34" charset="0"/>
              </a:rPr>
              <a:t>Vegetarian</a:t>
            </a:r>
            <a:r>
              <a:rPr lang="en-US" sz="3200" b="1" dirty="0" smtClean="0">
                <a:solidFill>
                  <a:schemeClr val="bg1"/>
                </a:solidFill>
                <a:latin typeface="Arial" pitchFamily="34" charset="0"/>
                <a:ea typeface="Adobe Fan Heiti Std B" pitchFamily="34" charset="-128"/>
                <a:cs typeface="Arial" pitchFamily="34" charset="0"/>
              </a:rPr>
              <a:t> </a:t>
            </a:r>
            <a:r>
              <a:rPr lang="en-US" sz="2200" b="1" dirty="0" smtClean="0">
                <a:solidFill>
                  <a:schemeClr val="bg1"/>
                </a:solidFill>
                <a:latin typeface="Arial" pitchFamily="34" charset="0"/>
                <a:ea typeface="Adobe Fan Heiti Std B" pitchFamily="34" charset="-128"/>
                <a:cs typeface="Arial" pitchFamily="34" charset="0"/>
              </a:rPr>
              <a:t>entrees</a:t>
            </a:r>
            <a:endParaRPr lang="en-US" sz="2200" b="1" dirty="0">
              <a:solidFill>
                <a:schemeClr val="bg1"/>
              </a:solidFill>
              <a:latin typeface="Arial" pitchFamily="34" charset="0"/>
              <a:ea typeface="Adobe Fan Heiti Std B" pitchFamily="34" charset="-128"/>
              <a:cs typeface="Arial" pitchFamily="34" charset="0"/>
            </a:endParaRPr>
          </a:p>
        </p:txBody>
      </p:sp>
      <p:sp>
        <p:nvSpPr>
          <p:cNvPr id="7" name="Oval 6"/>
          <p:cNvSpPr/>
          <p:nvPr/>
        </p:nvSpPr>
        <p:spPr>
          <a:xfrm>
            <a:off x="5001089" y="2983110"/>
            <a:ext cx="2112275" cy="1920250"/>
          </a:xfrm>
          <a:prstGeom prst="ellipse">
            <a:avLst/>
          </a:prstGeom>
          <a:solidFill>
            <a:srgbClr val="0070C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5154323" y="3429000"/>
            <a:ext cx="1837192" cy="1200329"/>
          </a:xfrm>
          <a:prstGeom prst="rect">
            <a:avLst/>
          </a:prstGeom>
          <a:noFill/>
        </p:spPr>
        <p:txBody>
          <a:bodyPr wrap="square" rtlCol="0">
            <a:spAutoFit/>
          </a:bodyPr>
          <a:lstStyle/>
          <a:p>
            <a:pPr algn="ctr"/>
            <a:r>
              <a:rPr lang="en-US" sz="2800" b="1" dirty="0" smtClean="0">
                <a:solidFill>
                  <a:schemeClr val="bg1"/>
                </a:solidFill>
                <a:latin typeface="Arial" pitchFamily="34" charset="0"/>
                <a:ea typeface="Adobe Fan Heiti Std B" pitchFamily="34" charset="-128"/>
                <a:cs typeface="Arial" pitchFamily="34" charset="0"/>
              </a:rPr>
              <a:t>Culturally </a:t>
            </a:r>
            <a:r>
              <a:rPr lang="en-US" sz="2200" b="1" dirty="0" smtClean="0">
                <a:solidFill>
                  <a:schemeClr val="bg1"/>
                </a:solidFill>
                <a:latin typeface="Arial" pitchFamily="34" charset="0"/>
                <a:ea typeface="Adobe Fan Heiti Std B" pitchFamily="34" charset="-128"/>
                <a:cs typeface="Arial" pitchFamily="34" charset="0"/>
              </a:rPr>
              <a:t>appropriate</a:t>
            </a:r>
          </a:p>
          <a:p>
            <a:pPr algn="ctr"/>
            <a:r>
              <a:rPr lang="en-US" sz="2200" b="1" dirty="0" smtClean="0">
                <a:solidFill>
                  <a:schemeClr val="bg1"/>
                </a:solidFill>
                <a:latin typeface="Arial" pitchFamily="34" charset="0"/>
                <a:ea typeface="Adobe Fan Heiti Std B" pitchFamily="34" charset="-128"/>
                <a:cs typeface="Arial" pitchFamily="34" charset="0"/>
              </a:rPr>
              <a:t>meals</a:t>
            </a:r>
            <a:endParaRPr lang="en-US" sz="2200" b="1" dirty="0">
              <a:solidFill>
                <a:schemeClr val="bg1"/>
              </a:solidFill>
              <a:latin typeface="Arial" pitchFamily="34" charset="0"/>
              <a:ea typeface="Adobe Fan Heiti Std B" pitchFamily="34" charset="-128"/>
              <a:cs typeface="Arial" pitchFamily="34" charset="0"/>
            </a:endParaRPr>
          </a:p>
        </p:txBody>
      </p:sp>
      <p:sp>
        <p:nvSpPr>
          <p:cNvPr id="9" name="Oval 8"/>
          <p:cNvSpPr/>
          <p:nvPr/>
        </p:nvSpPr>
        <p:spPr>
          <a:xfrm>
            <a:off x="3240085" y="4788145"/>
            <a:ext cx="1832188" cy="1575459"/>
          </a:xfrm>
          <a:prstGeom prst="ellipse">
            <a:avLst/>
          </a:prstGeom>
          <a:solidFill>
            <a:srgbClr val="C0000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3303202" y="5153453"/>
            <a:ext cx="1736291" cy="861774"/>
          </a:xfrm>
          <a:prstGeom prst="rect">
            <a:avLst/>
          </a:prstGeom>
          <a:noFill/>
        </p:spPr>
        <p:txBody>
          <a:bodyPr wrap="square" rtlCol="0">
            <a:spAutoFit/>
          </a:bodyPr>
          <a:lstStyle/>
          <a:p>
            <a:pPr algn="ctr"/>
            <a:r>
              <a:rPr lang="en-US" sz="2800" b="1" dirty="0" smtClean="0">
                <a:solidFill>
                  <a:schemeClr val="bg1"/>
                </a:solidFill>
                <a:latin typeface="Arial" pitchFamily="34" charset="0"/>
                <a:ea typeface="Adobe Fan Heiti Std B" pitchFamily="34" charset="-128"/>
                <a:cs typeface="Arial" pitchFamily="34" charset="0"/>
              </a:rPr>
              <a:t>Scratch </a:t>
            </a:r>
            <a:r>
              <a:rPr lang="en-US" sz="2200" b="1" dirty="0" smtClean="0">
                <a:solidFill>
                  <a:schemeClr val="bg1"/>
                </a:solidFill>
                <a:latin typeface="Arial" pitchFamily="34" charset="0"/>
                <a:ea typeface="Adobe Fan Heiti Std B" pitchFamily="34" charset="-128"/>
                <a:cs typeface="Arial" pitchFamily="34" charset="0"/>
              </a:rPr>
              <a:t>cooking</a:t>
            </a:r>
            <a:endParaRPr lang="en-US" sz="2200" b="1" dirty="0">
              <a:solidFill>
                <a:schemeClr val="bg1"/>
              </a:solidFill>
              <a:latin typeface="Arial" pitchFamily="34" charset="0"/>
              <a:ea typeface="Adobe Fan Heiti Std B" pitchFamily="34" charset="-128"/>
              <a:cs typeface="Arial" pitchFamily="34" charset="0"/>
            </a:endParaRPr>
          </a:p>
        </p:txBody>
      </p:sp>
      <p:sp>
        <p:nvSpPr>
          <p:cNvPr id="11" name="Rectangle 10"/>
          <p:cNvSpPr/>
          <p:nvPr/>
        </p:nvSpPr>
        <p:spPr>
          <a:xfrm>
            <a:off x="0" y="416965"/>
            <a:ext cx="9144000" cy="1347780"/>
          </a:xfrm>
          <a:prstGeom prst="rect">
            <a:avLst/>
          </a:prstGeom>
          <a:solidFill>
            <a:schemeClr val="accent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0" y="433410"/>
            <a:ext cx="8534400" cy="1323439"/>
          </a:xfrm>
          <a:prstGeom prst="rect">
            <a:avLst/>
          </a:prstGeom>
          <a:noFill/>
        </p:spPr>
        <p:txBody>
          <a:bodyPr wrap="square" rtlCol="0">
            <a:spAutoFit/>
          </a:bodyPr>
          <a:lstStyle/>
          <a:p>
            <a:r>
              <a:rPr lang="en-US" sz="4000" b="1" dirty="0" smtClean="0">
                <a:solidFill>
                  <a:schemeClr val="accent1">
                    <a:lumMod val="50000"/>
                  </a:schemeClr>
                </a:solidFill>
                <a:latin typeface="Arial" pitchFamily="34" charset="0"/>
                <a:ea typeface="Adobe Heiti Std R" pitchFamily="34" charset="-128"/>
                <a:cs typeface="Arial" pitchFamily="34" charset="0"/>
              </a:rPr>
              <a:t> Food Based </a:t>
            </a:r>
          </a:p>
          <a:p>
            <a:r>
              <a:rPr lang="en-US" sz="4000" b="1" dirty="0" smtClean="0">
                <a:solidFill>
                  <a:schemeClr val="accent1">
                    <a:lumMod val="50000"/>
                  </a:schemeClr>
                </a:solidFill>
                <a:latin typeface="Arial" pitchFamily="34" charset="0"/>
                <a:ea typeface="Adobe Heiti Std R" pitchFamily="34" charset="-128"/>
                <a:cs typeface="Arial" pitchFamily="34" charset="0"/>
              </a:rPr>
              <a:t> </a:t>
            </a:r>
            <a:r>
              <a:rPr lang="en-US" sz="2800" dirty="0" smtClean="0">
                <a:solidFill>
                  <a:schemeClr val="accent1">
                    <a:lumMod val="50000"/>
                  </a:schemeClr>
                </a:solidFill>
                <a:latin typeface="Arial" pitchFamily="34" charset="0"/>
                <a:ea typeface="Adobe Heiti Std R" pitchFamily="34" charset="-128"/>
                <a:cs typeface="Arial" pitchFamily="34" charset="0"/>
              </a:rPr>
              <a:t>Menu Planning</a:t>
            </a:r>
            <a:endParaRPr lang="en-US" sz="2800" dirty="0">
              <a:solidFill>
                <a:srgbClr val="7030A0"/>
              </a:solidFill>
              <a:latin typeface="Arial" pitchFamily="34" charset="0"/>
              <a:ea typeface="Adobe Heiti Std R" pitchFamily="34" charset="-128"/>
              <a:cs typeface="Arial" pitchFamily="34" charset="0"/>
            </a:endParaRPr>
          </a:p>
        </p:txBody>
      </p:sp>
      <p:sp>
        <p:nvSpPr>
          <p:cNvPr id="13" name="TextBox 12"/>
          <p:cNvSpPr txBox="1"/>
          <p:nvPr/>
        </p:nvSpPr>
        <p:spPr>
          <a:xfrm>
            <a:off x="7183540" y="2776115"/>
            <a:ext cx="2113834" cy="584775"/>
          </a:xfrm>
          <a:prstGeom prst="rect">
            <a:avLst/>
          </a:prstGeom>
          <a:noFill/>
        </p:spPr>
        <p:txBody>
          <a:bodyPr wrap="square" rtlCol="0">
            <a:spAutoFit/>
          </a:bodyPr>
          <a:lstStyle/>
          <a:p>
            <a:pPr algn="ctr"/>
            <a:r>
              <a:rPr lang="en-US" sz="3200" cap="small" dirty="0" smtClean="0">
                <a:latin typeface="Arial" pitchFamily="34" charset="0"/>
                <a:ea typeface="Adobe Fan Heiti Std B" pitchFamily="34" charset="-128"/>
                <a:cs typeface="Arial" pitchFamily="34" charset="0"/>
              </a:rPr>
              <a:t>2. Fruit</a:t>
            </a:r>
            <a:endParaRPr lang="en-US" sz="3200" cap="small" dirty="0">
              <a:latin typeface="Arial" pitchFamily="34" charset="0"/>
              <a:ea typeface="Adobe Fan Heiti Std B" pitchFamily="34" charset="-128"/>
              <a:cs typeface="Arial" pitchFamily="34" charset="0"/>
            </a:endParaRPr>
          </a:p>
        </p:txBody>
      </p:sp>
      <p:sp>
        <p:nvSpPr>
          <p:cNvPr id="14" name="TextBox 13"/>
          <p:cNvSpPr txBox="1"/>
          <p:nvPr/>
        </p:nvSpPr>
        <p:spPr>
          <a:xfrm>
            <a:off x="3092628" y="885570"/>
            <a:ext cx="2977167" cy="584775"/>
          </a:xfrm>
          <a:prstGeom prst="rect">
            <a:avLst/>
          </a:prstGeom>
          <a:noFill/>
        </p:spPr>
        <p:txBody>
          <a:bodyPr wrap="square" rtlCol="0">
            <a:spAutoFit/>
          </a:bodyPr>
          <a:lstStyle/>
          <a:p>
            <a:pPr algn="ctr"/>
            <a:r>
              <a:rPr lang="en-US" sz="3200" cap="small" dirty="0" smtClean="0">
                <a:latin typeface="Arial" pitchFamily="34" charset="0"/>
                <a:ea typeface="Adobe Fan Heiti Std B" pitchFamily="34" charset="-128"/>
                <a:cs typeface="Arial" pitchFamily="34" charset="0"/>
              </a:rPr>
              <a:t>1. Grain</a:t>
            </a:r>
            <a:endParaRPr lang="en-US" sz="3200" cap="small" dirty="0">
              <a:latin typeface="Arial" pitchFamily="34" charset="0"/>
              <a:ea typeface="Adobe Fan Heiti Std B" pitchFamily="34" charset="-128"/>
              <a:cs typeface="Arial" pitchFamily="34" charset="0"/>
            </a:endParaRPr>
          </a:p>
        </p:txBody>
      </p:sp>
      <p:sp>
        <p:nvSpPr>
          <p:cNvPr id="15" name="TextBox 14"/>
          <p:cNvSpPr txBox="1"/>
          <p:nvPr/>
        </p:nvSpPr>
        <p:spPr>
          <a:xfrm>
            <a:off x="6261820" y="6185460"/>
            <a:ext cx="2977167" cy="584775"/>
          </a:xfrm>
          <a:prstGeom prst="rect">
            <a:avLst/>
          </a:prstGeom>
          <a:noFill/>
        </p:spPr>
        <p:txBody>
          <a:bodyPr wrap="square" rtlCol="0">
            <a:spAutoFit/>
          </a:bodyPr>
          <a:lstStyle/>
          <a:p>
            <a:pPr algn="ctr"/>
            <a:r>
              <a:rPr lang="en-US" sz="3200" cap="small" dirty="0" smtClean="0">
                <a:latin typeface="Arial" pitchFamily="34" charset="0"/>
                <a:ea typeface="Adobe Fan Heiti Std B" pitchFamily="34" charset="-128"/>
                <a:cs typeface="Arial" pitchFamily="34" charset="0"/>
              </a:rPr>
              <a:t>3. Vegetables</a:t>
            </a:r>
            <a:endParaRPr lang="en-US" sz="3200" cap="small" dirty="0">
              <a:latin typeface="Arial" pitchFamily="34" charset="0"/>
              <a:ea typeface="Adobe Fan Heiti Std B" pitchFamily="34" charset="-128"/>
              <a:cs typeface="Arial" pitchFamily="34" charset="0"/>
            </a:endParaRPr>
          </a:p>
        </p:txBody>
      </p:sp>
      <p:sp>
        <p:nvSpPr>
          <p:cNvPr id="16" name="TextBox 15"/>
          <p:cNvSpPr txBox="1"/>
          <p:nvPr/>
        </p:nvSpPr>
        <p:spPr>
          <a:xfrm>
            <a:off x="-268589" y="2852925"/>
            <a:ext cx="2113834" cy="584775"/>
          </a:xfrm>
          <a:prstGeom prst="rect">
            <a:avLst/>
          </a:prstGeom>
          <a:noFill/>
        </p:spPr>
        <p:txBody>
          <a:bodyPr wrap="square" rtlCol="0">
            <a:spAutoFit/>
          </a:bodyPr>
          <a:lstStyle/>
          <a:p>
            <a:pPr algn="ctr"/>
            <a:r>
              <a:rPr lang="en-US" sz="3200" cap="small" dirty="0" smtClean="0">
                <a:latin typeface="Arial" pitchFamily="34" charset="0"/>
                <a:ea typeface="Adobe Fan Heiti Std B" pitchFamily="34" charset="-128"/>
                <a:cs typeface="Arial" pitchFamily="34" charset="0"/>
              </a:rPr>
              <a:t>5. Milk</a:t>
            </a:r>
            <a:endParaRPr lang="en-US" sz="3200" cap="small" dirty="0">
              <a:latin typeface="Arial" pitchFamily="34" charset="0"/>
              <a:ea typeface="Adobe Fan Heiti Std B" pitchFamily="34" charset="-128"/>
              <a:cs typeface="Arial" pitchFamily="34" charset="0"/>
            </a:endParaRPr>
          </a:p>
        </p:txBody>
      </p:sp>
      <p:sp>
        <p:nvSpPr>
          <p:cNvPr id="17" name="TextBox 16"/>
          <p:cNvSpPr txBox="1"/>
          <p:nvPr/>
        </p:nvSpPr>
        <p:spPr>
          <a:xfrm>
            <a:off x="-75005" y="5694895"/>
            <a:ext cx="2649945" cy="1077218"/>
          </a:xfrm>
          <a:prstGeom prst="rect">
            <a:avLst/>
          </a:prstGeom>
          <a:noFill/>
        </p:spPr>
        <p:txBody>
          <a:bodyPr wrap="square" rtlCol="0">
            <a:spAutoFit/>
          </a:bodyPr>
          <a:lstStyle/>
          <a:p>
            <a:pPr algn="ctr"/>
            <a:r>
              <a:rPr lang="en-US" sz="3200" cap="small" dirty="0" smtClean="0">
                <a:latin typeface="Arial" pitchFamily="34" charset="0"/>
                <a:ea typeface="Adobe Fan Heiti Std B" pitchFamily="34" charset="-128"/>
                <a:cs typeface="Arial" pitchFamily="34" charset="0"/>
              </a:rPr>
              <a:t>4. Meat/Meat Alternate</a:t>
            </a:r>
            <a:endParaRPr lang="en-US" sz="3200" cap="small" dirty="0">
              <a:latin typeface="Arial" pitchFamily="34" charset="0"/>
              <a:ea typeface="Adobe Fan Heiti Std B" pitchFamily="34" charset="-128"/>
              <a:cs typeface="Arial" pitchFamily="34" charset="0"/>
            </a:endParaRPr>
          </a:p>
        </p:txBody>
      </p:sp>
    </p:spTree>
    <p:custDataLst>
      <p:tags r:id="rId1"/>
    </p:custDataLst>
    <p:extLst>
      <p:ext uri="{BB962C8B-B14F-4D97-AF65-F5344CB8AC3E}">
        <p14:creationId xmlns:p14="http://schemas.microsoft.com/office/powerpoint/2010/main" val="1602638605"/>
      </p:ext>
    </p:extLst>
  </p:cSld>
  <p:clrMapOvr>
    <a:masterClrMapping/>
  </p:clrMapOvr>
  <mc:AlternateContent xmlns:mc="http://schemas.openxmlformats.org/markup-compatibility/2006">
    <mc:Choice xmlns:p14="http://schemas.microsoft.com/office/powerpoint/2010/main" Requires="p14">
      <p:transition spd="slow" p14:dur="2000" advTm="139542"/>
    </mc:Choice>
    <mc:Fallback>
      <p:transition spd="slow" advTm="1395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1500"/>
                                        <p:tgtEl>
                                          <p:spTgt spid="6"/>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out)">
                                      <p:cBhvr>
                                        <p:cTn id="10" dur="1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out)">
                                      <p:cBhvr>
                                        <p:cTn id="15" dur="2000"/>
                                        <p:tgtEl>
                                          <p:spTgt spid="7"/>
                                        </p:tgtEl>
                                      </p:cBhvr>
                                    </p:animEffect>
                                  </p:childTnLst>
                                </p:cTn>
                              </p:par>
                              <p:par>
                                <p:cTn id="16" presetID="6" presetClass="entr" presetSubtype="3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out)">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32"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out)">
                                      <p:cBhvr>
                                        <p:cTn id="23" dur="2000"/>
                                        <p:tgtEl>
                                          <p:spTgt spid="10"/>
                                        </p:tgtEl>
                                      </p:cBhvr>
                                    </p:animEffect>
                                  </p:childTnLst>
                                </p:cTn>
                              </p:par>
                              <p:par>
                                <p:cTn id="24" presetID="6" presetClass="entr" presetSubtype="32"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out)">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15000"/>
                    </a14:imgEffect>
                  </a14:imgLayer>
                </a14:imgProps>
              </a:ext>
            </a:extLst>
          </a:blip>
          <a:srcRect/>
          <a:stretch>
            <a:fillRect l="-73000" t="-17000" r="-43000" b="-4000"/>
          </a:stretch>
        </a:blipFill>
        <a:effectLst/>
      </p:bgPr>
    </p:bg>
    <p:spTree>
      <p:nvGrpSpPr>
        <p:cNvPr id="1" name=""/>
        <p:cNvGrpSpPr/>
        <p:nvPr/>
      </p:nvGrpSpPr>
      <p:grpSpPr>
        <a:xfrm>
          <a:off x="0" y="0"/>
          <a:ext cx="0" cy="0"/>
          <a:chOff x="0" y="0"/>
          <a:chExt cx="0" cy="0"/>
        </a:xfrm>
      </p:grpSpPr>
      <p:sp>
        <p:nvSpPr>
          <p:cNvPr id="6" name="Rectangle 5"/>
          <p:cNvSpPr/>
          <p:nvPr/>
        </p:nvSpPr>
        <p:spPr>
          <a:xfrm>
            <a:off x="1519713" y="2986193"/>
            <a:ext cx="7605995" cy="3235633"/>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6424" y="1071442"/>
            <a:ext cx="9137576" cy="892552"/>
          </a:xfrm>
          <a:prstGeom prst="rect">
            <a:avLst/>
          </a:prstGeom>
          <a:solidFill>
            <a:schemeClr val="accent3">
              <a:lumMod val="75000"/>
              <a:alpha val="65000"/>
            </a:schemeClr>
          </a:solidFill>
        </p:spPr>
        <p:txBody>
          <a:bodyPr wrap="square" rtlCol="0">
            <a:spAutoFit/>
          </a:bodyPr>
          <a:lstStyle/>
          <a:p>
            <a:r>
              <a:rPr lang="en-US" dirty="0" smtClean="0">
                <a:solidFill>
                  <a:schemeClr val="bg1"/>
                </a:solidFill>
                <a:latin typeface="Adobe Fan Heiti Std B" pitchFamily="34" charset="-128"/>
                <a:ea typeface="Adobe Fan Heiti Std B" pitchFamily="34" charset="-128"/>
              </a:rPr>
              <a:t>       </a:t>
            </a:r>
            <a:r>
              <a:rPr lang="en-US" sz="3200" dirty="0" smtClean="0">
                <a:solidFill>
                  <a:schemeClr val="bg1"/>
                </a:solidFill>
                <a:latin typeface="Arial" pitchFamily="34" charset="0"/>
                <a:ea typeface="Adobe Fan Heiti Std B" pitchFamily="34" charset="-128"/>
                <a:cs typeface="Arial" pitchFamily="34" charset="0"/>
              </a:rPr>
              <a:t>School Breakfast Program </a:t>
            </a:r>
            <a:r>
              <a:rPr lang="en-US" sz="2000" dirty="0" smtClean="0">
                <a:solidFill>
                  <a:schemeClr val="bg1"/>
                </a:solidFill>
                <a:latin typeface="Arial" pitchFamily="34" charset="0"/>
                <a:ea typeface="Adobe Fan Heiti Std B" pitchFamily="34" charset="-128"/>
                <a:cs typeface="Arial" pitchFamily="34" charset="0"/>
              </a:rPr>
              <a:t>(SBP)</a:t>
            </a:r>
          </a:p>
          <a:p>
            <a:endParaRPr lang="en-US" sz="2000" dirty="0" smtClean="0">
              <a:solidFill>
                <a:schemeClr val="bg1"/>
              </a:solidFill>
              <a:latin typeface="Arial" pitchFamily="34" charset="0"/>
              <a:ea typeface="Adobe Fan Heiti Std B" pitchFamily="34" charset="-128"/>
              <a:cs typeface="Arial" pitchFamily="34" charset="0"/>
            </a:endParaRPr>
          </a:p>
        </p:txBody>
      </p:sp>
      <p:sp>
        <p:nvSpPr>
          <p:cNvPr id="5" name="TextBox 4"/>
          <p:cNvSpPr txBox="1"/>
          <p:nvPr/>
        </p:nvSpPr>
        <p:spPr>
          <a:xfrm>
            <a:off x="1635830" y="3024598"/>
            <a:ext cx="7508170" cy="2862322"/>
          </a:xfrm>
          <a:prstGeom prst="rect">
            <a:avLst/>
          </a:prstGeom>
          <a:noFill/>
        </p:spPr>
        <p:txBody>
          <a:bodyPr wrap="square" rtlCol="0">
            <a:spAutoFit/>
          </a:bodyPr>
          <a:lstStyle/>
          <a:p>
            <a:pPr>
              <a:lnSpc>
                <a:spcPct val="150000"/>
              </a:lnSpc>
              <a:buClr>
                <a:schemeClr val="accent3">
                  <a:lumMod val="75000"/>
                </a:schemeClr>
              </a:buClr>
              <a:buSzPct val="150000"/>
            </a:pPr>
            <a:r>
              <a:rPr lang="en-US" sz="2000" dirty="0" smtClean="0">
                <a:solidFill>
                  <a:schemeClr val="tx1">
                    <a:lumMod val="85000"/>
                    <a:lumOff val="15000"/>
                  </a:schemeClr>
                </a:solidFill>
                <a:latin typeface="Arial" pitchFamily="34" charset="0"/>
                <a:ea typeface="Adobe Fan Heiti Std B" pitchFamily="34" charset="-128"/>
                <a:cs typeface="Arial" pitchFamily="34" charset="0"/>
              </a:rPr>
              <a:t>The School Breakfast Program (SBP) provides breakfast to Texas children enrolled schools or living in residential child care institutions. </a:t>
            </a:r>
            <a:r>
              <a:rPr lang="en-US" sz="2000" dirty="0">
                <a:solidFill>
                  <a:schemeClr val="tx1">
                    <a:lumMod val="85000"/>
                    <a:lumOff val="15000"/>
                  </a:schemeClr>
                </a:solidFill>
                <a:latin typeface="Arial" pitchFamily="34" charset="0"/>
                <a:ea typeface="Adobe Fan Heiti Std B" pitchFamily="34" charset="-128"/>
                <a:cs typeface="Arial" pitchFamily="34" charset="0"/>
              </a:rPr>
              <a:t>The </a:t>
            </a:r>
            <a:r>
              <a:rPr lang="en-US" sz="2000" dirty="0" smtClean="0">
                <a:solidFill>
                  <a:schemeClr val="tx1">
                    <a:lumMod val="85000"/>
                    <a:lumOff val="15000"/>
                  </a:schemeClr>
                </a:solidFill>
                <a:latin typeface="Arial" pitchFamily="34" charset="0"/>
                <a:ea typeface="Adobe Fan Heiti Std B" pitchFamily="34" charset="-128"/>
                <a:cs typeface="Arial" pitchFamily="34" charset="0"/>
              </a:rPr>
              <a:t>SBP </a:t>
            </a:r>
            <a:r>
              <a:rPr lang="en-US" sz="2000" dirty="0">
                <a:solidFill>
                  <a:schemeClr val="tx1">
                    <a:lumMod val="85000"/>
                    <a:lumOff val="15000"/>
                  </a:schemeClr>
                </a:solidFill>
                <a:latin typeface="Arial" pitchFamily="34" charset="0"/>
                <a:ea typeface="Adobe Fan Heiti Std B" pitchFamily="34" charset="-128"/>
                <a:cs typeface="Arial" pitchFamily="34" charset="0"/>
              </a:rPr>
              <a:t>serves </a:t>
            </a:r>
            <a:r>
              <a:rPr lang="en-US" sz="2000" dirty="0" smtClean="0">
                <a:solidFill>
                  <a:schemeClr val="tx1">
                    <a:lumMod val="85000"/>
                    <a:lumOff val="15000"/>
                  </a:schemeClr>
                </a:solidFill>
                <a:latin typeface="Arial" pitchFamily="34" charset="0"/>
                <a:ea typeface="Adobe Fan Heiti Std B" pitchFamily="34" charset="-128"/>
                <a:cs typeface="Arial" pitchFamily="34" charset="0"/>
              </a:rPr>
              <a:t>free </a:t>
            </a:r>
            <a:r>
              <a:rPr lang="en-US" sz="2000" dirty="0">
                <a:solidFill>
                  <a:schemeClr val="tx1">
                    <a:lumMod val="85000"/>
                    <a:lumOff val="15000"/>
                  </a:schemeClr>
                </a:solidFill>
                <a:latin typeface="Arial" pitchFamily="34" charset="0"/>
                <a:ea typeface="Adobe Fan Heiti Std B" pitchFamily="34" charset="-128"/>
                <a:cs typeface="Arial" pitchFamily="34" charset="0"/>
              </a:rPr>
              <a:t>or low-cost </a:t>
            </a:r>
            <a:r>
              <a:rPr lang="en-US" sz="2000" dirty="0" smtClean="0">
                <a:solidFill>
                  <a:schemeClr val="tx1">
                    <a:lumMod val="85000"/>
                    <a:lumOff val="15000"/>
                  </a:schemeClr>
                </a:solidFill>
                <a:latin typeface="Arial" pitchFamily="34" charset="0"/>
                <a:ea typeface="Adobe Fan Heiti Std B" pitchFamily="34" charset="-128"/>
                <a:cs typeface="Arial" pitchFamily="34" charset="0"/>
              </a:rPr>
              <a:t>breakfasts, that meet Federal nutrition standards, to </a:t>
            </a:r>
            <a:r>
              <a:rPr lang="en-US" sz="2000" dirty="0">
                <a:solidFill>
                  <a:schemeClr val="tx1">
                    <a:lumMod val="85000"/>
                    <a:lumOff val="15000"/>
                  </a:schemeClr>
                </a:solidFill>
                <a:latin typeface="Arial" pitchFamily="34" charset="0"/>
                <a:ea typeface="Adobe Fan Heiti Std B" pitchFamily="34" charset="-128"/>
                <a:cs typeface="Arial" pitchFamily="34" charset="0"/>
              </a:rPr>
              <a:t>eligible students. </a:t>
            </a:r>
            <a:r>
              <a:rPr lang="en-US" sz="2000" dirty="0" smtClean="0">
                <a:solidFill>
                  <a:schemeClr val="tx1">
                    <a:lumMod val="85000"/>
                    <a:lumOff val="15000"/>
                  </a:schemeClr>
                </a:solidFill>
                <a:latin typeface="Arial" pitchFamily="34" charset="0"/>
                <a:ea typeface="Adobe Fan Heiti Std B" pitchFamily="34" charset="-128"/>
                <a:cs typeface="Arial" pitchFamily="34" charset="0"/>
              </a:rPr>
              <a:t>Texas state law requires that a school must participate in the SBP if at least 10% of their students are eligible for free or reduced-price meals.</a:t>
            </a:r>
            <a:endParaRPr lang="en-US" sz="2000" dirty="0">
              <a:solidFill>
                <a:schemeClr val="tx1">
                  <a:lumMod val="85000"/>
                  <a:lumOff val="15000"/>
                </a:schemeClr>
              </a:solidFill>
              <a:latin typeface="Arial" pitchFamily="34" charset="0"/>
              <a:ea typeface="Adobe Fan Heiti Std B" pitchFamily="34" charset="-128"/>
              <a:cs typeface="Arial" pitchFamily="34" charset="0"/>
            </a:endParaRPr>
          </a:p>
        </p:txBody>
      </p:sp>
      <p:sp>
        <p:nvSpPr>
          <p:cNvPr id="12" name="Subtitle 4"/>
          <p:cNvSpPr txBox="1">
            <a:spLocks/>
          </p:cNvSpPr>
          <p:nvPr/>
        </p:nvSpPr>
        <p:spPr>
          <a:xfrm>
            <a:off x="0" y="6270970"/>
            <a:ext cx="6705600" cy="532180"/>
          </a:xfrm>
          <a:prstGeom prst="rect">
            <a:avLst/>
          </a:prstGeom>
        </p:spPr>
        <p:txBody>
          <a:bodyPr>
            <a:normAutofit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b="1" spc="130" dirty="0" smtClean="0">
                <a:solidFill>
                  <a:schemeClr val="accent2">
                    <a:lumMod val="50000"/>
                  </a:schemeClr>
                </a:solidFill>
                <a:latin typeface="Arial" pitchFamily="34" charset="0"/>
                <a:cs typeface="Arial" pitchFamily="34" charset="0"/>
              </a:rPr>
              <a:t>Texas Department of Agriculture </a:t>
            </a:r>
          </a:p>
          <a:p>
            <a:pPr marL="0" indent="0">
              <a:buNone/>
            </a:pPr>
            <a:r>
              <a:rPr lang="en-US" sz="1200" b="1" spc="130" dirty="0" smtClean="0">
                <a:solidFill>
                  <a:schemeClr val="accent2">
                    <a:lumMod val="50000"/>
                  </a:schemeClr>
                </a:solidFill>
                <a:latin typeface="Arial" pitchFamily="34" charset="0"/>
                <a:cs typeface="Arial" pitchFamily="34" charset="0"/>
              </a:rPr>
              <a:t>Food and Nutrition Division</a:t>
            </a:r>
            <a:endParaRPr lang="en-US" sz="1200" b="1" spc="130" dirty="0">
              <a:solidFill>
                <a:schemeClr val="accent2">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684625025"/>
      </p:ext>
    </p:extLst>
  </p:cSld>
  <p:clrMapOvr>
    <a:masterClrMapping/>
  </p:clrMapOvr>
  <mc:AlternateContent xmlns:mc="http://schemas.openxmlformats.org/markup-compatibility/2006">
    <mc:Choice xmlns:p14="http://schemas.microsoft.com/office/powerpoint/2010/main" Requires="p14">
      <p:transition spd="slow" p14:dur="2000" advTm="81936"/>
    </mc:Choice>
    <mc:Fallback>
      <p:transition spd="slow" advTm="81936"/>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9000" t="-36000" r="-8000" b="-38000"/>
          </a:stretch>
        </a:blipFill>
        <a:effectLst/>
      </p:bgPr>
    </p:bg>
    <p:spTree>
      <p:nvGrpSpPr>
        <p:cNvPr id="1" name=""/>
        <p:cNvGrpSpPr/>
        <p:nvPr/>
      </p:nvGrpSpPr>
      <p:grpSpPr>
        <a:xfrm>
          <a:off x="0" y="0"/>
          <a:ext cx="0" cy="0"/>
          <a:chOff x="0" y="0"/>
          <a:chExt cx="0" cy="0"/>
        </a:xfrm>
      </p:grpSpPr>
      <p:sp>
        <p:nvSpPr>
          <p:cNvPr id="4" name="TextBox 3"/>
          <p:cNvSpPr txBox="1"/>
          <p:nvPr/>
        </p:nvSpPr>
        <p:spPr>
          <a:xfrm>
            <a:off x="212723" y="471815"/>
            <a:ext cx="5334074" cy="584775"/>
          </a:xfrm>
          <a:prstGeom prst="rect">
            <a:avLst/>
          </a:prstGeom>
          <a:noFill/>
        </p:spPr>
        <p:txBody>
          <a:bodyPr wrap="square" rtlCol="0">
            <a:spAutoFit/>
          </a:bodyPr>
          <a:lstStyle/>
          <a:p>
            <a:r>
              <a:rPr lang="en-US" sz="3200" dirty="0" smtClean="0">
                <a:solidFill>
                  <a:srgbClr val="7030A0"/>
                </a:solidFill>
                <a:latin typeface="Adobe Heiti Std R" pitchFamily="34" charset="-128"/>
                <a:ea typeface="Adobe Heiti Std R" pitchFamily="34" charset="-128"/>
              </a:rPr>
              <a:t> </a:t>
            </a:r>
            <a:r>
              <a:rPr lang="en-US" sz="2400" dirty="0" smtClean="0">
                <a:solidFill>
                  <a:srgbClr val="7030A0"/>
                </a:solidFill>
                <a:latin typeface="Arial" pitchFamily="34" charset="0"/>
                <a:ea typeface="Adobe Heiti Std R" pitchFamily="34" charset="-128"/>
                <a:cs typeface="Arial" pitchFamily="34" charset="0"/>
              </a:rPr>
              <a:t>Module Objectives:</a:t>
            </a:r>
            <a:r>
              <a:rPr lang="en-US" sz="3200" b="1" dirty="0" smtClean="0">
                <a:solidFill>
                  <a:srgbClr val="7030A0"/>
                </a:solidFill>
                <a:latin typeface="Arial" pitchFamily="34" charset="0"/>
                <a:ea typeface="Adobe Heiti Std R" pitchFamily="34" charset="-128"/>
                <a:cs typeface="Arial" pitchFamily="34" charset="0"/>
              </a:rPr>
              <a:t> To identify</a:t>
            </a:r>
            <a:endParaRPr lang="en-US" sz="3200" b="1" dirty="0">
              <a:solidFill>
                <a:srgbClr val="7030A0"/>
              </a:solidFill>
              <a:latin typeface="Arial" pitchFamily="34" charset="0"/>
              <a:ea typeface="Adobe Heiti Std R" pitchFamily="34" charset="-128"/>
              <a:cs typeface="Arial" pitchFamily="34" charset="0"/>
            </a:endParaRPr>
          </a:p>
        </p:txBody>
      </p:sp>
      <p:sp>
        <p:nvSpPr>
          <p:cNvPr id="2" name="Rectangle 1"/>
          <p:cNvSpPr/>
          <p:nvPr/>
        </p:nvSpPr>
        <p:spPr>
          <a:xfrm>
            <a:off x="-38405" y="1239915"/>
            <a:ext cx="9406628" cy="764110"/>
          </a:xfrm>
          <a:prstGeom prst="rect">
            <a:avLst/>
          </a:prstGeom>
          <a:solidFill>
            <a:srgbClr val="FFC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100" lvl="1" indent="-342900">
              <a:buClr>
                <a:srgbClr val="669900"/>
              </a:buClr>
              <a:buSzPct val="150000"/>
              <a:buFont typeface="Arial" pitchFamily="34" charset="0"/>
              <a:buChar char="•"/>
            </a:pPr>
            <a:r>
              <a:rPr lang="en-US" sz="2400" dirty="0" smtClean="0">
                <a:solidFill>
                  <a:schemeClr val="tx1">
                    <a:lumMod val="75000"/>
                    <a:lumOff val="25000"/>
                  </a:schemeClr>
                </a:solidFill>
                <a:latin typeface="Arial" pitchFamily="34" charset="0"/>
                <a:ea typeface="Adobe Fan Heiti Std B" pitchFamily="34" charset="-128"/>
                <a:cs typeface="Arial" pitchFamily="34" charset="0"/>
              </a:rPr>
              <a:t>the agencies that regulate and administer Child Nutrition Programs (CNP) </a:t>
            </a:r>
            <a:endParaRPr lang="en-US" sz="2400" dirty="0">
              <a:solidFill>
                <a:schemeClr val="tx1">
                  <a:lumMod val="75000"/>
                  <a:lumOff val="25000"/>
                </a:schemeClr>
              </a:solidFill>
              <a:latin typeface="Arial" pitchFamily="34" charset="0"/>
              <a:ea typeface="Adobe Fan Heiti Std B" pitchFamily="34" charset="-128"/>
              <a:cs typeface="Arial" pitchFamily="34" charset="0"/>
            </a:endParaRPr>
          </a:p>
        </p:txBody>
      </p:sp>
      <p:sp>
        <p:nvSpPr>
          <p:cNvPr id="7" name="Rectangle 6"/>
          <p:cNvSpPr/>
          <p:nvPr/>
        </p:nvSpPr>
        <p:spPr>
          <a:xfrm>
            <a:off x="-56922" y="3240965"/>
            <a:ext cx="9464468" cy="764110"/>
          </a:xfrm>
          <a:prstGeom prst="rect">
            <a:avLst/>
          </a:pr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100" lvl="1" indent="-342900">
              <a:buClr>
                <a:srgbClr val="669900"/>
              </a:buClr>
              <a:buSzPct val="150000"/>
              <a:buFont typeface="Arial" pitchFamily="34" charset="0"/>
              <a:buChar char="•"/>
            </a:pPr>
            <a:r>
              <a:rPr lang="en-US" sz="2400" dirty="0">
                <a:solidFill>
                  <a:schemeClr val="tx1">
                    <a:lumMod val="75000"/>
                    <a:lumOff val="25000"/>
                  </a:schemeClr>
                </a:solidFill>
                <a:latin typeface="Arial" pitchFamily="34" charset="0"/>
                <a:ea typeface="Adobe Fan Heiti Std B" pitchFamily="34" charset="-128"/>
                <a:cs typeface="Arial" pitchFamily="34" charset="0"/>
              </a:rPr>
              <a:t>the </a:t>
            </a:r>
            <a:r>
              <a:rPr lang="en-US" sz="2400" dirty="0" smtClean="0">
                <a:solidFill>
                  <a:schemeClr val="tx1">
                    <a:lumMod val="75000"/>
                    <a:lumOff val="25000"/>
                  </a:schemeClr>
                </a:solidFill>
                <a:latin typeface="Arial" pitchFamily="34" charset="0"/>
                <a:ea typeface="Adobe Fan Heiti Std B" pitchFamily="34" charset="-128"/>
                <a:cs typeface="Arial" pitchFamily="34" charset="0"/>
              </a:rPr>
              <a:t>6 CNP that can be operated by charter schools</a:t>
            </a:r>
            <a:endParaRPr lang="en-US" sz="2400" dirty="0">
              <a:solidFill>
                <a:schemeClr val="tx1">
                  <a:lumMod val="75000"/>
                  <a:lumOff val="25000"/>
                </a:schemeClr>
              </a:solidFill>
              <a:latin typeface="Arial" pitchFamily="34" charset="0"/>
              <a:ea typeface="Adobe Fan Heiti Std B" pitchFamily="34" charset="-128"/>
              <a:cs typeface="Arial" pitchFamily="34" charset="0"/>
            </a:endParaRPr>
          </a:p>
        </p:txBody>
      </p:sp>
      <p:sp>
        <p:nvSpPr>
          <p:cNvPr id="8" name="Rectangle 7"/>
          <p:cNvSpPr/>
          <p:nvPr/>
        </p:nvSpPr>
        <p:spPr>
          <a:xfrm>
            <a:off x="-56922" y="4249836"/>
            <a:ext cx="9464468" cy="868984"/>
          </a:xfrm>
          <a:prstGeom prst="rect">
            <a:avLst/>
          </a:pr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100" lvl="1" indent="-342900">
              <a:buClr>
                <a:srgbClr val="669900"/>
              </a:buClr>
              <a:buSzPct val="150000"/>
              <a:buFont typeface="Arial" pitchFamily="34" charset="0"/>
              <a:buChar char="•"/>
            </a:pPr>
            <a:r>
              <a:rPr lang="en-US" sz="2400" dirty="0">
                <a:solidFill>
                  <a:schemeClr val="tx1">
                    <a:lumMod val="75000"/>
                    <a:lumOff val="25000"/>
                  </a:schemeClr>
                </a:solidFill>
                <a:latin typeface="Arial" pitchFamily="34" charset="0"/>
                <a:ea typeface="Adobe Fan Heiti Std B" pitchFamily="34" charset="-128"/>
                <a:cs typeface="Arial" pitchFamily="34" charset="0"/>
              </a:rPr>
              <a:t>t</a:t>
            </a:r>
            <a:r>
              <a:rPr lang="en-US" sz="2400" dirty="0" smtClean="0">
                <a:solidFill>
                  <a:schemeClr val="tx1">
                    <a:lumMod val="75000"/>
                    <a:lumOff val="25000"/>
                  </a:schemeClr>
                </a:solidFill>
                <a:latin typeface="Arial" pitchFamily="34" charset="0"/>
                <a:ea typeface="Adobe Fan Heiti Std B" pitchFamily="34" charset="-128"/>
                <a:cs typeface="Arial" pitchFamily="34" charset="0"/>
              </a:rPr>
              <a:t>he basics of how CNP are operated in charter schools</a:t>
            </a:r>
            <a:endParaRPr lang="en-US" sz="2400" dirty="0">
              <a:solidFill>
                <a:schemeClr val="tx1">
                  <a:lumMod val="75000"/>
                  <a:lumOff val="25000"/>
                </a:schemeClr>
              </a:solidFill>
              <a:latin typeface="Arial" pitchFamily="34" charset="0"/>
              <a:ea typeface="Adobe Fan Heiti Std B" pitchFamily="34" charset="-128"/>
              <a:cs typeface="Arial" pitchFamily="34" charset="0"/>
            </a:endParaRPr>
          </a:p>
        </p:txBody>
      </p:sp>
      <p:sp>
        <p:nvSpPr>
          <p:cNvPr id="9" name="Rectangle 8"/>
          <p:cNvSpPr/>
          <p:nvPr/>
        </p:nvSpPr>
        <p:spPr>
          <a:xfrm>
            <a:off x="-56922" y="2238445"/>
            <a:ext cx="9314332" cy="764110"/>
          </a:xfrm>
          <a:prstGeom prst="rect">
            <a:avLst/>
          </a:prstGeom>
          <a:solidFill>
            <a:srgbClr val="FFC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100" lvl="1" indent="-342900">
              <a:buClr>
                <a:srgbClr val="669900"/>
              </a:buClr>
              <a:buSzPct val="150000"/>
              <a:buFont typeface="Arial" pitchFamily="34" charset="0"/>
              <a:buChar char="•"/>
            </a:pPr>
            <a:r>
              <a:rPr lang="en-US" sz="2400" dirty="0" smtClean="0">
                <a:solidFill>
                  <a:schemeClr val="tx1">
                    <a:lumMod val="75000"/>
                    <a:lumOff val="25000"/>
                  </a:schemeClr>
                </a:solidFill>
                <a:latin typeface="Arial" pitchFamily="34" charset="0"/>
                <a:ea typeface="Adobe Fan Heiti Std B" pitchFamily="34" charset="-128"/>
                <a:cs typeface="Arial" pitchFamily="34" charset="0"/>
              </a:rPr>
              <a:t>Food </a:t>
            </a:r>
            <a:r>
              <a:rPr lang="en-US" sz="2000" dirty="0" smtClean="0">
                <a:solidFill>
                  <a:schemeClr val="tx1">
                    <a:lumMod val="75000"/>
                    <a:lumOff val="25000"/>
                  </a:schemeClr>
                </a:solidFill>
                <a:latin typeface="Arial" pitchFamily="34" charset="0"/>
                <a:ea typeface="Adobe Fan Heiti Std B" pitchFamily="34" charset="-128"/>
                <a:cs typeface="Arial" pitchFamily="34" charset="0"/>
              </a:rPr>
              <a:t>&amp; </a:t>
            </a:r>
            <a:r>
              <a:rPr lang="en-US" sz="2400" dirty="0" smtClean="0">
                <a:solidFill>
                  <a:schemeClr val="tx1">
                    <a:lumMod val="75000"/>
                    <a:lumOff val="25000"/>
                  </a:schemeClr>
                </a:solidFill>
                <a:latin typeface="Arial" pitchFamily="34" charset="0"/>
                <a:ea typeface="Adobe Fan Heiti Std B" pitchFamily="34" charset="-128"/>
                <a:cs typeface="Arial" pitchFamily="34" charset="0"/>
              </a:rPr>
              <a:t>Nutrition’s </a:t>
            </a:r>
            <a:r>
              <a:rPr lang="en-US" sz="2400" dirty="0">
                <a:solidFill>
                  <a:schemeClr val="tx1">
                    <a:lumMod val="75000"/>
                    <a:lumOff val="25000"/>
                  </a:schemeClr>
                </a:solidFill>
                <a:latin typeface="Arial" pitchFamily="34" charset="0"/>
                <a:ea typeface="Adobe Fan Heiti Std B" pitchFamily="34" charset="-128"/>
                <a:cs typeface="Arial" pitchFamily="34" charset="0"/>
              </a:rPr>
              <a:t>Vision, Mission, and Cause Statements</a:t>
            </a:r>
          </a:p>
        </p:txBody>
      </p:sp>
      <p:sp>
        <p:nvSpPr>
          <p:cNvPr id="10" name="Rectangle 9"/>
          <p:cNvSpPr/>
          <p:nvPr/>
        </p:nvSpPr>
        <p:spPr>
          <a:xfrm>
            <a:off x="-63040" y="5353122"/>
            <a:ext cx="9470684" cy="802633"/>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100" lvl="1" indent="-342900">
              <a:buClr>
                <a:srgbClr val="669900"/>
              </a:buClr>
              <a:buSzPct val="150000"/>
              <a:buFont typeface="Arial" pitchFamily="34" charset="0"/>
              <a:buChar char="•"/>
            </a:pPr>
            <a:r>
              <a:rPr lang="en-US" sz="2400" dirty="0">
                <a:solidFill>
                  <a:schemeClr val="tx1">
                    <a:lumMod val="75000"/>
                    <a:lumOff val="25000"/>
                  </a:schemeClr>
                </a:solidFill>
                <a:latin typeface="Arial" pitchFamily="34" charset="0"/>
                <a:ea typeface="Adobe Fan Heiti Std B" pitchFamily="34" charset="-128"/>
                <a:cs typeface="Arial" pitchFamily="34" charset="0"/>
              </a:rPr>
              <a:t>w</a:t>
            </a:r>
            <a:r>
              <a:rPr lang="en-US" sz="2400" dirty="0" smtClean="0">
                <a:solidFill>
                  <a:schemeClr val="tx1">
                    <a:lumMod val="75000"/>
                    <a:lumOff val="25000"/>
                  </a:schemeClr>
                </a:solidFill>
                <a:latin typeface="Arial" pitchFamily="34" charset="0"/>
                <a:ea typeface="Adobe Fan Heiti Std B" pitchFamily="34" charset="-128"/>
                <a:cs typeface="Arial" pitchFamily="34" charset="0"/>
              </a:rPr>
              <a:t>here to find additional resources, such as               handbooks, manuals, and further guidance</a:t>
            </a:r>
            <a:endParaRPr lang="en-US" sz="2400" dirty="0">
              <a:solidFill>
                <a:schemeClr val="tx1">
                  <a:lumMod val="75000"/>
                  <a:lumOff val="25000"/>
                </a:schemeClr>
              </a:solidFill>
              <a:latin typeface="Arial" pitchFamily="34" charset="0"/>
              <a:ea typeface="Adobe Fan Heiti Std B" pitchFamily="34" charset="-128"/>
              <a:cs typeface="Arial" pitchFamily="34" charset="0"/>
            </a:endParaRPr>
          </a:p>
        </p:txBody>
      </p:sp>
      <p:sp>
        <p:nvSpPr>
          <p:cNvPr id="11" name="Subtitle 4"/>
          <p:cNvSpPr txBox="1">
            <a:spLocks/>
          </p:cNvSpPr>
          <p:nvPr/>
        </p:nvSpPr>
        <p:spPr>
          <a:xfrm>
            <a:off x="0" y="6270970"/>
            <a:ext cx="6705600" cy="532180"/>
          </a:xfrm>
          <a:prstGeom prst="rect">
            <a:avLst/>
          </a:prstGeom>
        </p:spPr>
        <p:txBody>
          <a:bodyPr>
            <a:normAutofit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b="1" spc="130" dirty="0" smtClean="0">
                <a:solidFill>
                  <a:schemeClr val="accent2">
                    <a:lumMod val="50000"/>
                  </a:schemeClr>
                </a:solidFill>
                <a:latin typeface="Arial" pitchFamily="34" charset="0"/>
                <a:cs typeface="Arial" pitchFamily="34" charset="0"/>
              </a:rPr>
              <a:t>Texas Department of Agriculture </a:t>
            </a:r>
          </a:p>
          <a:p>
            <a:pPr marL="0" indent="0">
              <a:buNone/>
            </a:pPr>
            <a:r>
              <a:rPr lang="en-US" sz="1200" b="1" spc="130" dirty="0" smtClean="0">
                <a:solidFill>
                  <a:schemeClr val="accent2">
                    <a:lumMod val="50000"/>
                  </a:schemeClr>
                </a:solidFill>
                <a:latin typeface="Arial" pitchFamily="34" charset="0"/>
                <a:cs typeface="Arial" pitchFamily="34" charset="0"/>
              </a:rPr>
              <a:t>Food and Nutrition Division</a:t>
            </a:r>
            <a:endParaRPr lang="en-US" sz="1200" b="1" spc="130" dirty="0">
              <a:solidFill>
                <a:schemeClr val="accent2">
                  <a:lumMod val="50000"/>
                </a:schemeClr>
              </a:solidFill>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1403579266"/>
      </p:ext>
    </p:extLst>
  </p:cSld>
  <p:clrMapOvr>
    <a:masterClrMapping/>
  </p:clrMapOvr>
  <mc:AlternateContent xmlns:mc="http://schemas.openxmlformats.org/markup-compatibility/2006">
    <mc:Choice xmlns:p14="http://schemas.microsoft.com/office/powerpoint/2010/main" Requires="p14">
      <p:transition spd="slow" p14:dur="2000" advTm="99985"/>
    </mc:Choice>
    <mc:Fallback>
      <p:transition spd="slow" advTm="999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497460" y="1623965"/>
            <a:ext cx="7719405" cy="5223080"/>
          </a:xfrm>
          <a:prstGeom prst="rect">
            <a:avLst/>
          </a:prstGeom>
        </p:spPr>
      </p:pic>
      <p:sp>
        <p:nvSpPr>
          <p:cNvPr id="4" name="TextBox 3"/>
          <p:cNvSpPr txBox="1"/>
          <p:nvPr/>
        </p:nvSpPr>
        <p:spPr>
          <a:xfrm>
            <a:off x="731500" y="68737"/>
            <a:ext cx="2459725" cy="1478418"/>
          </a:xfrm>
          <a:prstGeom prst="rect">
            <a:avLst/>
          </a:prstGeom>
          <a:noFill/>
        </p:spPr>
        <p:txBody>
          <a:bodyPr wrap="square" rtlCol="0">
            <a:spAutoFit/>
          </a:bodyPr>
          <a:lstStyle/>
          <a:p>
            <a:pPr>
              <a:lnSpc>
                <a:spcPct val="150000"/>
              </a:lnSpc>
            </a:pPr>
            <a:r>
              <a:rPr lang="en-US" sz="3200" b="1" dirty="0" smtClean="0">
                <a:solidFill>
                  <a:srgbClr val="006699"/>
                </a:solidFill>
                <a:latin typeface="Arial" pitchFamily="34" charset="0"/>
                <a:ea typeface="Adobe Heiti Std R" pitchFamily="34" charset="-128"/>
                <a:cs typeface="Arial" pitchFamily="34" charset="0"/>
              </a:rPr>
              <a:t>Benefits </a:t>
            </a:r>
            <a:r>
              <a:rPr lang="en-US" sz="2400" dirty="0" smtClean="0">
                <a:solidFill>
                  <a:srgbClr val="006699"/>
                </a:solidFill>
                <a:latin typeface="Arial" pitchFamily="34" charset="0"/>
                <a:ea typeface="Adobe Heiti Std R" pitchFamily="34" charset="-128"/>
                <a:cs typeface="Arial" pitchFamily="34" charset="0"/>
              </a:rPr>
              <a:t>of </a:t>
            </a:r>
          </a:p>
          <a:p>
            <a:pPr>
              <a:lnSpc>
                <a:spcPct val="150000"/>
              </a:lnSpc>
            </a:pPr>
            <a:r>
              <a:rPr lang="en-US" sz="3200" b="1" dirty="0" smtClean="0">
                <a:solidFill>
                  <a:srgbClr val="006699"/>
                </a:solidFill>
                <a:latin typeface="Arial" pitchFamily="34" charset="0"/>
                <a:ea typeface="Adobe Heiti Std R" pitchFamily="34" charset="-128"/>
                <a:cs typeface="Arial" pitchFamily="34" charset="0"/>
              </a:rPr>
              <a:t>Breakfast</a:t>
            </a:r>
            <a:endParaRPr lang="en-US" sz="3200" b="1" dirty="0">
              <a:solidFill>
                <a:srgbClr val="006699"/>
              </a:solidFill>
              <a:latin typeface="Arial" pitchFamily="34" charset="0"/>
              <a:ea typeface="Adobe Heiti Std R" pitchFamily="34" charset="-128"/>
              <a:cs typeface="Arial" pitchFamily="34" charset="0"/>
            </a:endParaRPr>
          </a:p>
        </p:txBody>
      </p:sp>
      <p:sp>
        <p:nvSpPr>
          <p:cNvPr id="5" name="Rectangle 4"/>
          <p:cNvSpPr/>
          <p:nvPr/>
        </p:nvSpPr>
        <p:spPr>
          <a:xfrm>
            <a:off x="3074205" y="5925325"/>
            <a:ext cx="7335355" cy="614480"/>
          </a:xfrm>
          <a:prstGeom prst="rect">
            <a:avLst/>
          </a:prstGeom>
          <a:solidFill>
            <a:srgbClr val="006699">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buClr>
                <a:srgbClr val="669900"/>
              </a:buClr>
              <a:buSzPct val="150000"/>
            </a:pPr>
            <a:r>
              <a:rPr lang="en-US" sz="2400" dirty="0" smtClean="0">
                <a:solidFill>
                  <a:schemeClr val="tx1">
                    <a:lumMod val="75000"/>
                    <a:lumOff val="25000"/>
                  </a:schemeClr>
                </a:solidFill>
                <a:latin typeface="Arial" pitchFamily="34" charset="0"/>
                <a:ea typeface="Adobe Fan Heiti Std B" pitchFamily="34" charset="-128"/>
                <a:cs typeface="Arial" pitchFamily="34" charset="0"/>
              </a:rPr>
              <a:t>Higher standardized test scores</a:t>
            </a:r>
            <a:endParaRPr lang="en-US" sz="2400" dirty="0">
              <a:solidFill>
                <a:schemeClr val="tx1">
                  <a:lumMod val="75000"/>
                  <a:lumOff val="25000"/>
                </a:schemeClr>
              </a:solidFill>
              <a:latin typeface="Arial" pitchFamily="34" charset="0"/>
              <a:ea typeface="Adobe Fan Heiti Std B" pitchFamily="34" charset="-128"/>
              <a:cs typeface="Arial" pitchFamily="34" charset="0"/>
            </a:endParaRPr>
          </a:p>
        </p:txBody>
      </p:sp>
      <p:sp>
        <p:nvSpPr>
          <p:cNvPr id="6" name="Rectangle 5"/>
          <p:cNvSpPr/>
          <p:nvPr/>
        </p:nvSpPr>
        <p:spPr>
          <a:xfrm>
            <a:off x="4879032" y="2852925"/>
            <a:ext cx="6106604" cy="614480"/>
          </a:xfrm>
          <a:prstGeom prst="rect">
            <a:avLst/>
          </a:prstGeom>
          <a:solidFill>
            <a:srgbClr val="006699">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buClr>
                <a:srgbClr val="669900"/>
              </a:buClr>
              <a:buSzPct val="150000"/>
            </a:pPr>
            <a:r>
              <a:rPr lang="en-US" sz="2400" dirty="0" smtClean="0">
                <a:solidFill>
                  <a:schemeClr val="tx1">
                    <a:lumMod val="75000"/>
                    <a:lumOff val="25000"/>
                  </a:schemeClr>
                </a:solidFill>
                <a:latin typeface="Arial" pitchFamily="34" charset="0"/>
                <a:ea typeface="Adobe Fan Heiti Std B" pitchFamily="34" charset="-128"/>
                <a:cs typeface="Arial" pitchFamily="34" charset="0"/>
              </a:rPr>
              <a:t>Less absenteeism</a:t>
            </a:r>
            <a:endParaRPr lang="en-US" sz="2400" dirty="0">
              <a:solidFill>
                <a:schemeClr val="tx1">
                  <a:lumMod val="75000"/>
                  <a:lumOff val="25000"/>
                </a:schemeClr>
              </a:solidFill>
              <a:latin typeface="Arial" pitchFamily="34" charset="0"/>
              <a:ea typeface="Adobe Fan Heiti Std B" pitchFamily="34" charset="-128"/>
              <a:cs typeface="Arial" pitchFamily="34" charset="0"/>
            </a:endParaRPr>
          </a:p>
        </p:txBody>
      </p:sp>
      <p:sp>
        <p:nvSpPr>
          <p:cNvPr id="7" name="Rectangle 6"/>
          <p:cNvSpPr/>
          <p:nvPr/>
        </p:nvSpPr>
        <p:spPr>
          <a:xfrm>
            <a:off x="4264760" y="3893850"/>
            <a:ext cx="6375230" cy="614480"/>
          </a:xfrm>
          <a:prstGeom prst="rect">
            <a:avLst/>
          </a:prstGeom>
          <a:solidFill>
            <a:srgbClr val="006699">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buClr>
                <a:srgbClr val="669900"/>
              </a:buClr>
              <a:buSzPct val="150000"/>
            </a:pPr>
            <a:r>
              <a:rPr lang="en-US" sz="2400" dirty="0" smtClean="0">
                <a:solidFill>
                  <a:schemeClr val="tx1">
                    <a:lumMod val="75000"/>
                    <a:lumOff val="25000"/>
                  </a:schemeClr>
                </a:solidFill>
                <a:latin typeface="Arial" pitchFamily="34" charset="0"/>
                <a:ea typeface="Adobe Fan Heiti Std B" pitchFamily="34" charset="-128"/>
                <a:cs typeface="Arial" pitchFamily="34" charset="0"/>
              </a:rPr>
              <a:t>More alert and ready to learn</a:t>
            </a:r>
            <a:endParaRPr lang="en-US" sz="2400" dirty="0">
              <a:solidFill>
                <a:schemeClr val="tx1">
                  <a:lumMod val="75000"/>
                  <a:lumOff val="25000"/>
                </a:schemeClr>
              </a:solidFill>
              <a:latin typeface="Arial" pitchFamily="34" charset="0"/>
              <a:ea typeface="Adobe Fan Heiti Std B" pitchFamily="34" charset="-128"/>
              <a:cs typeface="Arial" pitchFamily="34" charset="0"/>
            </a:endParaRPr>
          </a:p>
        </p:txBody>
      </p:sp>
      <p:sp>
        <p:nvSpPr>
          <p:cNvPr id="8" name="Rectangle 7"/>
          <p:cNvSpPr/>
          <p:nvPr/>
        </p:nvSpPr>
        <p:spPr>
          <a:xfrm>
            <a:off x="5493720" y="1854395"/>
            <a:ext cx="5146270" cy="614480"/>
          </a:xfrm>
          <a:prstGeom prst="rect">
            <a:avLst/>
          </a:prstGeom>
          <a:solidFill>
            <a:srgbClr val="006699">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buClr>
                <a:srgbClr val="669900"/>
              </a:buClr>
              <a:buSzPct val="150000"/>
            </a:pPr>
            <a:r>
              <a:rPr lang="en-US" sz="2400" dirty="0" smtClean="0">
                <a:solidFill>
                  <a:schemeClr val="tx1">
                    <a:lumMod val="75000"/>
                    <a:lumOff val="25000"/>
                  </a:schemeClr>
                </a:solidFill>
                <a:latin typeface="Arial" pitchFamily="34" charset="0"/>
                <a:ea typeface="Adobe Fan Heiti Std B" pitchFamily="34" charset="-128"/>
                <a:cs typeface="Arial" pitchFamily="34" charset="0"/>
              </a:rPr>
              <a:t>Less illness at school</a:t>
            </a:r>
            <a:endParaRPr lang="en-US" sz="2400" dirty="0">
              <a:solidFill>
                <a:schemeClr val="tx1">
                  <a:lumMod val="75000"/>
                  <a:lumOff val="25000"/>
                </a:schemeClr>
              </a:solidFill>
              <a:latin typeface="Arial" pitchFamily="34" charset="0"/>
              <a:ea typeface="Adobe Fan Heiti Std B" pitchFamily="34" charset="-128"/>
              <a:cs typeface="Arial" pitchFamily="34" charset="0"/>
            </a:endParaRPr>
          </a:p>
        </p:txBody>
      </p:sp>
      <p:sp>
        <p:nvSpPr>
          <p:cNvPr id="10" name="Subtitle 4"/>
          <p:cNvSpPr txBox="1">
            <a:spLocks/>
          </p:cNvSpPr>
          <p:nvPr/>
        </p:nvSpPr>
        <p:spPr>
          <a:xfrm>
            <a:off x="0" y="6314865"/>
            <a:ext cx="6705600" cy="532180"/>
          </a:xfrm>
          <a:prstGeom prst="rect">
            <a:avLst/>
          </a:prstGeom>
        </p:spPr>
        <p:txBody>
          <a:bodyPr>
            <a:normAutofit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b="1" spc="130" dirty="0" smtClean="0">
                <a:solidFill>
                  <a:schemeClr val="accent2">
                    <a:lumMod val="50000"/>
                  </a:schemeClr>
                </a:solidFill>
                <a:latin typeface="Arial" pitchFamily="34" charset="0"/>
                <a:cs typeface="Arial" pitchFamily="34" charset="0"/>
              </a:rPr>
              <a:t>Texas Department of Agriculture </a:t>
            </a:r>
          </a:p>
          <a:p>
            <a:pPr marL="0" indent="0">
              <a:buNone/>
            </a:pPr>
            <a:r>
              <a:rPr lang="en-US" sz="1200" b="1" spc="130" dirty="0" smtClean="0">
                <a:solidFill>
                  <a:schemeClr val="accent2">
                    <a:lumMod val="50000"/>
                  </a:schemeClr>
                </a:solidFill>
                <a:latin typeface="Arial" pitchFamily="34" charset="0"/>
                <a:cs typeface="Arial" pitchFamily="34" charset="0"/>
              </a:rPr>
              <a:t>Food and Nutrition Division</a:t>
            </a:r>
            <a:endParaRPr lang="en-US" sz="1200" b="1" spc="130" dirty="0">
              <a:solidFill>
                <a:schemeClr val="accent2">
                  <a:lumMod val="50000"/>
                </a:schemeClr>
              </a:solidFill>
              <a:latin typeface="Arial" pitchFamily="34" charset="0"/>
              <a:cs typeface="Arial" pitchFamily="34" charset="0"/>
            </a:endParaRPr>
          </a:p>
        </p:txBody>
      </p:sp>
      <p:sp>
        <p:nvSpPr>
          <p:cNvPr id="11" name="Rectangle 10"/>
          <p:cNvSpPr/>
          <p:nvPr/>
        </p:nvSpPr>
        <p:spPr>
          <a:xfrm>
            <a:off x="3650280" y="4926795"/>
            <a:ext cx="7335355" cy="614480"/>
          </a:xfrm>
          <a:prstGeom prst="rect">
            <a:avLst/>
          </a:prstGeom>
          <a:solidFill>
            <a:srgbClr val="006699">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buClr>
                <a:srgbClr val="669900"/>
              </a:buClr>
              <a:buSzPct val="150000"/>
            </a:pPr>
            <a:r>
              <a:rPr lang="en-US" sz="2400" dirty="0" smtClean="0">
                <a:solidFill>
                  <a:schemeClr val="tx1">
                    <a:lumMod val="75000"/>
                    <a:lumOff val="25000"/>
                  </a:schemeClr>
                </a:solidFill>
                <a:latin typeface="Arial" pitchFamily="34" charset="0"/>
                <a:ea typeface="Adobe Fan Heiti Std B" pitchFamily="34" charset="-128"/>
                <a:cs typeface="Arial" pitchFamily="34" charset="0"/>
              </a:rPr>
              <a:t>Improved classroom behavior</a:t>
            </a:r>
            <a:endParaRPr lang="en-US" sz="2400" dirty="0">
              <a:solidFill>
                <a:schemeClr val="tx1">
                  <a:lumMod val="75000"/>
                  <a:lumOff val="25000"/>
                </a:schemeClr>
              </a:solidFill>
              <a:latin typeface="Arial" pitchFamily="34" charset="0"/>
              <a:ea typeface="Adobe Fan Heiti Std B" pitchFamily="34" charset="-128"/>
              <a:cs typeface="Arial" pitchFamily="34" charset="0"/>
            </a:endParaRPr>
          </a:p>
        </p:txBody>
      </p:sp>
      <p:sp>
        <p:nvSpPr>
          <p:cNvPr id="12" name="Rectangle 11"/>
          <p:cNvSpPr/>
          <p:nvPr/>
        </p:nvSpPr>
        <p:spPr>
          <a:xfrm>
            <a:off x="-537670" y="241384"/>
            <a:ext cx="9871890" cy="1267365"/>
          </a:xfrm>
          <a:prstGeom prst="rect">
            <a:avLst/>
          </a:prstGeom>
          <a:solidFill>
            <a:srgbClr val="006699">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buClr>
                <a:srgbClr val="669900"/>
              </a:buClr>
              <a:buSzPct val="150000"/>
            </a:pPr>
            <a:endParaRPr lang="en-US" sz="2400" dirty="0">
              <a:solidFill>
                <a:schemeClr val="tx1">
                  <a:lumMod val="75000"/>
                  <a:lumOff val="25000"/>
                </a:schemeClr>
              </a:solidFill>
              <a:latin typeface="Arial" pitchFamily="34" charset="0"/>
              <a:ea typeface="Adobe Fan Heiti Std B" pitchFamily="34" charset="-128"/>
              <a:cs typeface="Arial" pitchFamily="34" charset="0"/>
            </a:endParaRPr>
          </a:p>
        </p:txBody>
      </p:sp>
    </p:spTree>
    <p:custDataLst>
      <p:tags r:id="rId1"/>
    </p:custDataLst>
    <p:extLst>
      <p:ext uri="{BB962C8B-B14F-4D97-AF65-F5344CB8AC3E}">
        <p14:creationId xmlns:p14="http://schemas.microsoft.com/office/powerpoint/2010/main" val="285634263"/>
      </p:ext>
    </p:extLst>
  </p:cSld>
  <p:clrMapOvr>
    <a:masterClrMapping/>
  </p:clrMapOvr>
  <mc:AlternateContent xmlns:mc="http://schemas.openxmlformats.org/markup-compatibility/2006">
    <mc:Choice xmlns:p14="http://schemas.microsoft.com/office/powerpoint/2010/main" Requires="p14">
      <p:transition spd="slow" p14:dur="2000" advTm="87931"/>
    </mc:Choice>
    <mc:Fallback>
      <p:transition spd="slow" advTm="879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p:cNvSpPr/>
          <p:nvPr/>
        </p:nvSpPr>
        <p:spPr>
          <a:xfrm>
            <a:off x="1768435" y="2269759"/>
            <a:ext cx="5538908" cy="4270046"/>
          </a:xfrm>
          <a:prstGeom prst="triangle">
            <a:avLst/>
          </a:prstGeom>
          <a:blipFill dpi="0" rotWithShape="1">
            <a:blip r:embed="rId4">
              <a:extLst>
                <a:ext uri="{28A0092B-C50C-407E-A947-70E740481C1C}">
                  <a14:useLocalDpi xmlns:a14="http://schemas.microsoft.com/office/drawing/2010/main" val="0"/>
                </a:ext>
              </a:extLst>
            </a:blip>
            <a:srcRect/>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456694" y="3237782"/>
            <a:ext cx="2039075" cy="1766630"/>
          </a:xfrm>
          <a:prstGeom prst="ellipse">
            <a:avLst/>
          </a:prstGeom>
          <a:solidFill>
            <a:srgbClr val="74A510">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3379885" y="3698641"/>
            <a:ext cx="2189085" cy="923330"/>
          </a:xfrm>
          <a:prstGeom prst="rect">
            <a:avLst/>
          </a:prstGeom>
          <a:noFill/>
        </p:spPr>
        <p:txBody>
          <a:bodyPr wrap="square" rtlCol="0">
            <a:spAutoFit/>
          </a:bodyPr>
          <a:lstStyle/>
          <a:p>
            <a:pPr algn="ctr"/>
            <a:r>
              <a:rPr lang="en-US" sz="2400" b="1" dirty="0" smtClean="0">
                <a:solidFill>
                  <a:schemeClr val="bg1"/>
                </a:solidFill>
                <a:latin typeface="Arial" pitchFamily="34" charset="0"/>
                <a:ea typeface="Adobe Fan Heiti Std B" pitchFamily="34" charset="-128"/>
                <a:cs typeface="Arial" pitchFamily="34" charset="0"/>
              </a:rPr>
              <a:t>Vegetarian</a:t>
            </a:r>
            <a:r>
              <a:rPr lang="en-US" sz="3200" b="1" dirty="0" smtClean="0">
                <a:solidFill>
                  <a:schemeClr val="bg1"/>
                </a:solidFill>
                <a:latin typeface="Arial" pitchFamily="34" charset="0"/>
                <a:ea typeface="Adobe Fan Heiti Std B" pitchFamily="34" charset="-128"/>
                <a:cs typeface="Arial" pitchFamily="34" charset="0"/>
              </a:rPr>
              <a:t> </a:t>
            </a:r>
            <a:r>
              <a:rPr lang="en-US" sz="2000" b="1" dirty="0" smtClean="0">
                <a:solidFill>
                  <a:schemeClr val="bg1"/>
                </a:solidFill>
                <a:latin typeface="Arial" pitchFamily="34" charset="0"/>
                <a:ea typeface="Adobe Fan Heiti Std B" pitchFamily="34" charset="-128"/>
                <a:cs typeface="Arial" pitchFamily="34" charset="0"/>
              </a:rPr>
              <a:t>entrees</a:t>
            </a:r>
            <a:endParaRPr lang="en-US" sz="2000" b="1" dirty="0">
              <a:solidFill>
                <a:schemeClr val="bg1"/>
              </a:solidFill>
              <a:latin typeface="Arial" pitchFamily="34" charset="0"/>
              <a:ea typeface="Adobe Fan Heiti Std B" pitchFamily="34" charset="-128"/>
              <a:cs typeface="Arial" pitchFamily="34" charset="0"/>
            </a:endParaRPr>
          </a:p>
        </p:txBody>
      </p:sp>
      <p:sp>
        <p:nvSpPr>
          <p:cNvPr id="7" name="Oval 6"/>
          <p:cNvSpPr/>
          <p:nvPr/>
        </p:nvSpPr>
        <p:spPr>
          <a:xfrm>
            <a:off x="4800284" y="4835821"/>
            <a:ext cx="1790778" cy="1627980"/>
          </a:xfrm>
          <a:prstGeom prst="ellipse">
            <a:avLst/>
          </a:prstGeom>
          <a:solidFill>
            <a:srgbClr val="0070C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793649" y="5119626"/>
            <a:ext cx="1850661" cy="1138773"/>
          </a:xfrm>
          <a:prstGeom prst="rect">
            <a:avLst/>
          </a:prstGeom>
          <a:noFill/>
        </p:spPr>
        <p:txBody>
          <a:bodyPr wrap="square" rtlCol="0">
            <a:spAutoFit/>
          </a:bodyPr>
          <a:lstStyle/>
          <a:p>
            <a:pPr algn="ctr"/>
            <a:r>
              <a:rPr lang="en-US" sz="2400" b="1" dirty="0" smtClean="0">
                <a:solidFill>
                  <a:schemeClr val="bg1"/>
                </a:solidFill>
                <a:latin typeface="Arial" pitchFamily="34" charset="0"/>
                <a:ea typeface="Adobe Fan Heiti Std B" pitchFamily="34" charset="-128"/>
                <a:cs typeface="Arial" pitchFamily="34" charset="0"/>
              </a:rPr>
              <a:t>Culturally</a:t>
            </a:r>
            <a:r>
              <a:rPr lang="en-US" sz="2800" b="1" dirty="0" smtClean="0">
                <a:solidFill>
                  <a:schemeClr val="bg1"/>
                </a:solidFill>
                <a:latin typeface="Arial" pitchFamily="34" charset="0"/>
                <a:ea typeface="Adobe Fan Heiti Std B" pitchFamily="34" charset="-128"/>
                <a:cs typeface="Arial" pitchFamily="34" charset="0"/>
              </a:rPr>
              <a:t> </a:t>
            </a:r>
            <a:r>
              <a:rPr lang="en-US" sz="2000" b="1" dirty="0" smtClean="0">
                <a:solidFill>
                  <a:schemeClr val="bg1"/>
                </a:solidFill>
                <a:latin typeface="Arial" pitchFamily="34" charset="0"/>
                <a:ea typeface="Adobe Fan Heiti Std B" pitchFamily="34" charset="-128"/>
                <a:cs typeface="Arial" pitchFamily="34" charset="0"/>
              </a:rPr>
              <a:t>appropriate</a:t>
            </a:r>
          </a:p>
          <a:p>
            <a:pPr algn="ctr"/>
            <a:r>
              <a:rPr lang="en-US" sz="2000" b="1" dirty="0" smtClean="0">
                <a:solidFill>
                  <a:schemeClr val="bg1"/>
                </a:solidFill>
                <a:latin typeface="Arial" pitchFamily="34" charset="0"/>
                <a:ea typeface="Adobe Fan Heiti Std B" pitchFamily="34" charset="-128"/>
                <a:cs typeface="Arial" pitchFamily="34" charset="0"/>
              </a:rPr>
              <a:t>meals</a:t>
            </a:r>
            <a:endParaRPr lang="en-US" sz="2000" b="1" dirty="0">
              <a:solidFill>
                <a:schemeClr val="bg1"/>
              </a:solidFill>
              <a:latin typeface="Arial" pitchFamily="34" charset="0"/>
              <a:ea typeface="Adobe Fan Heiti Std B" pitchFamily="34" charset="-128"/>
              <a:cs typeface="Arial" pitchFamily="34" charset="0"/>
            </a:endParaRPr>
          </a:p>
        </p:txBody>
      </p:sp>
      <p:sp>
        <p:nvSpPr>
          <p:cNvPr id="9" name="Oval 8"/>
          <p:cNvSpPr/>
          <p:nvPr/>
        </p:nvSpPr>
        <p:spPr>
          <a:xfrm>
            <a:off x="3008095" y="5128133"/>
            <a:ext cx="1553322" cy="1335668"/>
          </a:xfrm>
          <a:prstGeom prst="ellipse">
            <a:avLst/>
          </a:prstGeom>
          <a:solidFill>
            <a:srgbClr val="C0000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957430" y="5384816"/>
            <a:ext cx="1652848" cy="861774"/>
          </a:xfrm>
          <a:prstGeom prst="rect">
            <a:avLst/>
          </a:prstGeom>
          <a:noFill/>
        </p:spPr>
        <p:txBody>
          <a:bodyPr wrap="square" rtlCol="0">
            <a:spAutoFit/>
          </a:bodyPr>
          <a:lstStyle/>
          <a:p>
            <a:pPr algn="ctr"/>
            <a:r>
              <a:rPr lang="en-US" sz="2400" b="1" dirty="0" smtClean="0">
                <a:solidFill>
                  <a:schemeClr val="bg1"/>
                </a:solidFill>
                <a:latin typeface="Arial" pitchFamily="34" charset="0"/>
                <a:ea typeface="Adobe Fan Heiti Std B" pitchFamily="34" charset="-128"/>
                <a:cs typeface="Arial" pitchFamily="34" charset="0"/>
              </a:rPr>
              <a:t>Scratch</a:t>
            </a:r>
            <a:r>
              <a:rPr lang="en-US" sz="2800" b="1" dirty="0" smtClean="0">
                <a:solidFill>
                  <a:schemeClr val="bg1"/>
                </a:solidFill>
                <a:latin typeface="Arial" pitchFamily="34" charset="0"/>
                <a:ea typeface="Adobe Fan Heiti Std B" pitchFamily="34" charset="-128"/>
                <a:cs typeface="Arial" pitchFamily="34" charset="0"/>
              </a:rPr>
              <a:t> </a:t>
            </a:r>
            <a:r>
              <a:rPr lang="en-US" sz="2000" b="1" dirty="0" smtClean="0">
                <a:solidFill>
                  <a:schemeClr val="bg1"/>
                </a:solidFill>
                <a:latin typeface="Arial" pitchFamily="34" charset="0"/>
                <a:ea typeface="Adobe Fan Heiti Std B" pitchFamily="34" charset="-128"/>
                <a:cs typeface="Arial" pitchFamily="34" charset="0"/>
              </a:rPr>
              <a:t>cooking</a:t>
            </a:r>
            <a:endParaRPr lang="en-US" sz="2000" b="1" dirty="0">
              <a:solidFill>
                <a:schemeClr val="bg1"/>
              </a:solidFill>
              <a:latin typeface="Arial" pitchFamily="34" charset="0"/>
              <a:ea typeface="Adobe Fan Heiti Std B" pitchFamily="34" charset="-128"/>
              <a:cs typeface="Arial" pitchFamily="34" charset="0"/>
            </a:endParaRPr>
          </a:p>
        </p:txBody>
      </p:sp>
      <p:sp>
        <p:nvSpPr>
          <p:cNvPr id="11" name="Rectangle 10"/>
          <p:cNvSpPr/>
          <p:nvPr/>
        </p:nvSpPr>
        <p:spPr>
          <a:xfrm>
            <a:off x="0" y="416965"/>
            <a:ext cx="9144000" cy="1347780"/>
          </a:xfrm>
          <a:prstGeom prst="rect">
            <a:avLst/>
          </a:prstGeom>
          <a:solidFill>
            <a:schemeClr val="accent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0" y="433410"/>
            <a:ext cx="8534400" cy="1323439"/>
          </a:xfrm>
          <a:prstGeom prst="rect">
            <a:avLst/>
          </a:prstGeom>
          <a:noFill/>
        </p:spPr>
        <p:txBody>
          <a:bodyPr wrap="square" rtlCol="0">
            <a:spAutoFit/>
          </a:bodyPr>
          <a:lstStyle/>
          <a:p>
            <a:r>
              <a:rPr lang="en-US" sz="4000" b="1" dirty="0" smtClean="0">
                <a:solidFill>
                  <a:schemeClr val="accent1">
                    <a:lumMod val="50000"/>
                  </a:schemeClr>
                </a:solidFill>
                <a:latin typeface="Arial" pitchFamily="34" charset="0"/>
                <a:ea typeface="Adobe Heiti Std R" pitchFamily="34" charset="-128"/>
                <a:cs typeface="Arial" pitchFamily="34" charset="0"/>
              </a:rPr>
              <a:t> Food Based </a:t>
            </a:r>
          </a:p>
          <a:p>
            <a:r>
              <a:rPr lang="en-US" sz="4000" b="1" dirty="0" smtClean="0">
                <a:solidFill>
                  <a:schemeClr val="accent1">
                    <a:lumMod val="50000"/>
                  </a:schemeClr>
                </a:solidFill>
                <a:latin typeface="Arial" pitchFamily="34" charset="0"/>
                <a:ea typeface="Adobe Heiti Std R" pitchFamily="34" charset="-128"/>
                <a:cs typeface="Arial" pitchFamily="34" charset="0"/>
              </a:rPr>
              <a:t> </a:t>
            </a:r>
            <a:r>
              <a:rPr lang="en-US" sz="2800" dirty="0" smtClean="0">
                <a:solidFill>
                  <a:schemeClr val="accent1">
                    <a:lumMod val="50000"/>
                  </a:schemeClr>
                </a:solidFill>
                <a:latin typeface="Arial" pitchFamily="34" charset="0"/>
                <a:ea typeface="Adobe Heiti Std R" pitchFamily="34" charset="-128"/>
                <a:cs typeface="Arial" pitchFamily="34" charset="0"/>
              </a:rPr>
              <a:t>Menu Planning</a:t>
            </a:r>
            <a:endParaRPr lang="en-US" sz="2800" dirty="0">
              <a:solidFill>
                <a:srgbClr val="7030A0"/>
              </a:solidFill>
              <a:latin typeface="Arial" pitchFamily="34" charset="0"/>
              <a:ea typeface="Adobe Heiti Std R" pitchFamily="34" charset="-128"/>
              <a:cs typeface="Arial" pitchFamily="34" charset="0"/>
            </a:endParaRPr>
          </a:p>
        </p:txBody>
      </p:sp>
      <p:sp>
        <p:nvSpPr>
          <p:cNvPr id="14" name="TextBox 13"/>
          <p:cNvSpPr txBox="1"/>
          <p:nvPr/>
        </p:nvSpPr>
        <p:spPr>
          <a:xfrm>
            <a:off x="2690155" y="1708537"/>
            <a:ext cx="4083411" cy="584775"/>
          </a:xfrm>
          <a:prstGeom prst="rect">
            <a:avLst/>
          </a:prstGeom>
          <a:noFill/>
        </p:spPr>
        <p:txBody>
          <a:bodyPr wrap="square" rtlCol="0">
            <a:spAutoFit/>
          </a:bodyPr>
          <a:lstStyle/>
          <a:p>
            <a:pPr algn="ctr"/>
            <a:r>
              <a:rPr lang="en-US" sz="3200" cap="small" dirty="0" smtClean="0">
                <a:latin typeface="Arial" pitchFamily="34" charset="0"/>
                <a:ea typeface="Adobe Fan Heiti Std B" pitchFamily="34" charset="-128"/>
                <a:cs typeface="Arial" pitchFamily="34" charset="0"/>
              </a:rPr>
              <a:t>1. Fruit/Vegetable</a:t>
            </a:r>
            <a:endParaRPr lang="en-US" sz="3200" cap="small" dirty="0">
              <a:latin typeface="Arial" pitchFamily="34" charset="0"/>
              <a:ea typeface="Adobe Fan Heiti Std B" pitchFamily="34" charset="-128"/>
              <a:cs typeface="Arial" pitchFamily="34" charset="0"/>
            </a:endParaRPr>
          </a:p>
        </p:txBody>
      </p:sp>
      <p:sp>
        <p:nvSpPr>
          <p:cNvPr id="15" name="TextBox 14"/>
          <p:cNvSpPr txBox="1"/>
          <p:nvPr/>
        </p:nvSpPr>
        <p:spPr>
          <a:xfrm>
            <a:off x="6536899" y="5857215"/>
            <a:ext cx="2566891" cy="584775"/>
          </a:xfrm>
          <a:prstGeom prst="rect">
            <a:avLst/>
          </a:prstGeom>
          <a:noFill/>
        </p:spPr>
        <p:txBody>
          <a:bodyPr wrap="square" rtlCol="0">
            <a:spAutoFit/>
          </a:bodyPr>
          <a:lstStyle/>
          <a:p>
            <a:pPr algn="ctr"/>
            <a:r>
              <a:rPr lang="en-US" sz="3200" cap="small" dirty="0" smtClean="0">
                <a:latin typeface="Arial" pitchFamily="34" charset="0"/>
                <a:ea typeface="Adobe Fan Heiti Std B" pitchFamily="34" charset="-128"/>
                <a:cs typeface="Arial" pitchFamily="34" charset="0"/>
              </a:rPr>
              <a:t>2. Grain</a:t>
            </a:r>
            <a:endParaRPr lang="en-US" sz="3200" cap="small" dirty="0">
              <a:latin typeface="Arial" pitchFamily="34" charset="0"/>
              <a:ea typeface="Adobe Fan Heiti Std B" pitchFamily="34" charset="-128"/>
              <a:cs typeface="Arial" pitchFamily="34" charset="0"/>
            </a:endParaRPr>
          </a:p>
        </p:txBody>
      </p:sp>
      <p:sp>
        <p:nvSpPr>
          <p:cNvPr id="16" name="TextBox 15"/>
          <p:cNvSpPr txBox="1"/>
          <p:nvPr/>
        </p:nvSpPr>
        <p:spPr>
          <a:xfrm>
            <a:off x="-190220" y="5848515"/>
            <a:ext cx="2113834" cy="584775"/>
          </a:xfrm>
          <a:prstGeom prst="rect">
            <a:avLst/>
          </a:prstGeom>
          <a:noFill/>
        </p:spPr>
        <p:txBody>
          <a:bodyPr wrap="square" rtlCol="0">
            <a:spAutoFit/>
          </a:bodyPr>
          <a:lstStyle/>
          <a:p>
            <a:pPr algn="ctr"/>
            <a:r>
              <a:rPr lang="en-US" sz="3200" cap="small" dirty="0" smtClean="0">
                <a:latin typeface="Arial" pitchFamily="34" charset="0"/>
                <a:ea typeface="Adobe Fan Heiti Std B" pitchFamily="34" charset="-128"/>
                <a:cs typeface="Arial" pitchFamily="34" charset="0"/>
              </a:rPr>
              <a:t>3. Milk</a:t>
            </a:r>
            <a:endParaRPr lang="en-US" sz="3200" cap="small" dirty="0">
              <a:latin typeface="Arial" pitchFamily="34" charset="0"/>
              <a:ea typeface="Adobe Fan Heiti Std B" pitchFamily="34" charset="-128"/>
              <a:cs typeface="Arial" pitchFamily="34" charset="0"/>
            </a:endParaRPr>
          </a:p>
        </p:txBody>
      </p:sp>
    </p:spTree>
    <p:custDataLst>
      <p:tags r:id="rId1"/>
    </p:custDataLst>
    <p:extLst>
      <p:ext uri="{BB962C8B-B14F-4D97-AF65-F5344CB8AC3E}">
        <p14:creationId xmlns:p14="http://schemas.microsoft.com/office/powerpoint/2010/main" val="2966036315"/>
      </p:ext>
    </p:extLst>
  </p:cSld>
  <p:clrMapOvr>
    <a:masterClrMapping/>
  </p:clrMapOvr>
  <mc:AlternateContent xmlns:mc="http://schemas.openxmlformats.org/markup-compatibility/2006">
    <mc:Choice xmlns:p14="http://schemas.microsoft.com/office/powerpoint/2010/main" Requires="p14">
      <p:transition spd="slow" p14:dur="2000" advTm="96178"/>
    </mc:Choice>
    <mc:Fallback>
      <p:transition spd="slow" advTm="961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1500"/>
                                        <p:tgtEl>
                                          <p:spTgt spid="6"/>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out)">
                                      <p:cBhvr>
                                        <p:cTn id="10" dur="1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out)">
                                      <p:cBhvr>
                                        <p:cTn id="15" dur="2000"/>
                                        <p:tgtEl>
                                          <p:spTgt spid="7"/>
                                        </p:tgtEl>
                                      </p:cBhvr>
                                    </p:animEffect>
                                  </p:childTnLst>
                                </p:cTn>
                              </p:par>
                              <p:par>
                                <p:cTn id="16" presetID="6" presetClass="entr" presetSubtype="3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out)">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32"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out)">
                                      <p:cBhvr>
                                        <p:cTn id="23" dur="2000"/>
                                        <p:tgtEl>
                                          <p:spTgt spid="10"/>
                                        </p:tgtEl>
                                      </p:cBhvr>
                                    </p:animEffect>
                                  </p:childTnLst>
                                </p:cTn>
                              </p:par>
                              <p:par>
                                <p:cTn id="24" presetID="6" presetClass="entr" presetSubtype="32"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out)">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duotone>
              <a:schemeClr val="accent6">
                <a:shade val="45000"/>
                <a:satMod val="135000"/>
              </a:schemeClr>
              <a:prstClr val="white"/>
            </a:duotone>
            <a:lum/>
            <a:extLst>
              <a:ext uri="{BEBA8EAE-BF5A-486C-A8C5-ECC9F3942E4B}">
                <a14:imgProps xmlns:a14="http://schemas.microsoft.com/office/drawing/2010/main">
                  <a14:imgLayer r:embed="rId4">
                    <a14:imgEffect>
                      <a14:brightnessContrast bright="-15000"/>
                    </a14:imgEffect>
                  </a14:imgLayer>
                </a14:imgProps>
              </a:ext>
            </a:extLst>
          </a:blip>
          <a:srcRect/>
          <a:stretch>
            <a:fillRect l="-73000" t="-17000" r="-43000" b="-4000"/>
          </a:stretch>
        </a:blipFill>
        <a:effectLst/>
      </p:bgPr>
    </p:bg>
    <p:spTree>
      <p:nvGrpSpPr>
        <p:cNvPr id="1" name=""/>
        <p:cNvGrpSpPr/>
        <p:nvPr/>
      </p:nvGrpSpPr>
      <p:grpSpPr>
        <a:xfrm>
          <a:off x="0" y="0"/>
          <a:ext cx="0" cy="0"/>
          <a:chOff x="0" y="0"/>
          <a:chExt cx="0" cy="0"/>
        </a:xfrm>
      </p:grpSpPr>
      <p:sp>
        <p:nvSpPr>
          <p:cNvPr id="6" name="Rectangle 5"/>
          <p:cNvSpPr/>
          <p:nvPr/>
        </p:nvSpPr>
        <p:spPr>
          <a:xfrm>
            <a:off x="1519713" y="3190566"/>
            <a:ext cx="7605995" cy="2197089"/>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6424" y="1071442"/>
            <a:ext cx="9137576" cy="892552"/>
          </a:xfrm>
          <a:prstGeom prst="rect">
            <a:avLst/>
          </a:prstGeom>
          <a:solidFill>
            <a:schemeClr val="accent3">
              <a:lumMod val="75000"/>
              <a:alpha val="65000"/>
            </a:schemeClr>
          </a:solidFill>
        </p:spPr>
        <p:txBody>
          <a:bodyPr wrap="square" rtlCol="0">
            <a:spAutoFit/>
          </a:bodyPr>
          <a:lstStyle/>
          <a:p>
            <a:r>
              <a:rPr lang="en-US" dirty="0" smtClean="0">
                <a:solidFill>
                  <a:schemeClr val="bg1"/>
                </a:solidFill>
                <a:latin typeface="Adobe Fan Heiti Std B" pitchFamily="34" charset="-128"/>
                <a:ea typeface="Adobe Fan Heiti Std B" pitchFamily="34" charset="-128"/>
              </a:rPr>
              <a:t>       </a:t>
            </a:r>
            <a:r>
              <a:rPr lang="en-US" sz="3200" dirty="0" smtClean="0">
                <a:solidFill>
                  <a:schemeClr val="bg1"/>
                </a:solidFill>
                <a:latin typeface="Arial" pitchFamily="34" charset="0"/>
                <a:ea typeface="Adobe Fan Heiti Std B" pitchFamily="34" charset="-128"/>
                <a:cs typeface="Arial" pitchFamily="34" charset="0"/>
              </a:rPr>
              <a:t>Afterschool Care Program </a:t>
            </a:r>
            <a:r>
              <a:rPr lang="en-US" sz="2000" dirty="0" smtClean="0">
                <a:solidFill>
                  <a:schemeClr val="bg1"/>
                </a:solidFill>
                <a:latin typeface="Arial" pitchFamily="34" charset="0"/>
                <a:ea typeface="Adobe Fan Heiti Std B" pitchFamily="34" charset="-128"/>
                <a:cs typeface="Arial" pitchFamily="34" charset="0"/>
              </a:rPr>
              <a:t>(ASCP)</a:t>
            </a:r>
          </a:p>
          <a:p>
            <a:endParaRPr lang="en-US" sz="2000" dirty="0" smtClean="0">
              <a:solidFill>
                <a:schemeClr val="bg1"/>
              </a:solidFill>
              <a:latin typeface="Arial" pitchFamily="34" charset="0"/>
              <a:ea typeface="Adobe Fan Heiti Std B" pitchFamily="34" charset="-128"/>
              <a:cs typeface="Arial" pitchFamily="34" charset="0"/>
            </a:endParaRPr>
          </a:p>
        </p:txBody>
      </p:sp>
      <p:sp>
        <p:nvSpPr>
          <p:cNvPr id="5" name="TextBox 4"/>
          <p:cNvSpPr txBox="1"/>
          <p:nvPr/>
        </p:nvSpPr>
        <p:spPr>
          <a:xfrm>
            <a:off x="1651414" y="3198570"/>
            <a:ext cx="7490781" cy="1938992"/>
          </a:xfrm>
          <a:prstGeom prst="rect">
            <a:avLst/>
          </a:prstGeom>
          <a:noFill/>
        </p:spPr>
        <p:txBody>
          <a:bodyPr wrap="square" rtlCol="0">
            <a:spAutoFit/>
          </a:bodyPr>
          <a:lstStyle/>
          <a:p>
            <a:pPr>
              <a:lnSpc>
                <a:spcPct val="150000"/>
              </a:lnSpc>
              <a:buClr>
                <a:schemeClr val="accent3">
                  <a:lumMod val="75000"/>
                </a:schemeClr>
              </a:buClr>
              <a:buSzPct val="150000"/>
            </a:pPr>
            <a:r>
              <a:rPr lang="en-US" sz="2000" dirty="0" smtClean="0">
                <a:solidFill>
                  <a:schemeClr val="tx1">
                    <a:lumMod val="85000"/>
                    <a:lumOff val="15000"/>
                  </a:schemeClr>
                </a:solidFill>
                <a:latin typeface="Arial" pitchFamily="34" charset="0"/>
                <a:ea typeface="Adobe Fan Heiti Std B" pitchFamily="34" charset="-128"/>
                <a:cs typeface="Arial" pitchFamily="34" charset="0"/>
              </a:rPr>
              <a:t>The Afterschool Care Program (ASCP) provides snacks for children who attend education or enrichment activities in an organized, structured and supervised environment that is open to all.  Snacks provided by ASCP must meet nutritional standards.</a:t>
            </a:r>
            <a:endParaRPr lang="en-US" sz="2000" dirty="0">
              <a:solidFill>
                <a:schemeClr val="tx1">
                  <a:lumMod val="85000"/>
                  <a:lumOff val="15000"/>
                </a:schemeClr>
              </a:solidFill>
              <a:latin typeface="Arial" pitchFamily="34" charset="0"/>
              <a:ea typeface="Adobe Fan Heiti Std B" pitchFamily="34" charset="-128"/>
              <a:cs typeface="Arial" pitchFamily="34" charset="0"/>
            </a:endParaRPr>
          </a:p>
        </p:txBody>
      </p:sp>
      <p:sp>
        <p:nvSpPr>
          <p:cNvPr id="11" name="Subtitle 4"/>
          <p:cNvSpPr txBox="1">
            <a:spLocks/>
          </p:cNvSpPr>
          <p:nvPr/>
        </p:nvSpPr>
        <p:spPr>
          <a:xfrm>
            <a:off x="0" y="6270970"/>
            <a:ext cx="6705600" cy="532180"/>
          </a:xfrm>
          <a:prstGeom prst="rect">
            <a:avLst/>
          </a:prstGeom>
        </p:spPr>
        <p:txBody>
          <a:bodyPr>
            <a:normAutofit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b="1" spc="130" dirty="0" smtClean="0">
                <a:solidFill>
                  <a:schemeClr val="accent2">
                    <a:lumMod val="50000"/>
                  </a:schemeClr>
                </a:solidFill>
                <a:latin typeface="Arial" pitchFamily="34" charset="0"/>
                <a:cs typeface="Arial" pitchFamily="34" charset="0"/>
              </a:rPr>
              <a:t>Texas Department of Agriculture </a:t>
            </a:r>
          </a:p>
          <a:p>
            <a:pPr marL="0" indent="0">
              <a:buNone/>
            </a:pPr>
            <a:r>
              <a:rPr lang="en-US" sz="1200" b="1" spc="130" dirty="0" smtClean="0">
                <a:solidFill>
                  <a:schemeClr val="accent2">
                    <a:lumMod val="50000"/>
                  </a:schemeClr>
                </a:solidFill>
                <a:latin typeface="Arial" pitchFamily="34" charset="0"/>
                <a:cs typeface="Arial" pitchFamily="34" charset="0"/>
              </a:rPr>
              <a:t>Food and Nutrition Division</a:t>
            </a:r>
            <a:endParaRPr lang="en-US" sz="1200" b="1" spc="130" dirty="0">
              <a:solidFill>
                <a:schemeClr val="accent2">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1020211900"/>
      </p:ext>
    </p:extLst>
  </p:cSld>
  <p:clrMapOvr>
    <a:masterClrMapping/>
  </p:clrMapOvr>
  <mc:AlternateContent xmlns:mc="http://schemas.openxmlformats.org/markup-compatibility/2006">
    <mc:Choice xmlns:p14="http://schemas.microsoft.com/office/powerpoint/2010/main" Requires="p14">
      <p:transition spd="slow" p14:dur="2000" advTm="102360"/>
    </mc:Choice>
    <mc:Fallback>
      <p:transition spd="slow" advTm="10236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duotone>
              <a:schemeClr val="accent6">
                <a:shade val="45000"/>
                <a:satMod val="135000"/>
              </a:schemeClr>
              <a:prstClr val="white"/>
            </a:duotone>
            <a:lum/>
          </a:blip>
          <a:srcRect/>
          <a:stretch>
            <a:fillRect l="-73000" t="-17000" r="-43000" b="-4000"/>
          </a:stretch>
        </a:blipFill>
        <a:effectLst/>
      </p:bgPr>
    </p:bg>
    <p:spTree>
      <p:nvGrpSpPr>
        <p:cNvPr id="1" name=""/>
        <p:cNvGrpSpPr/>
        <p:nvPr/>
      </p:nvGrpSpPr>
      <p:grpSpPr>
        <a:xfrm>
          <a:off x="0" y="0"/>
          <a:ext cx="0" cy="0"/>
          <a:chOff x="0" y="0"/>
          <a:chExt cx="0" cy="0"/>
        </a:xfrm>
      </p:grpSpPr>
      <p:sp>
        <p:nvSpPr>
          <p:cNvPr id="6" name="Rectangle 5"/>
          <p:cNvSpPr/>
          <p:nvPr/>
        </p:nvSpPr>
        <p:spPr>
          <a:xfrm>
            <a:off x="1519713" y="3121760"/>
            <a:ext cx="7605995" cy="2984852"/>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6424" y="1071442"/>
            <a:ext cx="9137576" cy="892552"/>
          </a:xfrm>
          <a:prstGeom prst="rect">
            <a:avLst/>
          </a:prstGeom>
          <a:solidFill>
            <a:schemeClr val="accent3">
              <a:lumMod val="75000"/>
              <a:alpha val="65000"/>
            </a:schemeClr>
          </a:solidFill>
        </p:spPr>
        <p:txBody>
          <a:bodyPr wrap="square" rtlCol="0">
            <a:spAutoFit/>
          </a:bodyPr>
          <a:lstStyle/>
          <a:p>
            <a:r>
              <a:rPr lang="en-US" dirty="0" smtClean="0">
                <a:solidFill>
                  <a:schemeClr val="bg1"/>
                </a:solidFill>
                <a:latin typeface="Adobe Fan Heiti Std B" pitchFamily="34" charset="-128"/>
                <a:ea typeface="Adobe Fan Heiti Std B" pitchFamily="34" charset="-128"/>
              </a:rPr>
              <a:t>       </a:t>
            </a:r>
            <a:r>
              <a:rPr lang="en-US" sz="3200" dirty="0" smtClean="0">
                <a:solidFill>
                  <a:schemeClr val="bg1"/>
                </a:solidFill>
                <a:latin typeface="Arial" pitchFamily="34" charset="0"/>
                <a:ea typeface="Adobe Fan Heiti Std B" pitchFamily="34" charset="-128"/>
                <a:cs typeface="Arial" pitchFamily="34" charset="0"/>
              </a:rPr>
              <a:t>Fresh Fruit and Vegetable Program </a:t>
            </a:r>
            <a:r>
              <a:rPr lang="en-US" sz="2000" dirty="0" smtClean="0">
                <a:solidFill>
                  <a:schemeClr val="bg1"/>
                </a:solidFill>
                <a:latin typeface="Arial" pitchFamily="34" charset="0"/>
                <a:ea typeface="Adobe Fan Heiti Std B" pitchFamily="34" charset="-128"/>
                <a:cs typeface="Arial" pitchFamily="34" charset="0"/>
              </a:rPr>
              <a:t>(FFVP)</a:t>
            </a:r>
          </a:p>
          <a:p>
            <a:endParaRPr lang="en-US" sz="2000" dirty="0" smtClean="0">
              <a:solidFill>
                <a:schemeClr val="bg1"/>
              </a:solidFill>
              <a:latin typeface="Arial" pitchFamily="34" charset="0"/>
              <a:ea typeface="Adobe Fan Heiti Std B" pitchFamily="34" charset="-128"/>
              <a:cs typeface="Arial" pitchFamily="34" charset="0"/>
            </a:endParaRPr>
          </a:p>
        </p:txBody>
      </p:sp>
      <p:sp>
        <p:nvSpPr>
          <p:cNvPr id="5" name="TextBox 4"/>
          <p:cNvSpPr txBox="1"/>
          <p:nvPr/>
        </p:nvSpPr>
        <p:spPr>
          <a:xfrm>
            <a:off x="1635830" y="3121760"/>
            <a:ext cx="7508170" cy="2862322"/>
          </a:xfrm>
          <a:prstGeom prst="rect">
            <a:avLst/>
          </a:prstGeom>
          <a:noFill/>
        </p:spPr>
        <p:txBody>
          <a:bodyPr wrap="square" rtlCol="0">
            <a:spAutoFit/>
          </a:bodyPr>
          <a:lstStyle/>
          <a:p>
            <a:pPr>
              <a:lnSpc>
                <a:spcPct val="150000"/>
              </a:lnSpc>
              <a:buClr>
                <a:schemeClr val="accent3">
                  <a:lumMod val="75000"/>
                </a:schemeClr>
              </a:buClr>
              <a:buSzPct val="150000"/>
            </a:pPr>
            <a:r>
              <a:rPr lang="en-US" sz="2000" dirty="0" smtClean="0">
                <a:solidFill>
                  <a:schemeClr val="tx1">
                    <a:lumMod val="85000"/>
                    <a:lumOff val="15000"/>
                  </a:schemeClr>
                </a:solidFill>
                <a:latin typeface="Arial" pitchFamily="34" charset="0"/>
                <a:ea typeface="Adobe Fan Heiti Std B" pitchFamily="34" charset="-128"/>
                <a:cs typeface="Arial" pitchFamily="34" charset="0"/>
              </a:rPr>
              <a:t>The Fresh Fruit and Vegetable Program (FFVP) provides elementary school children with free fresh fruits and vegetables. The goal of FFVP is to create healthier school environments by expanding the variety of fruits and vegetables children experience and increasing children’s consumption of fresh fruits and vegetables.</a:t>
            </a:r>
            <a:endParaRPr lang="en-US" sz="2000" dirty="0">
              <a:solidFill>
                <a:schemeClr val="tx1">
                  <a:lumMod val="85000"/>
                  <a:lumOff val="15000"/>
                </a:schemeClr>
              </a:solidFill>
              <a:latin typeface="Arial" pitchFamily="34" charset="0"/>
              <a:ea typeface="Adobe Fan Heiti Std B" pitchFamily="34" charset="-128"/>
              <a:cs typeface="Arial" pitchFamily="34" charset="0"/>
            </a:endParaRPr>
          </a:p>
        </p:txBody>
      </p:sp>
      <p:sp>
        <p:nvSpPr>
          <p:cNvPr id="12" name="Subtitle 4"/>
          <p:cNvSpPr txBox="1">
            <a:spLocks/>
          </p:cNvSpPr>
          <p:nvPr/>
        </p:nvSpPr>
        <p:spPr>
          <a:xfrm>
            <a:off x="0" y="6270970"/>
            <a:ext cx="6705600" cy="532180"/>
          </a:xfrm>
          <a:prstGeom prst="rect">
            <a:avLst/>
          </a:prstGeom>
        </p:spPr>
        <p:txBody>
          <a:bodyPr>
            <a:normAutofit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b="1" spc="130" dirty="0" smtClean="0">
                <a:solidFill>
                  <a:schemeClr val="accent2">
                    <a:lumMod val="50000"/>
                  </a:schemeClr>
                </a:solidFill>
                <a:latin typeface="Arial" pitchFamily="34" charset="0"/>
                <a:cs typeface="Arial" pitchFamily="34" charset="0"/>
              </a:rPr>
              <a:t>Texas Department of Agriculture </a:t>
            </a:r>
          </a:p>
          <a:p>
            <a:pPr marL="0" indent="0">
              <a:buNone/>
            </a:pPr>
            <a:r>
              <a:rPr lang="en-US" sz="1200" b="1" spc="130" dirty="0" smtClean="0">
                <a:solidFill>
                  <a:schemeClr val="accent2">
                    <a:lumMod val="50000"/>
                  </a:schemeClr>
                </a:solidFill>
                <a:latin typeface="Arial" pitchFamily="34" charset="0"/>
                <a:cs typeface="Arial" pitchFamily="34" charset="0"/>
              </a:rPr>
              <a:t>Food and Nutrition Division</a:t>
            </a:r>
            <a:endParaRPr lang="en-US" sz="1200" b="1" spc="130" dirty="0">
              <a:solidFill>
                <a:schemeClr val="accent2">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3556491178"/>
      </p:ext>
    </p:extLst>
  </p:cSld>
  <p:clrMapOvr>
    <a:masterClrMapping/>
  </p:clrMapOvr>
  <mc:AlternateContent xmlns:mc="http://schemas.openxmlformats.org/markup-compatibility/2006">
    <mc:Choice xmlns:p14="http://schemas.microsoft.com/office/powerpoint/2010/main" Requires="p14">
      <p:transition spd="slow" p14:dur="2000" advTm="107892"/>
    </mc:Choice>
    <mc:Fallback>
      <p:transition spd="slow" advTm="107892"/>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15000"/>
                    </a14:imgEffect>
                  </a14:imgLayer>
                </a14:imgProps>
              </a:ext>
            </a:extLst>
          </a:blip>
          <a:srcRect/>
          <a:stretch>
            <a:fillRect l="-73000" t="-17000" r="-43000" b="-4000"/>
          </a:stretch>
        </a:blipFill>
        <a:effectLst/>
      </p:bgPr>
    </p:bg>
    <p:spTree>
      <p:nvGrpSpPr>
        <p:cNvPr id="1" name=""/>
        <p:cNvGrpSpPr/>
        <p:nvPr/>
      </p:nvGrpSpPr>
      <p:grpSpPr>
        <a:xfrm>
          <a:off x="0" y="0"/>
          <a:ext cx="0" cy="0"/>
          <a:chOff x="0" y="0"/>
          <a:chExt cx="0" cy="0"/>
        </a:xfrm>
      </p:grpSpPr>
      <p:sp>
        <p:nvSpPr>
          <p:cNvPr id="6" name="Rectangle 5"/>
          <p:cNvSpPr/>
          <p:nvPr/>
        </p:nvSpPr>
        <p:spPr>
          <a:xfrm>
            <a:off x="1519713" y="3121760"/>
            <a:ext cx="7605995" cy="3110804"/>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6424" y="1071442"/>
            <a:ext cx="9137576" cy="892552"/>
          </a:xfrm>
          <a:prstGeom prst="rect">
            <a:avLst/>
          </a:prstGeom>
          <a:solidFill>
            <a:schemeClr val="accent3">
              <a:lumMod val="75000"/>
              <a:alpha val="65000"/>
            </a:schemeClr>
          </a:solidFill>
        </p:spPr>
        <p:txBody>
          <a:bodyPr wrap="square" rtlCol="0">
            <a:spAutoFit/>
          </a:bodyPr>
          <a:lstStyle/>
          <a:p>
            <a:r>
              <a:rPr lang="en-US" dirty="0" smtClean="0">
                <a:solidFill>
                  <a:schemeClr val="bg1"/>
                </a:solidFill>
                <a:latin typeface="Adobe Fan Heiti Std B" pitchFamily="34" charset="-128"/>
                <a:ea typeface="Adobe Fan Heiti Std B" pitchFamily="34" charset="-128"/>
              </a:rPr>
              <a:t>       </a:t>
            </a:r>
            <a:r>
              <a:rPr lang="en-US" sz="3200" dirty="0" smtClean="0">
                <a:solidFill>
                  <a:schemeClr val="bg1"/>
                </a:solidFill>
                <a:latin typeface="Arial" pitchFamily="34" charset="0"/>
                <a:ea typeface="Adobe Fan Heiti Std B" pitchFamily="34" charset="-128"/>
                <a:cs typeface="Arial" pitchFamily="34" charset="0"/>
              </a:rPr>
              <a:t>Summer Food Service Program </a:t>
            </a:r>
            <a:r>
              <a:rPr lang="en-US" sz="2000" dirty="0" smtClean="0">
                <a:solidFill>
                  <a:schemeClr val="bg1"/>
                </a:solidFill>
                <a:latin typeface="Arial" pitchFamily="34" charset="0"/>
                <a:ea typeface="Adobe Fan Heiti Std B" pitchFamily="34" charset="-128"/>
                <a:cs typeface="Arial" pitchFamily="34" charset="0"/>
              </a:rPr>
              <a:t>(SFSP)</a:t>
            </a:r>
          </a:p>
          <a:p>
            <a:endParaRPr lang="en-US" sz="2000" dirty="0" smtClean="0">
              <a:solidFill>
                <a:schemeClr val="bg1"/>
              </a:solidFill>
              <a:latin typeface="Arial" pitchFamily="34" charset="0"/>
              <a:ea typeface="Adobe Fan Heiti Std B" pitchFamily="34" charset="-128"/>
              <a:cs typeface="Arial" pitchFamily="34" charset="0"/>
            </a:endParaRPr>
          </a:p>
        </p:txBody>
      </p:sp>
      <p:sp>
        <p:nvSpPr>
          <p:cNvPr id="5" name="TextBox 4"/>
          <p:cNvSpPr txBox="1"/>
          <p:nvPr/>
        </p:nvSpPr>
        <p:spPr>
          <a:xfrm>
            <a:off x="1631302" y="3139813"/>
            <a:ext cx="7512698" cy="2862322"/>
          </a:xfrm>
          <a:prstGeom prst="rect">
            <a:avLst/>
          </a:prstGeom>
          <a:noFill/>
        </p:spPr>
        <p:txBody>
          <a:bodyPr wrap="square" rtlCol="0">
            <a:spAutoFit/>
          </a:bodyPr>
          <a:lstStyle/>
          <a:p>
            <a:pPr>
              <a:lnSpc>
                <a:spcPct val="150000"/>
              </a:lnSpc>
              <a:buClr>
                <a:schemeClr val="accent3">
                  <a:lumMod val="75000"/>
                </a:schemeClr>
              </a:buClr>
              <a:buSzPct val="150000"/>
            </a:pPr>
            <a:r>
              <a:rPr lang="en-US" sz="2000" dirty="0" smtClean="0">
                <a:solidFill>
                  <a:schemeClr val="tx1">
                    <a:lumMod val="85000"/>
                    <a:lumOff val="15000"/>
                  </a:schemeClr>
                </a:solidFill>
                <a:latin typeface="Arial" pitchFamily="34" charset="0"/>
                <a:ea typeface="Adobe Fan Heiti Std B" pitchFamily="34" charset="-128"/>
                <a:cs typeface="Arial" pitchFamily="34" charset="0"/>
              </a:rPr>
              <a:t>The Summer Food Service Program (SFSP) provides children in low-income areas with meals during long school vacations, when they do not have access to school lunch or breakfast.  It provides nutritious and free meals to children 18 and younger during summer months.  School districts and other eligible sponsors may serve as summer feeding program sites.</a:t>
            </a:r>
            <a:endParaRPr lang="en-US" sz="2000" dirty="0">
              <a:solidFill>
                <a:schemeClr val="tx1">
                  <a:lumMod val="85000"/>
                  <a:lumOff val="15000"/>
                </a:schemeClr>
              </a:solidFill>
              <a:latin typeface="Arial" pitchFamily="34" charset="0"/>
              <a:ea typeface="Adobe Fan Heiti Std B" pitchFamily="34" charset="-128"/>
              <a:cs typeface="Arial" pitchFamily="34" charset="0"/>
            </a:endParaRPr>
          </a:p>
        </p:txBody>
      </p:sp>
      <p:sp>
        <p:nvSpPr>
          <p:cNvPr id="18" name="Subtitle 4"/>
          <p:cNvSpPr txBox="1">
            <a:spLocks/>
          </p:cNvSpPr>
          <p:nvPr/>
        </p:nvSpPr>
        <p:spPr>
          <a:xfrm>
            <a:off x="0" y="6270970"/>
            <a:ext cx="6705600" cy="532180"/>
          </a:xfrm>
          <a:prstGeom prst="rect">
            <a:avLst/>
          </a:prstGeom>
        </p:spPr>
        <p:txBody>
          <a:bodyPr>
            <a:normAutofit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b="1" spc="130" dirty="0" smtClean="0">
                <a:solidFill>
                  <a:schemeClr val="accent2">
                    <a:lumMod val="50000"/>
                  </a:schemeClr>
                </a:solidFill>
                <a:latin typeface="Arial" pitchFamily="34" charset="0"/>
                <a:cs typeface="Arial" pitchFamily="34" charset="0"/>
              </a:rPr>
              <a:t>Texas Department of Agriculture </a:t>
            </a:r>
          </a:p>
          <a:p>
            <a:pPr marL="0" indent="0">
              <a:buNone/>
            </a:pPr>
            <a:r>
              <a:rPr lang="en-US" sz="1200" b="1" spc="130" dirty="0" smtClean="0">
                <a:solidFill>
                  <a:schemeClr val="accent2">
                    <a:lumMod val="50000"/>
                  </a:schemeClr>
                </a:solidFill>
                <a:latin typeface="Arial" pitchFamily="34" charset="0"/>
                <a:cs typeface="Arial" pitchFamily="34" charset="0"/>
              </a:rPr>
              <a:t>Food and Nutrition Division</a:t>
            </a:r>
            <a:endParaRPr lang="en-US" sz="1200" b="1" spc="130" dirty="0">
              <a:solidFill>
                <a:schemeClr val="accent2">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3465052794"/>
      </p:ext>
    </p:extLst>
  </p:cSld>
  <p:clrMapOvr>
    <a:masterClrMapping/>
  </p:clrMapOvr>
  <mc:AlternateContent xmlns:mc="http://schemas.openxmlformats.org/markup-compatibility/2006">
    <mc:Choice xmlns:p14="http://schemas.microsoft.com/office/powerpoint/2010/main" Requires="p14">
      <p:transition spd="slow" p14:dur="2000" advTm="66707"/>
    </mc:Choice>
    <mc:Fallback>
      <p:transition spd="slow" advTm="66707"/>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15000"/>
                    </a14:imgEffect>
                  </a14:imgLayer>
                </a14:imgProps>
              </a:ext>
            </a:extLst>
          </a:blip>
          <a:srcRect/>
          <a:stretch>
            <a:fillRect l="-73000" t="-17000" r="-43000" b="-4000"/>
          </a:stretch>
        </a:blipFill>
        <a:effectLst/>
      </p:bgPr>
    </p:bg>
    <p:spTree>
      <p:nvGrpSpPr>
        <p:cNvPr id="1" name=""/>
        <p:cNvGrpSpPr/>
        <p:nvPr/>
      </p:nvGrpSpPr>
      <p:grpSpPr>
        <a:xfrm>
          <a:off x="0" y="0"/>
          <a:ext cx="0" cy="0"/>
          <a:chOff x="0" y="0"/>
          <a:chExt cx="0" cy="0"/>
        </a:xfrm>
      </p:grpSpPr>
      <p:sp>
        <p:nvSpPr>
          <p:cNvPr id="6" name="Rectangle 5"/>
          <p:cNvSpPr/>
          <p:nvPr/>
        </p:nvSpPr>
        <p:spPr>
          <a:xfrm>
            <a:off x="1519713" y="3160165"/>
            <a:ext cx="7624287" cy="2573135"/>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6424" y="1071442"/>
            <a:ext cx="9137576" cy="892552"/>
          </a:xfrm>
          <a:prstGeom prst="rect">
            <a:avLst/>
          </a:prstGeom>
          <a:solidFill>
            <a:schemeClr val="accent3">
              <a:lumMod val="75000"/>
              <a:alpha val="65000"/>
            </a:schemeClr>
          </a:solidFill>
        </p:spPr>
        <p:txBody>
          <a:bodyPr wrap="square" rtlCol="0">
            <a:spAutoFit/>
          </a:bodyPr>
          <a:lstStyle/>
          <a:p>
            <a:r>
              <a:rPr lang="en-US" dirty="0" smtClean="0">
                <a:solidFill>
                  <a:schemeClr val="bg1"/>
                </a:solidFill>
                <a:latin typeface="Adobe Fan Heiti Std B" pitchFamily="34" charset="-128"/>
                <a:ea typeface="Adobe Fan Heiti Std B" pitchFamily="34" charset="-128"/>
              </a:rPr>
              <a:t>         </a:t>
            </a:r>
            <a:r>
              <a:rPr lang="en-US" sz="3200" dirty="0" smtClean="0">
                <a:solidFill>
                  <a:schemeClr val="bg1"/>
                </a:solidFill>
                <a:latin typeface="Arial" pitchFamily="34" charset="0"/>
                <a:ea typeface="Adobe Fan Heiti Std B" pitchFamily="34" charset="-128"/>
                <a:cs typeface="Arial" pitchFamily="34" charset="0"/>
              </a:rPr>
              <a:t>Seamless Summer Option </a:t>
            </a:r>
            <a:r>
              <a:rPr lang="en-US" sz="2000" dirty="0" smtClean="0">
                <a:solidFill>
                  <a:schemeClr val="bg1"/>
                </a:solidFill>
                <a:latin typeface="Arial" pitchFamily="34" charset="0"/>
                <a:ea typeface="Adobe Fan Heiti Std B" pitchFamily="34" charset="-128"/>
                <a:cs typeface="Arial" pitchFamily="34" charset="0"/>
              </a:rPr>
              <a:t>(SSO)</a:t>
            </a:r>
          </a:p>
          <a:p>
            <a:endParaRPr lang="en-US" sz="2000" dirty="0" smtClean="0">
              <a:solidFill>
                <a:schemeClr val="bg1"/>
              </a:solidFill>
              <a:latin typeface="Arial" pitchFamily="34" charset="0"/>
              <a:ea typeface="Adobe Fan Heiti Std B" pitchFamily="34" charset="-128"/>
              <a:cs typeface="Arial" pitchFamily="34" charset="0"/>
            </a:endParaRPr>
          </a:p>
        </p:txBody>
      </p:sp>
      <p:sp>
        <p:nvSpPr>
          <p:cNvPr id="5" name="TextBox 4"/>
          <p:cNvSpPr txBox="1"/>
          <p:nvPr/>
        </p:nvSpPr>
        <p:spPr>
          <a:xfrm>
            <a:off x="1653220" y="3179828"/>
            <a:ext cx="7490780" cy="2343655"/>
          </a:xfrm>
          <a:prstGeom prst="rect">
            <a:avLst/>
          </a:prstGeom>
          <a:noFill/>
        </p:spPr>
        <p:txBody>
          <a:bodyPr wrap="square" rtlCol="0">
            <a:spAutoFit/>
          </a:bodyPr>
          <a:lstStyle/>
          <a:p>
            <a:pPr>
              <a:lnSpc>
                <a:spcPct val="150000"/>
              </a:lnSpc>
              <a:buClr>
                <a:schemeClr val="accent3">
                  <a:lumMod val="75000"/>
                </a:schemeClr>
              </a:buClr>
              <a:buSzPct val="150000"/>
            </a:pPr>
            <a:r>
              <a:rPr lang="en-US" sz="2000" dirty="0" smtClean="0">
                <a:solidFill>
                  <a:schemeClr val="tx1">
                    <a:lumMod val="85000"/>
                    <a:lumOff val="15000"/>
                  </a:schemeClr>
                </a:solidFill>
                <a:latin typeface="Arial" pitchFamily="34" charset="0"/>
                <a:ea typeface="Adobe Fan Heiti Std B" pitchFamily="34" charset="-128"/>
                <a:cs typeface="Arial" pitchFamily="34" charset="0"/>
              </a:rPr>
              <a:t>The Seamless Summer Option (SSO) was created to feed children in low-income areas during the summer months.  Nutrition standards for meals or snack served and claimed for reimbursement must meet the NSLP, SBP and ASCP requirements. </a:t>
            </a:r>
          </a:p>
        </p:txBody>
      </p:sp>
      <p:sp>
        <p:nvSpPr>
          <p:cNvPr id="13" name="Subtitle 4"/>
          <p:cNvSpPr txBox="1">
            <a:spLocks/>
          </p:cNvSpPr>
          <p:nvPr/>
        </p:nvSpPr>
        <p:spPr>
          <a:xfrm>
            <a:off x="0" y="6270970"/>
            <a:ext cx="6705600" cy="532180"/>
          </a:xfrm>
          <a:prstGeom prst="rect">
            <a:avLst/>
          </a:prstGeom>
        </p:spPr>
        <p:txBody>
          <a:bodyPr>
            <a:normAutofit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b="1" spc="130" dirty="0" smtClean="0">
                <a:solidFill>
                  <a:schemeClr val="accent2">
                    <a:lumMod val="50000"/>
                  </a:schemeClr>
                </a:solidFill>
                <a:latin typeface="Arial" pitchFamily="34" charset="0"/>
                <a:cs typeface="Arial" pitchFamily="34" charset="0"/>
              </a:rPr>
              <a:t>Texas Department of Agriculture </a:t>
            </a:r>
          </a:p>
          <a:p>
            <a:pPr marL="0" indent="0">
              <a:buNone/>
            </a:pPr>
            <a:r>
              <a:rPr lang="en-US" sz="1200" b="1" spc="130" dirty="0" smtClean="0">
                <a:solidFill>
                  <a:schemeClr val="accent2">
                    <a:lumMod val="50000"/>
                  </a:schemeClr>
                </a:solidFill>
                <a:latin typeface="Arial" pitchFamily="34" charset="0"/>
                <a:cs typeface="Arial" pitchFamily="34" charset="0"/>
              </a:rPr>
              <a:t>Food and Nutrition Division</a:t>
            </a:r>
            <a:endParaRPr lang="en-US" sz="1200" b="1" spc="130" dirty="0">
              <a:solidFill>
                <a:schemeClr val="accent2">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119886490"/>
      </p:ext>
    </p:extLst>
  </p:cSld>
  <p:clrMapOvr>
    <a:masterClrMapping/>
  </p:clrMapOvr>
  <mc:AlternateContent xmlns:mc="http://schemas.openxmlformats.org/markup-compatibility/2006">
    <mc:Choice xmlns:p14="http://schemas.microsoft.com/office/powerpoint/2010/main" Requires="p14">
      <p:transition spd="slow" p14:dur="2000" advTm="24058"/>
    </mc:Choice>
    <mc:Fallback>
      <p:transition spd="slow" advTm="24058"/>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15000"/>
                    </a14:imgEffect>
                  </a14:imgLayer>
                </a14:imgProps>
              </a:ext>
            </a:extLst>
          </a:blip>
          <a:srcRect/>
          <a:stretch>
            <a:fillRect l="-73000" t="-17000" r="-43000" b="-4000"/>
          </a:stretch>
        </a:blipFill>
        <a:effectLst/>
      </p:bgPr>
    </p:bg>
    <p:spTree>
      <p:nvGrpSpPr>
        <p:cNvPr id="1" name=""/>
        <p:cNvGrpSpPr/>
        <p:nvPr/>
      </p:nvGrpSpPr>
      <p:grpSpPr>
        <a:xfrm>
          <a:off x="0" y="0"/>
          <a:ext cx="0" cy="0"/>
          <a:chOff x="0" y="0"/>
          <a:chExt cx="0" cy="0"/>
        </a:xfrm>
      </p:grpSpPr>
      <p:sp>
        <p:nvSpPr>
          <p:cNvPr id="9" name="Action Button: Custom 8">
            <a:hlinkClick r:id="rId5" action="ppaction://hlinksldjump" highlightClick="1"/>
          </p:cNvPr>
          <p:cNvSpPr/>
          <p:nvPr/>
        </p:nvSpPr>
        <p:spPr>
          <a:xfrm>
            <a:off x="309045" y="4350720"/>
            <a:ext cx="1634025" cy="161301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519713" y="3101407"/>
            <a:ext cx="7605995" cy="3054348"/>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6424" y="1071442"/>
            <a:ext cx="9137576" cy="892552"/>
          </a:xfrm>
          <a:prstGeom prst="rect">
            <a:avLst/>
          </a:prstGeom>
          <a:solidFill>
            <a:schemeClr val="accent3">
              <a:lumMod val="75000"/>
              <a:alpha val="65000"/>
            </a:schemeClr>
          </a:solidFill>
        </p:spPr>
        <p:txBody>
          <a:bodyPr wrap="square" rtlCol="0">
            <a:spAutoFit/>
          </a:bodyPr>
          <a:lstStyle/>
          <a:p>
            <a:r>
              <a:rPr lang="en-US" dirty="0" smtClean="0">
                <a:solidFill>
                  <a:schemeClr val="bg1"/>
                </a:solidFill>
                <a:latin typeface="Adobe Fan Heiti Std B" pitchFamily="34" charset="-128"/>
                <a:ea typeface="Adobe Fan Heiti Std B" pitchFamily="34" charset="-128"/>
              </a:rPr>
              <a:t>         </a:t>
            </a:r>
            <a:r>
              <a:rPr lang="en-US" sz="3200" dirty="0" smtClean="0">
                <a:solidFill>
                  <a:schemeClr val="bg1"/>
                </a:solidFill>
                <a:latin typeface="Arial" pitchFamily="34" charset="0"/>
                <a:ea typeface="Adobe Fan Heiti Std B" pitchFamily="34" charset="-128"/>
                <a:cs typeface="Arial" pitchFamily="34" charset="0"/>
              </a:rPr>
              <a:t>Special Milk Program </a:t>
            </a:r>
            <a:r>
              <a:rPr lang="en-US" sz="2000" dirty="0" smtClean="0">
                <a:solidFill>
                  <a:schemeClr val="bg1"/>
                </a:solidFill>
                <a:latin typeface="Arial" pitchFamily="34" charset="0"/>
                <a:ea typeface="Adobe Fan Heiti Std B" pitchFamily="34" charset="-128"/>
                <a:cs typeface="Arial" pitchFamily="34" charset="0"/>
              </a:rPr>
              <a:t>(SMP)</a:t>
            </a:r>
          </a:p>
          <a:p>
            <a:endParaRPr lang="en-US" sz="2000" dirty="0" smtClean="0">
              <a:solidFill>
                <a:schemeClr val="bg1"/>
              </a:solidFill>
              <a:latin typeface="Arial" pitchFamily="34" charset="0"/>
              <a:ea typeface="Adobe Fan Heiti Std B" pitchFamily="34" charset="-128"/>
              <a:cs typeface="Arial" pitchFamily="34" charset="0"/>
            </a:endParaRPr>
          </a:p>
        </p:txBody>
      </p:sp>
      <p:sp>
        <p:nvSpPr>
          <p:cNvPr id="5" name="TextBox 4"/>
          <p:cNvSpPr txBox="1"/>
          <p:nvPr/>
        </p:nvSpPr>
        <p:spPr>
          <a:xfrm>
            <a:off x="1653220" y="3121760"/>
            <a:ext cx="7490780" cy="2862322"/>
          </a:xfrm>
          <a:prstGeom prst="rect">
            <a:avLst/>
          </a:prstGeom>
          <a:noFill/>
        </p:spPr>
        <p:txBody>
          <a:bodyPr wrap="square" rtlCol="0">
            <a:spAutoFit/>
          </a:bodyPr>
          <a:lstStyle/>
          <a:p>
            <a:pPr>
              <a:lnSpc>
                <a:spcPct val="150000"/>
              </a:lnSpc>
              <a:buClr>
                <a:schemeClr val="accent3">
                  <a:lumMod val="75000"/>
                </a:schemeClr>
              </a:buClr>
              <a:buSzPct val="150000"/>
            </a:pPr>
            <a:r>
              <a:rPr lang="en-US" sz="2000" dirty="0" smtClean="0">
                <a:solidFill>
                  <a:schemeClr val="tx1">
                    <a:lumMod val="85000"/>
                    <a:lumOff val="15000"/>
                  </a:schemeClr>
                </a:solidFill>
                <a:latin typeface="Arial" pitchFamily="34" charset="0"/>
                <a:ea typeface="Adobe Fan Heiti Std B" pitchFamily="34" charset="-128"/>
                <a:cs typeface="Arial" pitchFamily="34" charset="0"/>
              </a:rPr>
              <a:t>The Special Milk Program (SMP) provides reimbursement for milk served to children who do not otherwise participate in a federal child nutrition meal service program. The SMP is </a:t>
            </a:r>
            <a:r>
              <a:rPr lang="en-US" sz="2000" dirty="0">
                <a:solidFill>
                  <a:schemeClr val="tx1">
                    <a:lumMod val="85000"/>
                    <a:lumOff val="15000"/>
                  </a:schemeClr>
                </a:solidFill>
                <a:latin typeface="Arial" pitchFamily="34" charset="0"/>
                <a:ea typeface="Adobe Fan Heiti Std B" pitchFamily="34" charset="-128"/>
                <a:cs typeface="Arial" pitchFamily="34" charset="0"/>
              </a:rPr>
              <a:t>administered </a:t>
            </a:r>
            <a:r>
              <a:rPr lang="en-US" sz="2000" dirty="0" smtClean="0">
                <a:solidFill>
                  <a:schemeClr val="tx1">
                    <a:lumMod val="85000"/>
                    <a:lumOff val="15000"/>
                  </a:schemeClr>
                </a:solidFill>
                <a:latin typeface="Arial" pitchFamily="34" charset="0"/>
                <a:ea typeface="Adobe Fan Heiti Std B" pitchFamily="34" charset="-128"/>
                <a:cs typeface="Arial" pitchFamily="34" charset="0"/>
              </a:rPr>
              <a:t>in </a:t>
            </a:r>
            <a:r>
              <a:rPr lang="en-US" sz="2000" dirty="0">
                <a:solidFill>
                  <a:schemeClr val="tx1">
                    <a:lumMod val="85000"/>
                    <a:lumOff val="15000"/>
                  </a:schemeClr>
                </a:solidFill>
                <a:latin typeface="Arial" pitchFamily="34" charset="0"/>
                <a:ea typeface="Adobe Fan Heiti Std B" pitchFamily="34" charset="-128"/>
                <a:cs typeface="Arial" pitchFamily="34" charset="0"/>
              </a:rPr>
              <a:t>non-profit child care </a:t>
            </a:r>
            <a:r>
              <a:rPr lang="en-US" sz="2000" dirty="0" smtClean="0">
                <a:solidFill>
                  <a:schemeClr val="tx1">
                    <a:lumMod val="85000"/>
                    <a:lumOff val="15000"/>
                  </a:schemeClr>
                </a:solidFill>
                <a:latin typeface="Arial" pitchFamily="34" charset="0"/>
                <a:ea typeface="Adobe Fan Heiti Std B" pitchFamily="34" charset="-128"/>
                <a:cs typeface="Arial" pitchFamily="34" charset="0"/>
              </a:rPr>
              <a:t>institutions, </a:t>
            </a:r>
            <a:r>
              <a:rPr lang="en-US" sz="2000" dirty="0">
                <a:solidFill>
                  <a:schemeClr val="tx1">
                    <a:lumMod val="85000"/>
                    <a:lumOff val="15000"/>
                  </a:schemeClr>
                </a:solidFill>
                <a:latin typeface="Arial" pitchFamily="34" charset="0"/>
                <a:ea typeface="Adobe Fan Heiti Std B" pitchFamily="34" charset="-128"/>
                <a:cs typeface="Arial" pitchFamily="34" charset="0"/>
              </a:rPr>
              <a:t>summer </a:t>
            </a:r>
            <a:r>
              <a:rPr lang="en-US" sz="2000" dirty="0" smtClean="0">
                <a:solidFill>
                  <a:schemeClr val="tx1">
                    <a:lumMod val="85000"/>
                    <a:lumOff val="15000"/>
                  </a:schemeClr>
                </a:solidFill>
                <a:latin typeface="Arial" pitchFamily="34" charset="0"/>
                <a:ea typeface="Adobe Fan Heiti Std B" pitchFamily="34" charset="-128"/>
                <a:cs typeface="Arial" pitchFamily="34" charset="0"/>
              </a:rPr>
              <a:t>camps, and non-profit schools that do not participate in NSLP, SBP, SFSP or the Child and Adult Care Food Program.</a:t>
            </a:r>
            <a:endParaRPr lang="en-US" sz="2000" dirty="0">
              <a:solidFill>
                <a:schemeClr val="tx1">
                  <a:lumMod val="85000"/>
                  <a:lumOff val="15000"/>
                </a:schemeClr>
              </a:solidFill>
              <a:latin typeface="Arial" pitchFamily="34" charset="0"/>
              <a:ea typeface="Adobe Fan Heiti Std B" pitchFamily="34" charset="-128"/>
              <a:cs typeface="Arial" pitchFamily="34" charset="0"/>
            </a:endParaRPr>
          </a:p>
        </p:txBody>
      </p:sp>
      <p:sp>
        <p:nvSpPr>
          <p:cNvPr id="16" name="Subtitle 4"/>
          <p:cNvSpPr txBox="1">
            <a:spLocks/>
          </p:cNvSpPr>
          <p:nvPr/>
        </p:nvSpPr>
        <p:spPr>
          <a:xfrm>
            <a:off x="0" y="6270970"/>
            <a:ext cx="6705600" cy="532180"/>
          </a:xfrm>
          <a:prstGeom prst="rect">
            <a:avLst/>
          </a:prstGeom>
        </p:spPr>
        <p:txBody>
          <a:bodyPr>
            <a:normAutofit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b="1" spc="130" dirty="0" smtClean="0">
                <a:solidFill>
                  <a:schemeClr val="accent2">
                    <a:lumMod val="50000"/>
                  </a:schemeClr>
                </a:solidFill>
                <a:latin typeface="Arial" pitchFamily="34" charset="0"/>
                <a:cs typeface="Arial" pitchFamily="34" charset="0"/>
              </a:rPr>
              <a:t>Texas Department of Agriculture </a:t>
            </a:r>
          </a:p>
          <a:p>
            <a:pPr marL="0" indent="0">
              <a:buNone/>
            </a:pPr>
            <a:r>
              <a:rPr lang="en-US" sz="1200" b="1" spc="130" dirty="0" smtClean="0">
                <a:solidFill>
                  <a:schemeClr val="accent2">
                    <a:lumMod val="50000"/>
                  </a:schemeClr>
                </a:solidFill>
                <a:latin typeface="Arial" pitchFamily="34" charset="0"/>
                <a:cs typeface="Arial" pitchFamily="34" charset="0"/>
              </a:rPr>
              <a:t>Food and Nutrition Division</a:t>
            </a:r>
            <a:endParaRPr lang="en-US" sz="1200" b="1" spc="130" dirty="0">
              <a:solidFill>
                <a:schemeClr val="accent2">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652334369"/>
      </p:ext>
    </p:extLst>
  </p:cSld>
  <p:clrMapOvr>
    <a:masterClrMapping/>
  </p:clrMapOvr>
  <mc:AlternateContent xmlns:mc="http://schemas.openxmlformats.org/markup-compatibility/2006">
    <mc:Choice xmlns:p14="http://schemas.microsoft.com/office/powerpoint/2010/main" Requires="p14">
      <p:transition spd="slow" p14:dur="2000" advTm="25720"/>
    </mc:Choice>
    <mc:Fallback>
      <p:transition spd="slow" advTm="2572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5" name="Rectangle 4"/>
          <p:cNvSpPr/>
          <p:nvPr/>
        </p:nvSpPr>
        <p:spPr>
          <a:xfrm>
            <a:off x="2997395" y="0"/>
            <a:ext cx="620369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200984" y="1042909"/>
            <a:ext cx="5480975" cy="1015663"/>
          </a:xfrm>
          <a:prstGeom prst="rect">
            <a:avLst/>
          </a:prstGeom>
          <a:noFill/>
        </p:spPr>
        <p:txBody>
          <a:bodyPr wrap="square" rtlCol="0">
            <a:spAutoFit/>
          </a:bodyPr>
          <a:lstStyle/>
          <a:p>
            <a:pPr>
              <a:lnSpc>
                <a:spcPct val="150000"/>
              </a:lnSpc>
            </a:pPr>
            <a:r>
              <a:rPr lang="en-US" sz="2000" dirty="0" smtClean="0">
                <a:latin typeface="Arial" pitchFamily="34" charset="0"/>
                <a:ea typeface="Adobe Heiti Std R" pitchFamily="34" charset="-128"/>
                <a:cs typeface="Arial" pitchFamily="34" charset="0"/>
              </a:rPr>
              <a:t>Which program offers </a:t>
            </a:r>
            <a:r>
              <a:rPr lang="en-US" sz="2000" dirty="0" smtClean="0">
                <a:solidFill>
                  <a:srgbClr val="7030A0"/>
                </a:solidFill>
                <a:latin typeface="Arial" pitchFamily="34" charset="0"/>
                <a:ea typeface="Adobe Heiti Std R" pitchFamily="34" charset="-128"/>
                <a:cs typeface="Arial" pitchFamily="34" charset="0"/>
              </a:rPr>
              <a:t>nutritious</a:t>
            </a:r>
            <a:r>
              <a:rPr lang="en-US" sz="2000" dirty="0" smtClean="0">
                <a:latin typeface="Arial" pitchFamily="34" charset="0"/>
                <a:ea typeface="Adobe Heiti Std R" pitchFamily="34" charset="-128"/>
                <a:cs typeface="Arial" pitchFamily="34" charset="0"/>
              </a:rPr>
              <a:t> free or reduced-priced </a:t>
            </a:r>
            <a:r>
              <a:rPr lang="en-US" sz="2000" dirty="0" smtClean="0">
                <a:solidFill>
                  <a:srgbClr val="7030A0"/>
                </a:solidFill>
                <a:latin typeface="Arial" pitchFamily="34" charset="0"/>
                <a:ea typeface="Adobe Heiti Std R" pitchFamily="34" charset="-128"/>
                <a:cs typeface="Arial" pitchFamily="34" charset="0"/>
              </a:rPr>
              <a:t>lunches</a:t>
            </a:r>
            <a:r>
              <a:rPr lang="en-US" sz="2000" dirty="0" smtClean="0">
                <a:latin typeface="Arial" pitchFamily="34" charset="0"/>
                <a:ea typeface="Adobe Heiti Std R" pitchFamily="34" charset="-128"/>
                <a:cs typeface="Arial" pitchFamily="34" charset="0"/>
              </a:rPr>
              <a:t> to eligible students?</a:t>
            </a:r>
            <a:endParaRPr lang="en-US" sz="2000" dirty="0">
              <a:latin typeface="Arial" pitchFamily="34" charset="0"/>
              <a:ea typeface="Adobe Heiti Std R" pitchFamily="34" charset="-128"/>
              <a:cs typeface="Arial" pitchFamily="34" charset="0"/>
            </a:endParaRPr>
          </a:p>
        </p:txBody>
      </p:sp>
      <p:sp>
        <p:nvSpPr>
          <p:cNvPr id="12" name="TextBox 11"/>
          <p:cNvSpPr txBox="1"/>
          <p:nvPr/>
        </p:nvSpPr>
        <p:spPr>
          <a:xfrm>
            <a:off x="3548225" y="2315255"/>
            <a:ext cx="5553209" cy="498663"/>
          </a:xfrm>
          <a:prstGeom prst="rect">
            <a:avLst/>
          </a:prstGeom>
          <a:noFill/>
        </p:spPr>
        <p:txBody>
          <a:bodyPr wrap="square" rtlCol="0">
            <a:spAutoFit/>
          </a:bodyPr>
          <a:lstStyle/>
          <a:p>
            <a:pPr>
              <a:lnSpc>
                <a:spcPct val="150000"/>
              </a:lnSpc>
            </a:pPr>
            <a:r>
              <a:rPr lang="en-US" sz="2000" dirty="0">
                <a:solidFill>
                  <a:schemeClr val="tx1">
                    <a:lumMod val="75000"/>
                    <a:lumOff val="25000"/>
                  </a:schemeClr>
                </a:solidFill>
                <a:latin typeface="Times New Roman"/>
                <a:ea typeface="Adobe Heiti Std R" pitchFamily="34" charset="-128"/>
                <a:cs typeface="Times New Roman"/>
              </a:rPr>
              <a:t>— </a:t>
            </a:r>
            <a:r>
              <a:rPr lang="en-US" sz="2000" dirty="0" smtClean="0">
                <a:solidFill>
                  <a:schemeClr val="tx1">
                    <a:lumMod val="75000"/>
                    <a:lumOff val="25000"/>
                  </a:schemeClr>
                </a:solidFill>
                <a:latin typeface="Times New Roman"/>
                <a:ea typeface="Adobe Heiti Std R" pitchFamily="34" charset="-128"/>
                <a:cs typeface="Times New Roman"/>
              </a:rPr>
              <a:t> </a:t>
            </a:r>
            <a:r>
              <a:rPr lang="en-US" dirty="0" smtClean="0">
                <a:solidFill>
                  <a:schemeClr val="tx1">
                    <a:lumMod val="75000"/>
                    <a:lumOff val="25000"/>
                  </a:schemeClr>
                </a:solidFill>
                <a:latin typeface="Arial" pitchFamily="34" charset="0"/>
                <a:ea typeface="Adobe Heiti Std R" pitchFamily="34" charset="-128"/>
                <a:cs typeface="Arial" pitchFamily="34" charset="0"/>
              </a:rPr>
              <a:t>School Breakfast Program (SBP)</a:t>
            </a:r>
            <a:endParaRPr lang="en-US" dirty="0">
              <a:solidFill>
                <a:schemeClr val="tx1">
                  <a:lumMod val="75000"/>
                  <a:lumOff val="25000"/>
                </a:schemeClr>
              </a:solidFill>
              <a:latin typeface="Arial" pitchFamily="34" charset="0"/>
              <a:ea typeface="Adobe Heiti Std R" pitchFamily="34" charset="-128"/>
              <a:cs typeface="Arial" pitchFamily="34" charset="0"/>
            </a:endParaRPr>
          </a:p>
        </p:txBody>
      </p:sp>
      <p:sp>
        <p:nvSpPr>
          <p:cNvPr id="14" name="TextBox 13"/>
          <p:cNvSpPr txBox="1"/>
          <p:nvPr/>
        </p:nvSpPr>
        <p:spPr>
          <a:xfrm>
            <a:off x="3545871" y="3235847"/>
            <a:ext cx="5634729" cy="500393"/>
          </a:xfrm>
          <a:prstGeom prst="rect">
            <a:avLst/>
          </a:prstGeom>
          <a:noFill/>
        </p:spPr>
        <p:txBody>
          <a:bodyPr wrap="square" rtlCol="0">
            <a:spAutoFit/>
          </a:bodyPr>
          <a:lstStyle/>
          <a:p>
            <a:pPr>
              <a:lnSpc>
                <a:spcPct val="150000"/>
              </a:lnSpc>
            </a:pPr>
            <a:r>
              <a:rPr lang="en-US" sz="2000" dirty="0">
                <a:solidFill>
                  <a:schemeClr val="tx1">
                    <a:lumMod val="75000"/>
                    <a:lumOff val="25000"/>
                  </a:schemeClr>
                </a:solidFill>
                <a:latin typeface="Times New Roman"/>
                <a:ea typeface="Adobe Heiti Std R" pitchFamily="34" charset="-128"/>
                <a:cs typeface="Times New Roman"/>
              </a:rPr>
              <a:t>—</a:t>
            </a:r>
            <a:r>
              <a:rPr lang="en-US" sz="2000" dirty="0">
                <a:solidFill>
                  <a:schemeClr val="tx1">
                    <a:lumMod val="75000"/>
                    <a:lumOff val="25000"/>
                  </a:schemeClr>
                </a:solidFill>
                <a:latin typeface="Adobe Heiti Std R" pitchFamily="34" charset="-128"/>
                <a:ea typeface="Adobe Heiti Std R" pitchFamily="34" charset="-128"/>
              </a:rPr>
              <a:t> </a:t>
            </a:r>
            <a:r>
              <a:rPr lang="en-US" sz="2000" dirty="0" smtClean="0">
                <a:solidFill>
                  <a:schemeClr val="tx1">
                    <a:lumMod val="75000"/>
                    <a:lumOff val="25000"/>
                  </a:schemeClr>
                </a:solidFill>
                <a:latin typeface="Adobe Heiti Std R" pitchFamily="34" charset="-128"/>
                <a:ea typeface="Adobe Heiti Std R" pitchFamily="34" charset="-128"/>
              </a:rPr>
              <a:t> </a:t>
            </a:r>
            <a:r>
              <a:rPr lang="en-US" dirty="0" smtClean="0">
                <a:solidFill>
                  <a:schemeClr val="tx1">
                    <a:lumMod val="75000"/>
                    <a:lumOff val="25000"/>
                  </a:schemeClr>
                </a:solidFill>
                <a:latin typeface="Arial" pitchFamily="34" charset="0"/>
                <a:ea typeface="Adobe Heiti Std R" pitchFamily="34" charset="-128"/>
                <a:cs typeface="Arial" pitchFamily="34" charset="0"/>
              </a:rPr>
              <a:t>Afterschool Care Program (ASCP)</a:t>
            </a:r>
          </a:p>
        </p:txBody>
      </p:sp>
      <p:sp>
        <p:nvSpPr>
          <p:cNvPr id="15" name="TextBox 14"/>
          <p:cNvSpPr txBox="1"/>
          <p:nvPr/>
        </p:nvSpPr>
        <p:spPr>
          <a:xfrm>
            <a:off x="7566719" y="310193"/>
            <a:ext cx="691290" cy="338554"/>
          </a:xfrm>
          <a:prstGeom prst="rect">
            <a:avLst/>
          </a:prstGeom>
          <a:noFill/>
        </p:spPr>
        <p:txBody>
          <a:bodyPr wrap="square" rtlCol="0">
            <a:spAutoFit/>
          </a:bodyPr>
          <a:lstStyle/>
          <a:p>
            <a:pPr algn="ctr"/>
            <a:r>
              <a:rPr lang="en-US" sz="1600" b="1" dirty="0" smtClean="0">
                <a:solidFill>
                  <a:schemeClr val="bg1"/>
                </a:solidFill>
                <a:latin typeface="Adobe Heiti Std R" pitchFamily="34" charset="-128"/>
                <a:ea typeface="Adobe Heiti Std R" pitchFamily="34" charset="-128"/>
              </a:rPr>
              <a:t>Q1</a:t>
            </a:r>
            <a:endParaRPr lang="en-US" sz="1600" b="1" dirty="0">
              <a:solidFill>
                <a:schemeClr val="bg1"/>
              </a:solidFill>
              <a:latin typeface="Adobe Heiti Std R" pitchFamily="34" charset="-128"/>
              <a:ea typeface="Adobe Heiti Std R" pitchFamily="34" charset="-128"/>
            </a:endParaRPr>
          </a:p>
        </p:txBody>
      </p:sp>
      <p:sp>
        <p:nvSpPr>
          <p:cNvPr id="17" name="Oval 16"/>
          <p:cNvSpPr/>
          <p:nvPr/>
        </p:nvSpPr>
        <p:spPr>
          <a:xfrm>
            <a:off x="7809548" y="310193"/>
            <a:ext cx="564547" cy="468862"/>
          </a:xfrm>
          <a:prstGeom prst="ellipse">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831042" y="359958"/>
            <a:ext cx="564547" cy="369332"/>
          </a:xfrm>
          <a:prstGeom prst="rect">
            <a:avLst/>
          </a:prstGeom>
          <a:noFill/>
        </p:spPr>
        <p:txBody>
          <a:bodyPr wrap="square" rtlCol="0">
            <a:spAutoFit/>
          </a:bodyPr>
          <a:lstStyle/>
          <a:p>
            <a:r>
              <a:rPr lang="en-US" b="1" dirty="0" smtClean="0">
                <a:solidFill>
                  <a:schemeClr val="bg1"/>
                </a:solidFill>
                <a:latin typeface="Adobe Heiti Std R" pitchFamily="34" charset="-128"/>
                <a:ea typeface="Adobe Heiti Std R" pitchFamily="34" charset="-128"/>
              </a:rPr>
              <a:t>Q2</a:t>
            </a:r>
            <a:endParaRPr lang="en-US" b="1" dirty="0">
              <a:solidFill>
                <a:schemeClr val="bg1"/>
              </a:solidFill>
              <a:latin typeface="Adobe Heiti Std R" pitchFamily="34" charset="-128"/>
              <a:ea typeface="Adobe Heiti Std R" pitchFamily="34" charset="-128"/>
            </a:endParaRPr>
          </a:p>
        </p:txBody>
      </p:sp>
      <p:sp>
        <p:nvSpPr>
          <p:cNvPr id="25" name="TextBox 24"/>
          <p:cNvSpPr txBox="1"/>
          <p:nvPr/>
        </p:nvSpPr>
        <p:spPr>
          <a:xfrm>
            <a:off x="320415" y="2086690"/>
            <a:ext cx="2362200" cy="1938992"/>
          </a:xfrm>
          <a:prstGeom prst="rect">
            <a:avLst/>
          </a:prstGeom>
          <a:noFill/>
        </p:spPr>
        <p:txBody>
          <a:bodyPr wrap="square" rtlCol="0">
            <a:spAutoFit/>
          </a:bodyPr>
          <a:lstStyle/>
          <a:p>
            <a:pPr algn="ctr"/>
            <a:r>
              <a:rPr lang="en-US" sz="2400" dirty="0" smtClean="0">
                <a:solidFill>
                  <a:schemeClr val="bg1"/>
                </a:solidFill>
                <a:latin typeface="Adobe Fan Heiti Std B" pitchFamily="34" charset="-128"/>
                <a:ea typeface="Adobe Fan Heiti Std B" pitchFamily="34" charset="-128"/>
              </a:rPr>
              <a:t>Did you </a:t>
            </a:r>
            <a:r>
              <a:rPr lang="en-US" sz="4800" dirty="0" smtClean="0">
                <a:solidFill>
                  <a:schemeClr val="bg1"/>
                </a:solidFill>
                <a:latin typeface="Adobe Fan Heiti Std B" pitchFamily="34" charset="-128"/>
                <a:ea typeface="Adobe Fan Heiti Std B" pitchFamily="34" charset="-128"/>
              </a:rPr>
              <a:t>catch all that</a:t>
            </a:r>
            <a:r>
              <a:rPr lang="en-US" sz="3200" dirty="0" smtClean="0">
                <a:solidFill>
                  <a:schemeClr val="bg1"/>
                </a:solidFill>
                <a:latin typeface="Adobe Fan Heiti Std B" pitchFamily="34" charset="-128"/>
                <a:ea typeface="Adobe Fan Heiti Std B" pitchFamily="34" charset="-128"/>
              </a:rPr>
              <a:t>?</a:t>
            </a:r>
            <a:endParaRPr lang="en-US" sz="3200" dirty="0">
              <a:solidFill>
                <a:schemeClr val="bg1"/>
              </a:solidFill>
              <a:latin typeface="Adobe Fan Heiti Std B" pitchFamily="34" charset="-128"/>
              <a:ea typeface="Adobe Fan Heiti Std B" pitchFamily="34" charset="-128"/>
            </a:endParaRPr>
          </a:p>
        </p:txBody>
      </p:sp>
      <p:sp>
        <p:nvSpPr>
          <p:cNvPr id="27" name="Rectangle 26"/>
          <p:cNvSpPr/>
          <p:nvPr/>
        </p:nvSpPr>
        <p:spPr>
          <a:xfrm>
            <a:off x="2997395" y="-104260"/>
            <a:ext cx="131775" cy="6989710"/>
          </a:xfrm>
          <a:prstGeom prst="rect">
            <a:avLst/>
          </a:prstGeom>
          <a:solidFill>
            <a:srgbClr val="66006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0033"/>
              </a:solidFill>
            </a:endParaRPr>
          </a:p>
        </p:txBody>
      </p:sp>
      <p:sp>
        <p:nvSpPr>
          <p:cNvPr id="29" name="TextBox 28"/>
          <p:cNvSpPr txBox="1"/>
          <p:nvPr/>
        </p:nvSpPr>
        <p:spPr>
          <a:xfrm>
            <a:off x="3496660" y="4168774"/>
            <a:ext cx="5185300" cy="553998"/>
          </a:xfrm>
          <a:prstGeom prst="rect">
            <a:avLst/>
          </a:prstGeom>
          <a:noFill/>
        </p:spPr>
        <p:txBody>
          <a:bodyPr wrap="square" rtlCol="0">
            <a:spAutoFit/>
          </a:bodyPr>
          <a:lstStyle/>
          <a:p>
            <a:pPr>
              <a:lnSpc>
                <a:spcPct val="150000"/>
              </a:lnSpc>
            </a:pPr>
            <a:r>
              <a:rPr lang="en-US" sz="2000" dirty="0" smtClean="0">
                <a:solidFill>
                  <a:schemeClr val="tx1">
                    <a:lumMod val="75000"/>
                    <a:lumOff val="25000"/>
                  </a:schemeClr>
                </a:solidFill>
                <a:latin typeface="Times New Roman"/>
                <a:ea typeface="Adobe Heiti Std R" pitchFamily="34" charset="-128"/>
                <a:cs typeface="Times New Roman"/>
              </a:rPr>
              <a:t> —  </a:t>
            </a:r>
            <a:r>
              <a:rPr lang="en-US" dirty="0" smtClean="0">
                <a:solidFill>
                  <a:schemeClr val="tx1">
                    <a:lumMod val="75000"/>
                    <a:lumOff val="25000"/>
                  </a:schemeClr>
                </a:solidFill>
                <a:latin typeface="Arial" pitchFamily="34" charset="0"/>
                <a:ea typeface="Adobe Heiti Std R" pitchFamily="34" charset="-128"/>
                <a:cs typeface="Arial" pitchFamily="34" charset="0"/>
              </a:rPr>
              <a:t>National School Lunch Program (NSLP)</a:t>
            </a:r>
            <a:endParaRPr lang="en-US" dirty="0">
              <a:solidFill>
                <a:schemeClr val="tx1">
                  <a:lumMod val="75000"/>
                  <a:lumOff val="25000"/>
                </a:schemeClr>
              </a:solidFill>
              <a:latin typeface="Arial" pitchFamily="34" charset="0"/>
              <a:ea typeface="Adobe Heiti Std R" pitchFamily="34" charset="-128"/>
              <a:cs typeface="Arial" pitchFamily="34" charset="0"/>
            </a:endParaRPr>
          </a:p>
        </p:txBody>
      </p:sp>
      <p:sp>
        <p:nvSpPr>
          <p:cNvPr id="16" name="Oval 15"/>
          <p:cNvSpPr/>
          <p:nvPr/>
        </p:nvSpPr>
        <p:spPr>
          <a:xfrm rot="16200000">
            <a:off x="5441321" y="1916876"/>
            <a:ext cx="988919" cy="5108669"/>
          </a:xfrm>
          <a:prstGeom prst="ellipse">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ubtitle 4"/>
          <p:cNvSpPr txBox="1">
            <a:spLocks/>
          </p:cNvSpPr>
          <p:nvPr/>
        </p:nvSpPr>
        <p:spPr>
          <a:xfrm>
            <a:off x="-75005" y="6270970"/>
            <a:ext cx="6705600" cy="532180"/>
          </a:xfrm>
          <a:prstGeom prst="rect">
            <a:avLst/>
          </a:prstGeom>
        </p:spPr>
        <p:txBody>
          <a:bodyPr>
            <a:normAutofit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b="1" spc="130" dirty="0" smtClean="0">
                <a:solidFill>
                  <a:schemeClr val="accent2">
                    <a:lumMod val="50000"/>
                  </a:schemeClr>
                </a:solidFill>
                <a:latin typeface="Arial" pitchFamily="34" charset="0"/>
                <a:cs typeface="Arial" pitchFamily="34" charset="0"/>
              </a:rPr>
              <a:t>Texas Department of Agriculture </a:t>
            </a:r>
          </a:p>
          <a:p>
            <a:pPr marL="0" indent="0">
              <a:buNone/>
            </a:pPr>
            <a:r>
              <a:rPr lang="en-US" sz="1200" b="1" spc="130" dirty="0" smtClean="0">
                <a:solidFill>
                  <a:schemeClr val="accent2">
                    <a:lumMod val="50000"/>
                  </a:schemeClr>
                </a:solidFill>
                <a:latin typeface="Arial" pitchFamily="34" charset="0"/>
                <a:cs typeface="Arial" pitchFamily="34" charset="0"/>
              </a:rPr>
              <a:t>Food and Nutrition Division</a:t>
            </a:r>
            <a:endParaRPr lang="en-US" sz="1200" b="1" spc="130" dirty="0">
              <a:solidFill>
                <a:schemeClr val="accent2">
                  <a:lumMod val="50000"/>
                </a:schemeClr>
              </a:solidFill>
              <a:latin typeface="Arial" pitchFamily="34" charset="0"/>
              <a:cs typeface="Arial" pitchFamily="34" charset="0"/>
            </a:endParaRPr>
          </a:p>
        </p:txBody>
      </p:sp>
      <p:sp>
        <p:nvSpPr>
          <p:cNvPr id="20" name="TextBox 19"/>
          <p:cNvSpPr txBox="1"/>
          <p:nvPr/>
        </p:nvSpPr>
        <p:spPr>
          <a:xfrm>
            <a:off x="3496660" y="5310845"/>
            <a:ext cx="5185300" cy="553998"/>
          </a:xfrm>
          <a:prstGeom prst="rect">
            <a:avLst/>
          </a:prstGeom>
          <a:noFill/>
        </p:spPr>
        <p:txBody>
          <a:bodyPr wrap="square" rtlCol="0">
            <a:spAutoFit/>
          </a:bodyPr>
          <a:lstStyle/>
          <a:p>
            <a:pPr>
              <a:lnSpc>
                <a:spcPct val="150000"/>
              </a:lnSpc>
            </a:pPr>
            <a:r>
              <a:rPr lang="en-US" sz="2000" dirty="0">
                <a:solidFill>
                  <a:schemeClr val="tx1">
                    <a:lumMod val="75000"/>
                    <a:lumOff val="25000"/>
                  </a:schemeClr>
                </a:solidFill>
                <a:latin typeface="Times New Roman"/>
                <a:ea typeface="Adobe Heiti Std R" pitchFamily="34" charset="-128"/>
                <a:cs typeface="Times New Roman"/>
              </a:rPr>
              <a:t>—</a:t>
            </a:r>
            <a:r>
              <a:rPr lang="en-US" sz="2000" b="1" dirty="0">
                <a:solidFill>
                  <a:schemeClr val="tx1">
                    <a:lumMod val="75000"/>
                    <a:lumOff val="25000"/>
                  </a:schemeClr>
                </a:solidFill>
                <a:latin typeface="Times New Roman"/>
                <a:ea typeface="Adobe Heiti Std R" pitchFamily="34" charset="-128"/>
                <a:cs typeface="Times New Roman"/>
              </a:rPr>
              <a:t> </a:t>
            </a:r>
            <a:r>
              <a:rPr lang="en-US" sz="2000" dirty="0" smtClean="0">
                <a:solidFill>
                  <a:schemeClr val="tx1">
                    <a:lumMod val="75000"/>
                    <a:lumOff val="25000"/>
                  </a:schemeClr>
                </a:solidFill>
                <a:latin typeface="Times New Roman"/>
                <a:ea typeface="Adobe Heiti Std R" pitchFamily="34" charset="-128"/>
                <a:cs typeface="Times New Roman"/>
              </a:rPr>
              <a:t> </a:t>
            </a:r>
            <a:r>
              <a:rPr lang="en-US" dirty="0" smtClean="0">
                <a:solidFill>
                  <a:schemeClr val="tx1">
                    <a:lumMod val="75000"/>
                    <a:lumOff val="25000"/>
                  </a:schemeClr>
                </a:solidFill>
                <a:latin typeface="Arial" pitchFamily="34" charset="0"/>
                <a:ea typeface="Adobe Heiti Std R" pitchFamily="34" charset="-128"/>
                <a:cs typeface="Arial" pitchFamily="34" charset="0"/>
              </a:rPr>
              <a:t>Summer Food Service Program (SFSP)</a:t>
            </a:r>
            <a:endParaRPr lang="en-US" dirty="0">
              <a:solidFill>
                <a:schemeClr val="tx1">
                  <a:lumMod val="75000"/>
                  <a:lumOff val="25000"/>
                </a:schemeClr>
              </a:solidFill>
              <a:latin typeface="Arial" pitchFamily="34" charset="0"/>
              <a:ea typeface="Adobe Heiti Std R" pitchFamily="34" charset="-128"/>
              <a:cs typeface="Arial" pitchFamily="34" charset="0"/>
            </a:endParaRPr>
          </a:p>
        </p:txBody>
      </p:sp>
    </p:spTree>
    <p:custDataLst>
      <p:tags r:id="rId1"/>
    </p:custDataLst>
    <p:extLst>
      <p:ext uri="{BB962C8B-B14F-4D97-AF65-F5344CB8AC3E}">
        <p14:creationId xmlns:p14="http://schemas.microsoft.com/office/powerpoint/2010/main" val="141658558"/>
      </p:ext>
    </p:extLst>
  </p:cSld>
  <p:clrMapOvr>
    <a:masterClrMapping/>
  </p:clrMapOvr>
  <mc:AlternateContent xmlns:mc="http://schemas.openxmlformats.org/markup-compatibility/2006">
    <mc:Choice xmlns:p14="http://schemas.microsoft.com/office/powerpoint/2010/main" Requires="p14">
      <p:transition spd="slow" p14:dur="2000" advTm="32066"/>
    </mc:Choice>
    <mc:Fallback>
      <p:transition spd="slow" advTm="320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5" name="Rectangle 4"/>
          <p:cNvSpPr/>
          <p:nvPr/>
        </p:nvSpPr>
        <p:spPr>
          <a:xfrm>
            <a:off x="2997395" y="0"/>
            <a:ext cx="620369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153370" y="1042909"/>
            <a:ext cx="5873609" cy="1477328"/>
          </a:xfrm>
          <a:prstGeom prst="rect">
            <a:avLst/>
          </a:prstGeom>
          <a:noFill/>
        </p:spPr>
        <p:txBody>
          <a:bodyPr wrap="square" rtlCol="0">
            <a:spAutoFit/>
          </a:bodyPr>
          <a:lstStyle/>
          <a:p>
            <a:pPr>
              <a:lnSpc>
                <a:spcPct val="150000"/>
              </a:lnSpc>
            </a:pPr>
            <a:r>
              <a:rPr lang="en-US" sz="2000" dirty="0" smtClean="0">
                <a:latin typeface="Arial" pitchFamily="34" charset="0"/>
                <a:ea typeface="Adobe Heiti Std R" pitchFamily="34" charset="-128"/>
                <a:cs typeface="Arial" pitchFamily="34" charset="0"/>
              </a:rPr>
              <a:t>Which two programs provide </a:t>
            </a:r>
            <a:r>
              <a:rPr lang="en-US" sz="2000" dirty="0" smtClean="0">
                <a:solidFill>
                  <a:srgbClr val="7030A0"/>
                </a:solidFill>
                <a:latin typeface="Arial" pitchFamily="34" charset="0"/>
                <a:ea typeface="Adobe Heiti Std R" pitchFamily="34" charset="-128"/>
                <a:cs typeface="Arial" pitchFamily="34" charset="0"/>
              </a:rPr>
              <a:t>meals during long vacations </a:t>
            </a:r>
            <a:r>
              <a:rPr lang="en-US" sz="2000" dirty="0" smtClean="0">
                <a:latin typeface="Arial" pitchFamily="34" charset="0"/>
                <a:ea typeface="Adobe Heiti Std R" pitchFamily="34" charset="-128"/>
                <a:cs typeface="Arial" pitchFamily="34" charset="0"/>
              </a:rPr>
              <a:t>when children do not have access to school breakfast or lunch?</a:t>
            </a:r>
            <a:endParaRPr lang="en-US" sz="2000" dirty="0">
              <a:latin typeface="Arial" pitchFamily="34" charset="0"/>
              <a:ea typeface="Adobe Heiti Std R" pitchFamily="34" charset="-128"/>
              <a:cs typeface="Arial" pitchFamily="34" charset="0"/>
            </a:endParaRPr>
          </a:p>
        </p:txBody>
      </p:sp>
      <p:sp>
        <p:nvSpPr>
          <p:cNvPr id="12" name="TextBox 11"/>
          <p:cNvSpPr txBox="1"/>
          <p:nvPr/>
        </p:nvSpPr>
        <p:spPr>
          <a:xfrm>
            <a:off x="3548225" y="2805149"/>
            <a:ext cx="5553209" cy="969496"/>
          </a:xfrm>
          <a:prstGeom prst="rect">
            <a:avLst/>
          </a:prstGeom>
          <a:noFill/>
        </p:spPr>
        <p:txBody>
          <a:bodyPr wrap="square" rtlCol="0">
            <a:spAutoFit/>
          </a:bodyPr>
          <a:lstStyle/>
          <a:p>
            <a:pPr>
              <a:lnSpc>
                <a:spcPct val="150000"/>
              </a:lnSpc>
            </a:pPr>
            <a:r>
              <a:rPr lang="en-US" sz="2000" dirty="0">
                <a:solidFill>
                  <a:schemeClr val="tx1">
                    <a:lumMod val="75000"/>
                    <a:lumOff val="25000"/>
                  </a:schemeClr>
                </a:solidFill>
                <a:latin typeface="Times New Roman"/>
                <a:ea typeface="Adobe Heiti Std R" pitchFamily="34" charset="-128"/>
                <a:cs typeface="Times New Roman"/>
              </a:rPr>
              <a:t>— </a:t>
            </a:r>
            <a:r>
              <a:rPr lang="en-US" sz="2000" dirty="0" smtClean="0">
                <a:solidFill>
                  <a:schemeClr val="tx1">
                    <a:lumMod val="75000"/>
                    <a:lumOff val="25000"/>
                  </a:schemeClr>
                </a:solidFill>
                <a:latin typeface="Times New Roman"/>
                <a:ea typeface="Adobe Heiti Std R" pitchFamily="34" charset="-128"/>
                <a:cs typeface="Times New Roman"/>
              </a:rPr>
              <a:t> </a:t>
            </a:r>
            <a:r>
              <a:rPr lang="en-US" dirty="0" smtClean="0">
                <a:solidFill>
                  <a:schemeClr val="tx1">
                    <a:lumMod val="75000"/>
                    <a:lumOff val="25000"/>
                  </a:schemeClr>
                </a:solidFill>
                <a:latin typeface="Arial" pitchFamily="34" charset="0"/>
                <a:ea typeface="Adobe Heiti Std R" pitchFamily="34" charset="-128"/>
                <a:cs typeface="Arial" pitchFamily="34" charset="0"/>
              </a:rPr>
              <a:t>Afterschool Care Program (ASCP) and Fresh Fruit and Vegetable Program (FFVP)</a:t>
            </a:r>
            <a:endParaRPr lang="en-US" dirty="0">
              <a:solidFill>
                <a:schemeClr val="tx1">
                  <a:lumMod val="75000"/>
                  <a:lumOff val="25000"/>
                </a:schemeClr>
              </a:solidFill>
              <a:latin typeface="Arial" pitchFamily="34" charset="0"/>
              <a:ea typeface="Adobe Heiti Std R" pitchFamily="34" charset="-128"/>
              <a:cs typeface="Arial" pitchFamily="34" charset="0"/>
            </a:endParaRPr>
          </a:p>
        </p:txBody>
      </p:sp>
      <p:sp>
        <p:nvSpPr>
          <p:cNvPr id="14" name="TextBox 13"/>
          <p:cNvSpPr txBox="1"/>
          <p:nvPr/>
        </p:nvSpPr>
        <p:spPr>
          <a:xfrm>
            <a:off x="3572845" y="5610399"/>
            <a:ext cx="5634729" cy="918200"/>
          </a:xfrm>
          <a:prstGeom prst="rect">
            <a:avLst/>
          </a:prstGeom>
          <a:noFill/>
        </p:spPr>
        <p:txBody>
          <a:bodyPr wrap="square" rtlCol="0">
            <a:spAutoFit/>
          </a:bodyPr>
          <a:lstStyle/>
          <a:p>
            <a:pPr>
              <a:lnSpc>
                <a:spcPct val="150000"/>
              </a:lnSpc>
            </a:pPr>
            <a:r>
              <a:rPr lang="en-US" sz="2000" dirty="0">
                <a:solidFill>
                  <a:schemeClr val="tx1">
                    <a:lumMod val="75000"/>
                    <a:lumOff val="25000"/>
                  </a:schemeClr>
                </a:solidFill>
                <a:latin typeface="Times New Roman"/>
                <a:ea typeface="Adobe Heiti Std R" pitchFamily="34" charset="-128"/>
                <a:cs typeface="Times New Roman"/>
              </a:rPr>
              <a:t>—</a:t>
            </a:r>
            <a:r>
              <a:rPr lang="en-US" sz="2000" dirty="0">
                <a:solidFill>
                  <a:schemeClr val="tx1">
                    <a:lumMod val="75000"/>
                    <a:lumOff val="25000"/>
                  </a:schemeClr>
                </a:solidFill>
                <a:latin typeface="Adobe Heiti Std R" pitchFamily="34" charset="-128"/>
                <a:ea typeface="Adobe Heiti Std R" pitchFamily="34" charset="-128"/>
              </a:rPr>
              <a:t> </a:t>
            </a:r>
            <a:r>
              <a:rPr lang="en-US" sz="2000" dirty="0" smtClean="0">
                <a:solidFill>
                  <a:schemeClr val="tx1">
                    <a:lumMod val="75000"/>
                    <a:lumOff val="25000"/>
                  </a:schemeClr>
                </a:solidFill>
                <a:latin typeface="Adobe Heiti Std R" pitchFamily="34" charset="-128"/>
                <a:ea typeface="Adobe Heiti Std R" pitchFamily="34" charset="-128"/>
              </a:rPr>
              <a:t> </a:t>
            </a:r>
            <a:r>
              <a:rPr lang="en-US" dirty="0" smtClean="0">
                <a:solidFill>
                  <a:schemeClr val="tx1">
                    <a:lumMod val="75000"/>
                    <a:lumOff val="25000"/>
                  </a:schemeClr>
                </a:solidFill>
                <a:latin typeface="Arial" pitchFamily="34" charset="0"/>
                <a:ea typeface="Adobe Heiti Std R" pitchFamily="34" charset="-128"/>
                <a:cs typeface="Arial" pitchFamily="34" charset="0"/>
              </a:rPr>
              <a:t>Afterschool Care Program (ASCP) and Summer Food Service Program (SFSP)</a:t>
            </a:r>
          </a:p>
        </p:txBody>
      </p:sp>
      <p:sp>
        <p:nvSpPr>
          <p:cNvPr id="15" name="TextBox 14"/>
          <p:cNvSpPr txBox="1"/>
          <p:nvPr/>
        </p:nvSpPr>
        <p:spPr>
          <a:xfrm>
            <a:off x="7566719" y="310193"/>
            <a:ext cx="691290" cy="338554"/>
          </a:xfrm>
          <a:prstGeom prst="rect">
            <a:avLst/>
          </a:prstGeom>
          <a:noFill/>
        </p:spPr>
        <p:txBody>
          <a:bodyPr wrap="square" rtlCol="0">
            <a:spAutoFit/>
          </a:bodyPr>
          <a:lstStyle/>
          <a:p>
            <a:pPr algn="ctr"/>
            <a:r>
              <a:rPr lang="en-US" sz="1600" b="1" dirty="0" smtClean="0">
                <a:solidFill>
                  <a:schemeClr val="bg1"/>
                </a:solidFill>
                <a:latin typeface="Adobe Heiti Std R" pitchFamily="34" charset="-128"/>
                <a:ea typeface="Adobe Heiti Std R" pitchFamily="34" charset="-128"/>
              </a:rPr>
              <a:t>Q1</a:t>
            </a:r>
            <a:endParaRPr lang="en-US" sz="1600" b="1" dirty="0">
              <a:solidFill>
                <a:schemeClr val="bg1"/>
              </a:solidFill>
              <a:latin typeface="Adobe Heiti Std R" pitchFamily="34" charset="-128"/>
              <a:ea typeface="Adobe Heiti Std R" pitchFamily="34" charset="-128"/>
            </a:endParaRPr>
          </a:p>
        </p:txBody>
      </p:sp>
      <p:sp>
        <p:nvSpPr>
          <p:cNvPr id="17" name="Oval 16"/>
          <p:cNvSpPr/>
          <p:nvPr/>
        </p:nvSpPr>
        <p:spPr>
          <a:xfrm>
            <a:off x="7809548" y="310193"/>
            <a:ext cx="564547" cy="468862"/>
          </a:xfrm>
          <a:prstGeom prst="ellipse">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831042" y="359958"/>
            <a:ext cx="564547" cy="369332"/>
          </a:xfrm>
          <a:prstGeom prst="rect">
            <a:avLst/>
          </a:prstGeom>
          <a:noFill/>
        </p:spPr>
        <p:txBody>
          <a:bodyPr wrap="square" rtlCol="0">
            <a:spAutoFit/>
          </a:bodyPr>
          <a:lstStyle/>
          <a:p>
            <a:r>
              <a:rPr lang="en-US" b="1" dirty="0" smtClean="0">
                <a:solidFill>
                  <a:schemeClr val="bg1"/>
                </a:solidFill>
                <a:latin typeface="Adobe Heiti Std R" pitchFamily="34" charset="-128"/>
                <a:ea typeface="Adobe Heiti Std R" pitchFamily="34" charset="-128"/>
              </a:rPr>
              <a:t>Q3</a:t>
            </a:r>
            <a:endParaRPr lang="en-US" b="1" dirty="0">
              <a:solidFill>
                <a:schemeClr val="bg1"/>
              </a:solidFill>
              <a:latin typeface="Adobe Heiti Std R" pitchFamily="34" charset="-128"/>
              <a:ea typeface="Adobe Heiti Std R" pitchFamily="34" charset="-128"/>
            </a:endParaRPr>
          </a:p>
        </p:txBody>
      </p:sp>
      <p:sp>
        <p:nvSpPr>
          <p:cNvPr id="25" name="TextBox 24"/>
          <p:cNvSpPr txBox="1"/>
          <p:nvPr/>
        </p:nvSpPr>
        <p:spPr>
          <a:xfrm>
            <a:off x="320415" y="2086690"/>
            <a:ext cx="2362200" cy="1938992"/>
          </a:xfrm>
          <a:prstGeom prst="rect">
            <a:avLst/>
          </a:prstGeom>
          <a:noFill/>
        </p:spPr>
        <p:txBody>
          <a:bodyPr wrap="square" rtlCol="0">
            <a:spAutoFit/>
          </a:bodyPr>
          <a:lstStyle/>
          <a:p>
            <a:pPr algn="ctr"/>
            <a:r>
              <a:rPr lang="en-US" sz="2400" dirty="0" smtClean="0">
                <a:solidFill>
                  <a:schemeClr val="bg1"/>
                </a:solidFill>
                <a:latin typeface="Adobe Fan Heiti Std B" pitchFamily="34" charset="-128"/>
                <a:ea typeface="Adobe Fan Heiti Std B" pitchFamily="34" charset="-128"/>
              </a:rPr>
              <a:t>Did you </a:t>
            </a:r>
            <a:r>
              <a:rPr lang="en-US" sz="4800" dirty="0" smtClean="0">
                <a:solidFill>
                  <a:schemeClr val="bg1"/>
                </a:solidFill>
                <a:latin typeface="Adobe Fan Heiti Std B" pitchFamily="34" charset="-128"/>
                <a:ea typeface="Adobe Fan Heiti Std B" pitchFamily="34" charset="-128"/>
              </a:rPr>
              <a:t>catch all that</a:t>
            </a:r>
            <a:r>
              <a:rPr lang="en-US" sz="3200" dirty="0" smtClean="0">
                <a:solidFill>
                  <a:schemeClr val="bg1"/>
                </a:solidFill>
                <a:latin typeface="Adobe Fan Heiti Std B" pitchFamily="34" charset="-128"/>
                <a:ea typeface="Adobe Fan Heiti Std B" pitchFamily="34" charset="-128"/>
              </a:rPr>
              <a:t>?</a:t>
            </a:r>
            <a:endParaRPr lang="en-US" sz="3200" dirty="0">
              <a:solidFill>
                <a:schemeClr val="bg1"/>
              </a:solidFill>
              <a:latin typeface="Adobe Fan Heiti Std B" pitchFamily="34" charset="-128"/>
              <a:ea typeface="Adobe Fan Heiti Std B" pitchFamily="34" charset="-128"/>
            </a:endParaRPr>
          </a:p>
        </p:txBody>
      </p:sp>
      <p:sp>
        <p:nvSpPr>
          <p:cNvPr id="27" name="Rectangle 26"/>
          <p:cNvSpPr/>
          <p:nvPr/>
        </p:nvSpPr>
        <p:spPr>
          <a:xfrm>
            <a:off x="2997395" y="-104260"/>
            <a:ext cx="131775" cy="6989710"/>
          </a:xfrm>
          <a:prstGeom prst="rect">
            <a:avLst/>
          </a:prstGeom>
          <a:solidFill>
            <a:srgbClr val="66006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0033"/>
              </a:solidFill>
            </a:endParaRPr>
          </a:p>
        </p:txBody>
      </p:sp>
      <p:sp>
        <p:nvSpPr>
          <p:cNvPr id="16" name="Oval 15"/>
          <p:cNvSpPr/>
          <p:nvPr/>
        </p:nvSpPr>
        <p:spPr>
          <a:xfrm rot="16200000">
            <a:off x="5346084" y="1783569"/>
            <a:ext cx="1488182" cy="5873610"/>
          </a:xfrm>
          <a:prstGeom prst="ellipse">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ubtitle 4"/>
          <p:cNvSpPr txBox="1">
            <a:spLocks/>
          </p:cNvSpPr>
          <p:nvPr/>
        </p:nvSpPr>
        <p:spPr>
          <a:xfrm>
            <a:off x="-75005" y="6270970"/>
            <a:ext cx="6705600" cy="532180"/>
          </a:xfrm>
          <a:prstGeom prst="rect">
            <a:avLst/>
          </a:prstGeom>
        </p:spPr>
        <p:txBody>
          <a:bodyPr>
            <a:normAutofit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b="1" spc="130" dirty="0" smtClean="0">
                <a:solidFill>
                  <a:schemeClr val="accent2">
                    <a:lumMod val="50000"/>
                  </a:schemeClr>
                </a:solidFill>
                <a:latin typeface="Arial" pitchFamily="34" charset="0"/>
                <a:cs typeface="Arial" pitchFamily="34" charset="0"/>
              </a:rPr>
              <a:t>Texas Department of Agriculture </a:t>
            </a:r>
          </a:p>
          <a:p>
            <a:pPr marL="0" indent="0">
              <a:buNone/>
            </a:pPr>
            <a:r>
              <a:rPr lang="en-US" sz="1200" b="1" spc="130" dirty="0" smtClean="0">
                <a:solidFill>
                  <a:schemeClr val="accent2">
                    <a:lumMod val="50000"/>
                  </a:schemeClr>
                </a:solidFill>
                <a:latin typeface="Arial" pitchFamily="34" charset="0"/>
                <a:cs typeface="Arial" pitchFamily="34" charset="0"/>
              </a:rPr>
              <a:t>Food and Nutrition Division</a:t>
            </a:r>
            <a:endParaRPr lang="en-US" sz="1200" b="1" spc="130" dirty="0">
              <a:solidFill>
                <a:schemeClr val="accent2">
                  <a:lumMod val="50000"/>
                </a:schemeClr>
              </a:solidFill>
              <a:latin typeface="Arial" pitchFamily="34" charset="0"/>
              <a:cs typeface="Arial" pitchFamily="34" charset="0"/>
            </a:endParaRPr>
          </a:p>
        </p:txBody>
      </p:sp>
      <p:sp>
        <p:nvSpPr>
          <p:cNvPr id="20" name="TextBox 19"/>
          <p:cNvSpPr txBox="1"/>
          <p:nvPr/>
        </p:nvSpPr>
        <p:spPr>
          <a:xfrm>
            <a:off x="3572845" y="4235505"/>
            <a:ext cx="5185300" cy="969496"/>
          </a:xfrm>
          <a:prstGeom prst="rect">
            <a:avLst/>
          </a:prstGeom>
          <a:noFill/>
        </p:spPr>
        <p:txBody>
          <a:bodyPr wrap="square" rtlCol="0">
            <a:spAutoFit/>
          </a:bodyPr>
          <a:lstStyle/>
          <a:p>
            <a:pPr>
              <a:lnSpc>
                <a:spcPct val="150000"/>
              </a:lnSpc>
            </a:pPr>
            <a:r>
              <a:rPr lang="en-US" sz="2000" dirty="0">
                <a:solidFill>
                  <a:schemeClr val="tx1">
                    <a:lumMod val="75000"/>
                    <a:lumOff val="25000"/>
                  </a:schemeClr>
                </a:solidFill>
                <a:latin typeface="Times New Roman"/>
                <a:ea typeface="Adobe Heiti Std R" pitchFamily="34" charset="-128"/>
                <a:cs typeface="Times New Roman"/>
              </a:rPr>
              <a:t>—</a:t>
            </a:r>
            <a:r>
              <a:rPr lang="en-US" sz="2000" b="1" dirty="0">
                <a:solidFill>
                  <a:schemeClr val="tx1">
                    <a:lumMod val="75000"/>
                    <a:lumOff val="25000"/>
                  </a:schemeClr>
                </a:solidFill>
                <a:latin typeface="Times New Roman"/>
                <a:ea typeface="Adobe Heiti Std R" pitchFamily="34" charset="-128"/>
                <a:cs typeface="Times New Roman"/>
              </a:rPr>
              <a:t> </a:t>
            </a:r>
            <a:r>
              <a:rPr lang="en-US" sz="2000" dirty="0" smtClean="0">
                <a:solidFill>
                  <a:schemeClr val="tx1">
                    <a:lumMod val="75000"/>
                    <a:lumOff val="25000"/>
                  </a:schemeClr>
                </a:solidFill>
                <a:latin typeface="Times New Roman"/>
                <a:ea typeface="Adobe Heiti Std R" pitchFamily="34" charset="-128"/>
                <a:cs typeface="Times New Roman"/>
              </a:rPr>
              <a:t> </a:t>
            </a:r>
            <a:r>
              <a:rPr lang="en-US" dirty="0" smtClean="0">
                <a:solidFill>
                  <a:schemeClr val="tx1">
                    <a:lumMod val="75000"/>
                    <a:lumOff val="25000"/>
                  </a:schemeClr>
                </a:solidFill>
                <a:latin typeface="Arial" pitchFamily="34" charset="0"/>
                <a:ea typeface="Adobe Heiti Std R" pitchFamily="34" charset="-128"/>
                <a:cs typeface="Arial" pitchFamily="34" charset="0"/>
              </a:rPr>
              <a:t>Summer Food Service Program (SFSP) and Seamless Summer Option (SSO)</a:t>
            </a:r>
            <a:endParaRPr lang="en-US" dirty="0">
              <a:solidFill>
                <a:schemeClr val="tx1">
                  <a:lumMod val="75000"/>
                  <a:lumOff val="25000"/>
                </a:schemeClr>
              </a:solidFill>
              <a:latin typeface="Arial" pitchFamily="34" charset="0"/>
              <a:ea typeface="Adobe Heiti Std R" pitchFamily="34" charset="-128"/>
              <a:cs typeface="Arial" pitchFamily="34" charset="0"/>
            </a:endParaRPr>
          </a:p>
        </p:txBody>
      </p:sp>
    </p:spTree>
    <p:custDataLst>
      <p:tags r:id="rId1"/>
    </p:custDataLst>
    <p:extLst>
      <p:ext uri="{BB962C8B-B14F-4D97-AF65-F5344CB8AC3E}">
        <p14:creationId xmlns:p14="http://schemas.microsoft.com/office/powerpoint/2010/main" val="1701237728"/>
      </p:ext>
    </p:extLst>
  </p:cSld>
  <p:clrMapOvr>
    <a:masterClrMapping/>
  </p:clrMapOvr>
  <mc:AlternateContent xmlns:mc="http://schemas.openxmlformats.org/markup-compatibility/2006">
    <mc:Choice xmlns:p14="http://schemas.microsoft.com/office/powerpoint/2010/main" Requires="p14">
      <p:transition spd="slow" p14:dur="2000" advTm="41151"/>
    </mc:Choice>
    <mc:Fallback>
      <p:transition spd="slow" advTm="411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5" name="Rectangle 4"/>
          <p:cNvSpPr/>
          <p:nvPr/>
        </p:nvSpPr>
        <p:spPr>
          <a:xfrm>
            <a:off x="2997395" y="0"/>
            <a:ext cx="620369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507821" y="1042909"/>
            <a:ext cx="5327133" cy="1015663"/>
          </a:xfrm>
          <a:prstGeom prst="rect">
            <a:avLst/>
          </a:prstGeom>
          <a:noFill/>
        </p:spPr>
        <p:txBody>
          <a:bodyPr wrap="square" rtlCol="0">
            <a:spAutoFit/>
          </a:bodyPr>
          <a:lstStyle/>
          <a:p>
            <a:pPr>
              <a:lnSpc>
                <a:spcPct val="150000"/>
              </a:lnSpc>
            </a:pPr>
            <a:r>
              <a:rPr lang="en-US" sz="2000" dirty="0" smtClean="0">
                <a:latin typeface="Arial" pitchFamily="34" charset="0"/>
                <a:ea typeface="Adobe Heiti Std R" pitchFamily="34" charset="-128"/>
                <a:cs typeface="Arial" pitchFamily="34" charset="0"/>
              </a:rPr>
              <a:t>Which program offers </a:t>
            </a:r>
            <a:r>
              <a:rPr lang="en-US" sz="2000" dirty="0" smtClean="0">
                <a:solidFill>
                  <a:srgbClr val="7030A0"/>
                </a:solidFill>
                <a:latin typeface="Arial" pitchFamily="34" charset="0"/>
                <a:ea typeface="Adobe Heiti Std R" pitchFamily="34" charset="-128"/>
                <a:cs typeface="Arial" pitchFamily="34" charset="0"/>
              </a:rPr>
              <a:t>nutritious snacks </a:t>
            </a:r>
            <a:r>
              <a:rPr lang="en-US" sz="2000" dirty="0" smtClean="0">
                <a:latin typeface="Arial" pitchFamily="34" charset="0"/>
                <a:ea typeface="Adobe Heiti Std R" pitchFamily="34" charset="-128"/>
                <a:cs typeface="Arial" pitchFamily="34" charset="0"/>
              </a:rPr>
              <a:t>during education or enrichment activities?</a:t>
            </a:r>
            <a:endParaRPr lang="en-US" sz="2000" dirty="0">
              <a:latin typeface="Arial" pitchFamily="34" charset="0"/>
              <a:ea typeface="Adobe Heiti Std R" pitchFamily="34" charset="-128"/>
              <a:cs typeface="Arial" pitchFamily="34" charset="0"/>
            </a:endParaRPr>
          </a:p>
        </p:txBody>
      </p:sp>
      <p:sp>
        <p:nvSpPr>
          <p:cNvPr id="12" name="TextBox 11"/>
          <p:cNvSpPr txBox="1"/>
          <p:nvPr/>
        </p:nvSpPr>
        <p:spPr>
          <a:xfrm>
            <a:off x="3548225" y="2315255"/>
            <a:ext cx="5553209" cy="498663"/>
          </a:xfrm>
          <a:prstGeom prst="rect">
            <a:avLst/>
          </a:prstGeom>
          <a:noFill/>
        </p:spPr>
        <p:txBody>
          <a:bodyPr wrap="square" rtlCol="0">
            <a:spAutoFit/>
          </a:bodyPr>
          <a:lstStyle/>
          <a:p>
            <a:pPr>
              <a:lnSpc>
                <a:spcPct val="150000"/>
              </a:lnSpc>
            </a:pPr>
            <a:r>
              <a:rPr lang="en-US" sz="2000" dirty="0">
                <a:solidFill>
                  <a:schemeClr val="tx1">
                    <a:lumMod val="75000"/>
                    <a:lumOff val="25000"/>
                  </a:schemeClr>
                </a:solidFill>
                <a:latin typeface="Times New Roman"/>
                <a:ea typeface="Adobe Heiti Std R" pitchFamily="34" charset="-128"/>
                <a:cs typeface="Times New Roman"/>
              </a:rPr>
              <a:t>— </a:t>
            </a:r>
            <a:r>
              <a:rPr lang="en-US" sz="2000" dirty="0" smtClean="0">
                <a:solidFill>
                  <a:schemeClr val="tx1">
                    <a:lumMod val="75000"/>
                    <a:lumOff val="25000"/>
                  </a:schemeClr>
                </a:solidFill>
                <a:latin typeface="Times New Roman"/>
                <a:ea typeface="Adobe Heiti Std R" pitchFamily="34" charset="-128"/>
                <a:cs typeface="Times New Roman"/>
              </a:rPr>
              <a:t> </a:t>
            </a:r>
            <a:r>
              <a:rPr lang="en-US" dirty="0" smtClean="0">
                <a:solidFill>
                  <a:schemeClr val="tx1">
                    <a:lumMod val="75000"/>
                    <a:lumOff val="25000"/>
                  </a:schemeClr>
                </a:solidFill>
                <a:latin typeface="Arial" pitchFamily="34" charset="0"/>
                <a:ea typeface="Adobe Heiti Std R" pitchFamily="34" charset="-128"/>
                <a:cs typeface="Arial" pitchFamily="34" charset="0"/>
              </a:rPr>
              <a:t>School Breakfast Program (SBP)</a:t>
            </a:r>
            <a:endParaRPr lang="en-US" dirty="0">
              <a:solidFill>
                <a:schemeClr val="tx1">
                  <a:lumMod val="75000"/>
                  <a:lumOff val="25000"/>
                </a:schemeClr>
              </a:solidFill>
              <a:latin typeface="Arial" pitchFamily="34" charset="0"/>
              <a:ea typeface="Adobe Heiti Std R" pitchFamily="34" charset="-128"/>
              <a:cs typeface="Arial" pitchFamily="34" charset="0"/>
            </a:endParaRPr>
          </a:p>
        </p:txBody>
      </p:sp>
      <p:sp>
        <p:nvSpPr>
          <p:cNvPr id="14" name="TextBox 13"/>
          <p:cNvSpPr txBox="1"/>
          <p:nvPr/>
        </p:nvSpPr>
        <p:spPr>
          <a:xfrm>
            <a:off x="3545871" y="3235847"/>
            <a:ext cx="5634729" cy="500393"/>
          </a:xfrm>
          <a:prstGeom prst="rect">
            <a:avLst/>
          </a:prstGeom>
          <a:noFill/>
        </p:spPr>
        <p:txBody>
          <a:bodyPr wrap="square" rtlCol="0">
            <a:spAutoFit/>
          </a:bodyPr>
          <a:lstStyle/>
          <a:p>
            <a:pPr>
              <a:lnSpc>
                <a:spcPct val="150000"/>
              </a:lnSpc>
            </a:pPr>
            <a:r>
              <a:rPr lang="en-US" sz="2000" dirty="0">
                <a:solidFill>
                  <a:schemeClr val="tx1">
                    <a:lumMod val="75000"/>
                    <a:lumOff val="25000"/>
                  </a:schemeClr>
                </a:solidFill>
                <a:latin typeface="Times New Roman"/>
                <a:ea typeface="Adobe Heiti Std R" pitchFamily="34" charset="-128"/>
                <a:cs typeface="Times New Roman"/>
              </a:rPr>
              <a:t>—</a:t>
            </a:r>
            <a:r>
              <a:rPr lang="en-US" sz="2000" dirty="0">
                <a:solidFill>
                  <a:schemeClr val="tx1">
                    <a:lumMod val="75000"/>
                    <a:lumOff val="25000"/>
                  </a:schemeClr>
                </a:solidFill>
                <a:latin typeface="Adobe Heiti Std R" pitchFamily="34" charset="-128"/>
                <a:ea typeface="Adobe Heiti Std R" pitchFamily="34" charset="-128"/>
              </a:rPr>
              <a:t> </a:t>
            </a:r>
            <a:r>
              <a:rPr lang="en-US" sz="2000" dirty="0" smtClean="0">
                <a:solidFill>
                  <a:schemeClr val="tx1">
                    <a:lumMod val="75000"/>
                    <a:lumOff val="25000"/>
                  </a:schemeClr>
                </a:solidFill>
                <a:latin typeface="Adobe Heiti Std R" pitchFamily="34" charset="-128"/>
                <a:ea typeface="Adobe Heiti Std R" pitchFamily="34" charset="-128"/>
              </a:rPr>
              <a:t> </a:t>
            </a:r>
            <a:r>
              <a:rPr lang="en-US" dirty="0" smtClean="0">
                <a:solidFill>
                  <a:schemeClr val="tx1">
                    <a:lumMod val="75000"/>
                    <a:lumOff val="25000"/>
                  </a:schemeClr>
                </a:solidFill>
                <a:latin typeface="Arial" pitchFamily="34" charset="0"/>
                <a:ea typeface="Adobe Heiti Std R" pitchFamily="34" charset="-128"/>
                <a:cs typeface="Arial" pitchFamily="34" charset="0"/>
              </a:rPr>
              <a:t>Afterschool Care Program (ASCP)</a:t>
            </a:r>
          </a:p>
        </p:txBody>
      </p:sp>
      <p:sp>
        <p:nvSpPr>
          <p:cNvPr id="15" name="TextBox 14"/>
          <p:cNvSpPr txBox="1"/>
          <p:nvPr/>
        </p:nvSpPr>
        <p:spPr>
          <a:xfrm>
            <a:off x="7566719" y="310193"/>
            <a:ext cx="691290" cy="338554"/>
          </a:xfrm>
          <a:prstGeom prst="rect">
            <a:avLst/>
          </a:prstGeom>
          <a:noFill/>
        </p:spPr>
        <p:txBody>
          <a:bodyPr wrap="square" rtlCol="0">
            <a:spAutoFit/>
          </a:bodyPr>
          <a:lstStyle/>
          <a:p>
            <a:pPr algn="ctr"/>
            <a:r>
              <a:rPr lang="en-US" sz="1600" b="1" dirty="0" smtClean="0">
                <a:solidFill>
                  <a:schemeClr val="bg1"/>
                </a:solidFill>
                <a:latin typeface="Adobe Heiti Std R" pitchFamily="34" charset="-128"/>
                <a:ea typeface="Adobe Heiti Std R" pitchFamily="34" charset="-128"/>
              </a:rPr>
              <a:t>Q1</a:t>
            </a:r>
            <a:endParaRPr lang="en-US" sz="1600" b="1" dirty="0">
              <a:solidFill>
                <a:schemeClr val="bg1"/>
              </a:solidFill>
              <a:latin typeface="Adobe Heiti Std R" pitchFamily="34" charset="-128"/>
              <a:ea typeface="Adobe Heiti Std R" pitchFamily="34" charset="-128"/>
            </a:endParaRPr>
          </a:p>
        </p:txBody>
      </p:sp>
      <p:sp>
        <p:nvSpPr>
          <p:cNvPr id="17" name="Oval 16"/>
          <p:cNvSpPr/>
          <p:nvPr/>
        </p:nvSpPr>
        <p:spPr>
          <a:xfrm>
            <a:off x="7847953" y="310193"/>
            <a:ext cx="564547" cy="468862"/>
          </a:xfrm>
          <a:prstGeom prst="ellipse">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847953" y="359958"/>
            <a:ext cx="564547" cy="369332"/>
          </a:xfrm>
          <a:prstGeom prst="rect">
            <a:avLst/>
          </a:prstGeom>
          <a:noFill/>
        </p:spPr>
        <p:txBody>
          <a:bodyPr wrap="square" rtlCol="0">
            <a:spAutoFit/>
          </a:bodyPr>
          <a:lstStyle/>
          <a:p>
            <a:r>
              <a:rPr lang="en-US" b="1" dirty="0" smtClean="0">
                <a:solidFill>
                  <a:schemeClr val="bg1"/>
                </a:solidFill>
                <a:latin typeface="Adobe Heiti Std R" pitchFamily="34" charset="-128"/>
                <a:ea typeface="Adobe Heiti Std R" pitchFamily="34" charset="-128"/>
              </a:rPr>
              <a:t>Q4</a:t>
            </a:r>
            <a:endParaRPr lang="en-US" b="1" dirty="0">
              <a:solidFill>
                <a:schemeClr val="bg1"/>
              </a:solidFill>
              <a:latin typeface="Adobe Heiti Std R" pitchFamily="34" charset="-128"/>
              <a:ea typeface="Adobe Heiti Std R" pitchFamily="34" charset="-128"/>
            </a:endParaRPr>
          </a:p>
        </p:txBody>
      </p:sp>
      <p:sp>
        <p:nvSpPr>
          <p:cNvPr id="25" name="TextBox 24"/>
          <p:cNvSpPr txBox="1"/>
          <p:nvPr/>
        </p:nvSpPr>
        <p:spPr>
          <a:xfrm>
            <a:off x="320415" y="2086690"/>
            <a:ext cx="2362200" cy="1938992"/>
          </a:xfrm>
          <a:prstGeom prst="rect">
            <a:avLst/>
          </a:prstGeom>
          <a:noFill/>
        </p:spPr>
        <p:txBody>
          <a:bodyPr wrap="square" rtlCol="0">
            <a:spAutoFit/>
          </a:bodyPr>
          <a:lstStyle/>
          <a:p>
            <a:pPr algn="ctr"/>
            <a:r>
              <a:rPr lang="en-US" sz="2400" dirty="0" smtClean="0">
                <a:solidFill>
                  <a:schemeClr val="bg1"/>
                </a:solidFill>
                <a:latin typeface="Adobe Fan Heiti Std B" pitchFamily="34" charset="-128"/>
                <a:ea typeface="Adobe Fan Heiti Std B" pitchFamily="34" charset="-128"/>
              </a:rPr>
              <a:t>Did you </a:t>
            </a:r>
            <a:r>
              <a:rPr lang="en-US" sz="4800" dirty="0" smtClean="0">
                <a:solidFill>
                  <a:schemeClr val="bg1"/>
                </a:solidFill>
                <a:latin typeface="Adobe Fan Heiti Std B" pitchFamily="34" charset="-128"/>
                <a:ea typeface="Adobe Fan Heiti Std B" pitchFamily="34" charset="-128"/>
              </a:rPr>
              <a:t>catch all that</a:t>
            </a:r>
            <a:r>
              <a:rPr lang="en-US" sz="3200" dirty="0" smtClean="0">
                <a:solidFill>
                  <a:schemeClr val="bg1"/>
                </a:solidFill>
                <a:latin typeface="Adobe Fan Heiti Std B" pitchFamily="34" charset="-128"/>
                <a:ea typeface="Adobe Fan Heiti Std B" pitchFamily="34" charset="-128"/>
              </a:rPr>
              <a:t>?</a:t>
            </a:r>
            <a:endParaRPr lang="en-US" sz="3200" dirty="0">
              <a:solidFill>
                <a:schemeClr val="bg1"/>
              </a:solidFill>
              <a:latin typeface="Adobe Fan Heiti Std B" pitchFamily="34" charset="-128"/>
              <a:ea typeface="Adobe Fan Heiti Std B" pitchFamily="34" charset="-128"/>
            </a:endParaRPr>
          </a:p>
        </p:txBody>
      </p:sp>
      <p:sp>
        <p:nvSpPr>
          <p:cNvPr id="27" name="Rectangle 26"/>
          <p:cNvSpPr/>
          <p:nvPr/>
        </p:nvSpPr>
        <p:spPr>
          <a:xfrm>
            <a:off x="2997395" y="-104260"/>
            <a:ext cx="131775" cy="6989710"/>
          </a:xfrm>
          <a:prstGeom prst="rect">
            <a:avLst/>
          </a:prstGeom>
          <a:solidFill>
            <a:srgbClr val="66006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0033"/>
              </a:solidFill>
            </a:endParaRPr>
          </a:p>
        </p:txBody>
      </p:sp>
      <p:sp>
        <p:nvSpPr>
          <p:cNvPr id="29" name="TextBox 28"/>
          <p:cNvSpPr txBox="1"/>
          <p:nvPr/>
        </p:nvSpPr>
        <p:spPr>
          <a:xfrm>
            <a:off x="3496660" y="4295987"/>
            <a:ext cx="5185300" cy="553998"/>
          </a:xfrm>
          <a:prstGeom prst="rect">
            <a:avLst/>
          </a:prstGeom>
          <a:noFill/>
        </p:spPr>
        <p:txBody>
          <a:bodyPr wrap="square" rtlCol="0">
            <a:spAutoFit/>
          </a:bodyPr>
          <a:lstStyle/>
          <a:p>
            <a:pPr>
              <a:lnSpc>
                <a:spcPct val="150000"/>
              </a:lnSpc>
            </a:pPr>
            <a:r>
              <a:rPr lang="en-US" sz="2000" dirty="0" smtClean="0">
                <a:solidFill>
                  <a:schemeClr val="tx1">
                    <a:lumMod val="75000"/>
                    <a:lumOff val="25000"/>
                  </a:schemeClr>
                </a:solidFill>
                <a:latin typeface="Times New Roman"/>
                <a:ea typeface="Adobe Heiti Std R" pitchFamily="34" charset="-128"/>
                <a:cs typeface="Times New Roman"/>
              </a:rPr>
              <a:t> —  </a:t>
            </a:r>
            <a:r>
              <a:rPr lang="en-US" dirty="0" smtClean="0">
                <a:solidFill>
                  <a:schemeClr val="tx1">
                    <a:lumMod val="75000"/>
                    <a:lumOff val="25000"/>
                  </a:schemeClr>
                </a:solidFill>
                <a:latin typeface="Arial" pitchFamily="34" charset="0"/>
                <a:ea typeface="Adobe Heiti Std R" pitchFamily="34" charset="-128"/>
                <a:cs typeface="Arial" pitchFamily="34" charset="0"/>
              </a:rPr>
              <a:t>National School Lunch Program (NSLP)</a:t>
            </a:r>
            <a:endParaRPr lang="en-US" dirty="0">
              <a:solidFill>
                <a:schemeClr val="tx1">
                  <a:lumMod val="75000"/>
                  <a:lumOff val="25000"/>
                </a:schemeClr>
              </a:solidFill>
              <a:latin typeface="Arial" pitchFamily="34" charset="0"/>
              <a:ea typeface="Adobe Heiti Std R" pitchFamily="34" charset="-128"/>
              <a:cs typeface="Arial" pitchFamily="34" charset="0"/>
            </a:endParaRPr>
          </a:p>
        </p:txBody>
      </p:sp>
      <p:sp>
        <p:nvSpPr>
          <p:cNvPr id="16" name="Oval 15"/>
          <p:cNvSpPr/>
          <p:nvPr/>
        </p:nvSpPr>
        <p:spPr>
          <a:xfrm rot="16200000">
            <a:off x="5425650" y="976724"/>
            <a:ext cx="988919" cy="5108669"/>
          </a:xfrm>
          <a:prstGeom prst="ellipse">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ubtitle 4"/>
          <p:cNvSpPr txBox="1">
            <a:spLocks/>
          </p:cNvSpPr>
          <p:nvPr/>
        </p:nvSpPr>
        <p:spPr>
          <a:xfrm>
            <a:off x="-75005" y="6270970"/>
            <a:ext cx="6705600" cy="532180"/>
          </a:xfrm>
          <a:prstGeom prst="rect">
            <a:avLst/>
          </a:prstGeom>
        </p:spPr>
        <p:txBody>
          <a:bodyPr>
            <a:normAutofit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b="1" spc="130" dirty="0" smtClean="0">
                <a:solidFill>
                  <a:schemeClr val="accent2">
                    <a:lumMod val="50000"/>
                  </a:schemeClr>
                </a:solidFill>
                <a:latin typeface="Arial" pitchFamily="34" charset="0"/>
                <a:cs typeface="Arial" pitchFamily="34" charset="0"/>
              </a:rPr>
              <a:t>Texas Department of Agriculture </a:t>
            </a:r>
          </a:p>
          <a:p>
            <a:pPr marL="0" indent="0">
              <a:buNone/>
            </a:pPr>
            <a:r>
              <a:rPr lang="en-US" sz="1200" b="1" spc="130" dirty="0" smtClean="0">
                <a:solidFill>
                  <a:schemeClr val="accent2">
                    <a:lumMod val="50000"/>
                  </a:schemeClr>
                </a:solidFill>
                <a:latin typeface="Arial" pitchFamily="34" charset="0"/>
                <a:cs typeface="Arial" pitchFamily="34" charset="0"/>
              </a:rPr>
              <a:t>Food and Nutrition Division</a:t>
            </a:r>
            <a:endParaRPr lang="en-US" sz="1200" b="1" spc="130" dirty="0">
              <a:solidFill>
                <a:schemeClr val="accent2">
                  <a:lumMod val="50000"/>
                </a:schemeClr>
              </a:solidFill>
              <a:latin typeface="Arial" pitchFamily="34" charset="0"/>
              <a:cs typeface="Arial" pitchFamily="34" charset="0"/>
            </a:endParaRPr>
          </a:p>
        </p:txBody>
      </p:sp>
      <p:sp>
        <p:nvSpPr>
          <p:cNvPr id="20" name="TextBox 19"/>
          <p:cNvSpPr txBox="1"/>
          <p:nvPr/>
        </p:nvSpPr>
        <p:spPr>
          <a:xfrm>
            <a:off x="3496660" y="5310845"/>
            <a:ext cx="5185300" cy="553998"/>
          </a:xfrm>
          <a:prstGeom prst="rect">
            <a:avLst/>
          </a:prstGeom>
          <a:noFill/>
        </p:spPr>
        <p:txBody>
          <a:bodyPr wrap="square" rtlCol="0">
            <a:spAutoFit/>
          </a:bodyPr>
          <a:lstStyle/>
          <a:p>
            <a:pPr>
              <a:lnSpc>
                <a:spcPct val="150000"/>
              </a:lnSpc>
            </a:pPr>
            <a:r>
              <a:rPr lang="en-US" sz="2000" dirty="0">
                <a:solidFill>
                  <a:schemeClr val="tx1">
                    <a:lumMod val="75000"/>
                    <a:lumOff val="25000"/>
                  </a:schemeClr>
                </a:solidFill>
                <a:latin typeface="Times New Roman"/>
                <a:ea typeface="Adobe Heiti Std R" pitchFamily="34" charset="-128"/>
                <a:cs typeface="Times New Roman"/>
              </a:rPr>
              <a:t>—</a:t>
            </a:r>
            <a:r>
              <a:rPr lang="en-US" sz="2000" b="1" dirty="0">
                <a:solidFill>
                  <a:schemeClr val="tx1">
                    <a:lumMod val="75000"/>
                    <a:lumOff val="25000"/>
                  </a:schemeClr>
                </a:solidFill>
                <a:latin typeface="Times New Roman"/>
                <a:ea typeface="Adobe Heiti Std R" pitchFamily="34" charset="-128"/>
                <a:cs typeface="Times New Roman"/>
              </a:rPr>
              <a:t> </a:t>
            </a:r>
            <a:r>
              <a:rPr lang="en-US" sz="2000" dirty="0" smtClean="0">
                <a:solidFill>
                  <a:schemeClr val="tx1">
                    <a:lumMod val="75000"/>
                    <a:lumOff val="25000"/>
                  </a:schemeClr>
                </a:solidFill>
                <a:latin typeface="Times New Roman"/>
                <a:ea typeface="Adobe Heiti Std R" pitchFamily="34" charset="-128"/>
                <a:cs typeface="Times New Roman"/>
              </a:rPr>
              <a:t> </a:t>
            </a:r>
            <a:r>
              <a:rPr lang="en-US" dirty="0" smtClean="0">
                <a:solidFill>
                  <a:schemeClr val="tx1">
                    <a:lumMod val="75000"/>
                    <a:lumOff val="25000"/>
                  </a:schemeClr>
                </a:solidFill>
                <a:latin typeface="Arial" pitchFamily="34" charset="0"/>
                <a:ea typeface="Adobe Heiti Std R" pitchFamily="34" charset="-128"/>
                <a:cs typeface="Arial" pitchFamily="34" charset="0"/>
              </a:rPr>
              <a:t>Summer Food Service Program (SFSP)</a:t>
            </a:r>
            <a:endParaRPr lang="en-US" dirty="0">
              <a:solidFill>
                <a:schemeClr val="tx1">
                  <a:lumMod val="75000"/>
                  <a:lumOff val="25000"/>
                </a:schemeClr>
              </a:solidFill>
              <a:latin typeface="Arial" pitchFamily="34" charset="0"/>
              <a:ea typeface="Adobe Heiti Std R" pitchFamily="34" charset="-128"/>
              <a:cs typeface="Arial" pitchFamily="34" charset="0"/>
            </a:endParaRPr>
          </a:p>
        </p:txBody>
      </p:sp>
    </p:spTree>
    <p:custDataLst>
      <p:tags r:id="rId1"/>
    </p:custDataLst>
    <p:extLst>
      <p:ext uri="{BB962C8B-B14F-4D97-AF65-F5344CB8AC3E}">
        <p14:creationId xmlns:p14="http://schemas.microsoft.com/office/powerpoint/2010/main" val="1701237728"/>
      </p:ext>
    </p:extLst>
  </p:cSld>
  <p:clrMapOvr>
    <a:masterClrMapping/>
  </p:clrMapOvr>
  <mc:AlternateContent xmlns:mc="http://schemas.openxmlformats.org/markup-compatibility/2006">
    <mc:Choice xmlns:p14="http://schemas.microsoft.com/office/powerpoint/2010/main" Requires="p14">
      <p:transition spd="slow" p14:dur="2000" advTm="41903"/>
    </mc:Choice>
    <mc:Fallback>
      <p:transition spd="slow" advTm="419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0" y="2743200"/>
            <a:ext cx="9144000" cy="13716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669900"/>
              </a:buClr>
              <a:buSzPct val="150000"/>
            </a:pPr>
            <a:r>
              <a:rPr lang="en-US" sz="2400" dirty="0" smtClean="0">
                <a:solidFill>
                  <a:schemeClr val="tx1">
                    <a:lumMod val="75000"/>
                    <a:lumOff val="25000"/>
                  </a:schemeClr>
                </a:solidFill>
                <a:latin typeface="Adobe Fan Heiti Std B" pitchFamily="34" charset="-128"/>
                <a:ea typeface="Adobe Fan Heiti Std B" pitchFamily="34" charset="-128"/>
              </a:rPr>
              <a:t>                                      </a:t>
            </a:r>
          </a:p>
          <a:p>
            <a:pPr>
              <a:buClr>
                <a:srgbClr val="669900"/>
              </a:buClr>
              <a:buSzPct val="150000"/>
            </a:pPr>
            <a:r>
              <a:rPr lang="en-US" sz="2800" dirty="0" smtClean="0">
                <a:solidFill>
                  <a:srgbClr val="39291B"/>
                </a:solidFill>
                <a:latin typeface="Arial" pitchFamily="34" charset="0"/>
                <a:ea typeface="Adobe Fan Heiti Std B" pitchFamily="34" charset="-128"/>
                <a:cs typeface="Arial" pitchFamily="34" charset="0"/>
              </a:rPr>
              <a:t>                       </a:t>
            </a:r>
            <a:r>
              <a:rPr lang="en-US" sz="3200" b="1" dirty="0" smtClean="0">
                <a:solidFill>
                  <a:srgbClr val="4A6300">
                    <a:lumMod val="90000"/>
                    <a:lumOff val="10000"/>
                  </a:srgbClr>
                </a:solidFill>
                <a:effectLst>
                  <a:glow rad="63500">
                    <a:srgbClr val="94C600">
                      <a:satMod val="175000"/>
                      <a:alpha val="40000"/>
                    </a:srgbClr>
                  </a:glow>
                </a:effectLst>
                <a:latin typeface="Arial" pitchFamily="34" charset="0"/>
                <a:ea typeface="Adobe Fan Heiti Std B" pitchFamily="34" charset="-128"/>
                <a:cs typeface="Arial" pitchFamily="34" charset="0"/>
              </a:rPr>
              <a:t>Agencies that regulate and 			</a:t>
            </a:r>
            <a:r>
              <a:rPr lang="en-US" sz="3200" b="1" dirty="0">
                <a:solidFill>
                  <a:srgbClr val="4A6300">
                    <a:lumMod val="90000"/>
                    <a:lumOff val="10000"/>
                  </a:srgbClr>
                </a:solidFill>
                <a:effectLst>
                  <a:glow rad="63500">
                    <a:srgbClr val="94C600">
                      <a:satMod val="175000"/>
                      <a:alpha val="40000"/>
                    </a:srgbClr>
                  </a:glow>
                </a:effectLst>
                <a:latin typeface="Arial" pitchFamily="34" charset="0"/>
                <a:ea typeface="Adobe Fan Heiti Std B" pitchFamily="34" charset="-128"/>
                <a:cs typeface="Arial" pitchFamily="34" charset="0"/>
              </a:rPr>
              <a:t> </a:t>
            </a:r>
            <a:r>
              <a:rPr lang="en-US" sz="3200" b="1" dirty="0" smtClean="0">
                <a:solidFill>
                  <a:srgbClr val="4A6300">
                    <a:lumMod val="90000"/>
                    <a:lumOff val="10000"/>
                  </a:srgbClr>
                </a:solidFill>
                <a:effectLst>
                  <a:glow rad="63500">
                    <a:srgbClr val="94C600">
                      <a:satMod val="175000"/>
                      <a:alpha val="40000"/>
                    </a:srgbClr>
                  </a:glow>
                </a:effectLst>
                <a:latin typeface="Arial" pitchFamily="34" charset="0"/>
                <a:ea typeface="Adobe Fan Heiti Std B" pitchFamily="34" charset="-128"/>
                <a:cs typeface="Arial" pitchFamily="34" charset="0"/>
              </a:rPr>
              <a:t>   administer CNP</a:t>
            </a:r>
            <a:r>
              <a:rPr lang="en-US" sz="3200" b="1" dirty="0" smtClean="0">
                <a:solidFill>
                  <a:srgbClr val="4A6300">
                    <a:lumMod val="90000"/>
                    <a:lumOff val="10000"/>
                  </a:srgbClr>
                </a:solidFill>
                <a:effectLst>
                  <a:glow rad="63500">
                    <a:srgbClr val="94C600">
                      <a:satMod val="175000"/>
                      <a:alpha val="40000"/>
                    </a:srgbClr>
                  </a:glow>
                </a:effectLst>
                <a:latin typeface="Adobe Fan Heiti Std B" pitchFamily="34" charset="-128"/>
                <a:ea typeface="Adobe Fan Heiti Std B" pitchFamily="34" charset="-128"/>
                <a:cs typeface="Arial" pitchFamily="34" charset="0"/>
              </a:rPr>
              <a:t> </a:t>
            </a:r>
            <a:r>
              <a:rPr lang="en-US" sz="3200" dirty="0" smtClean="0">
                <a:solidFill>
                  <a:srgbClr val="39291B"/>
                </a:solidFill>
                <a:latin typeface="Arial" pitchFamily="34" charset="0"/>
                <a:ea typeface="Adobe Fan Heiti Std B" pitchFamily="34" charset="-128"/>
                <a:cs typeface="Arial" pitchFamily="34" charset="0"/>
              </a:rPr>
              <a:t> </a:t>
            </a:r>
            <a:r>
              <a:rPr lang="en-US" sz="2800" dirty="0" smtClean="0">
                <a:solidFill>
                  <a:srgbClr val="39291B"/>
                </a:solidFill>
                <a:latin typeface="Arial" pitchFamily="34" charset="0"/>
                <a:ea typeface="Adobe Fan Heiti Std B" pitchFamily="34" charset="-128"/>
                <a:cs typeface="Arial" pitchFamily="34" charset="0"/>
              </a:rPr>
              <a:t>                                         </a:t>
            </a:r>
          </a:p>
          <a:p>
            <a:pPr>
              <a:buClr>
                <a:srgbClr val="669900"/>
              </a:buClr>
              <a:buSzPct val="150000"/>
            </a:pPr>
            <a:r>
              <a:rPr lang="en-US" dirty="0" smtClean="0">
                <a:solidFill>
                  <a:srgbClr val="003300"/>
                </a:solidFill>
                <a:latin typeface="Arial" pitchFamily="34" charset="0"/>
                <a:ea typeface="Adobe Fan Heiti Std B" pitchFamily="34" charset="-128"/>
                <a:cs typeface="Arial" pitchFamily="34" charset="0"/>
              </a:rPr>
              <a:t>                                        </a:t>
            </a:r>
            <a:endParaRPr lang="en-US" sz="2000" dirty="0">
              <a:solidFill>
                <a:srgbClr val="003300"/>
              </a:solidFill>
              <a:latin typeface="Arial" pitchFamily="34" charset="0"/>
              <a:ea typeface="Adobe Fan Heiti Std B" pitchFamily="34" charset="-128"/>
              <a:cs typeface="Arial" pitchFamily="34" charset="0"/>
            </a:endParaRPr>
          </a:p>
        </p:txBody>
      </p:sp>
      <p:sp>
        <p:nvSpPr>
          <p:cNvPr id="5" name="Rectangle 4"/>
          <p:cNvSpPr/>
          <p:nvPr/>
        </p:nvSpPr>
        <p:spPr>
          <a:xfrm>
            <a:off x="731500" y="2743200"/>
            <a:ext cx="1355135" cy="1371600"/>
          </a:xfrm>
          <a:prstGeom prst="rect">
            <a:avLst/>
          </a:prstGeom>
          <a:blipFill>
            <a:blip r:embed="rId3"/>
            <a:srcRect/>
            <a:stretch>
              <a:fillRect l="-20028" t="-19999" r="-20028" b="-3333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0432407"/>
      </p:ext>
    </p:extLst>
  </p:cSld>
  <p:clrMapOvr>
    <a:masterClrMapping/>
  </p:clrMapOvr>
  <mc:AlternateContent xmlns:mc="http://schemas.openxmlformats.org/markup-compatibility/2006">
    <mc:Choice xmlns:p14="http://schemas.microsoft.com/office/powerpoint/2010/main" Requires="p14">
      <p:transition spd="slow" p14:dur="2000" advTm="29153"/>
    </mc:Choice>
    <mc:Fallback>
      <p:transition spd="slow" advTm="29153"/>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5" y="0"/>
            <a:ext cx="6720041" cy="6885450"/>
          </a:xfrm>
          <a:prstGeom prst="rect">
            <a:avLst/>
          </a:prstGeom>
        </p:spPr>
      </p:pic>
      <p:sp>
        <p:nvSpPr>
          <p:cNvPr id="4" name="TextBox 3"/>
          <p:cNvSpPr txBox="1"/>
          <p:nvPr/>
        </p:nvSpPr>
        <p:spPr>
          <a:xfrm>
            <a:off x="769905" y="433410"/>
            <a:ext cx="3379640" cy="1200329"/>
          </a:xfrm>
          <a:prstGeom prst="rect">
            <a:avLst/>
          </a:prstGeom>
          <a:noFill/>
        </p:spPr>
        <p:txBody>
          <a:bodyPr wrap="square" rtlCol="0">
            <a:spAutoFit/>
          </a:bodyPr>
          <a:lstStyle/>
          <a:p>
            <a:pPr algn="ctr"/>
            <a:r>
              <a:rPr lang="en-US" sz="2400" dirty="0" smtClean="0">
                <a:solidFill>
                  <a:schemeClr val="tx1">
                    <a:lumMod val="95000"/>
                    <a:lumOff val="5000"/>
                  </a:schemeClr>
                </a:solidFill>
                <a:latin typeface="Adobe Fan Heiti Std B" pitchFamily="34" charset="-128"/>
                <a:ea typeface="Adobe Fan Heiti Std B" pitchFamily="34" charset="-128"/>
              </a:rPr>
              <a:t>Who can</a:t>
            </a:r>
          </a:p>
          <a:p>
            <a:pPr algn="ctr"/>
            <a:r>
              <a:rPr lang="en-US" sz="4800" dirty="0" smtClean="0">
                <a:solidFill>
                  <a:schemeClr val="tx1">
                    <a:lumMod val="95000"/>
                    <a:lumOff val="5000"/>
                  </a:schemeClr>
                </a:solidFill>
                <a:latin typeface="Adobe Fan Heiti Std B" pitchFamily="34" charset="-128"/>
                <a:ea typeface="Adobe Fan Heiti Std B" pitchFamily="34" charset="-128"/>
              </a:rPr>
              <a:t>participate</a:t>
            </a:r>
            <a:r>
              <a:rPr lang="en-US" sz="3200" dirty="0" smtClean="0">
                <a:solidFill>
                  <a:schemeClr val="tx1">
                    <a:lumMod val="95000"/>
                    <a:lumOff val="5000"/>
                  </a:schemeClr>
                </a:solidFill>
                <a:latin typeface="Adobe Fan Heiti Std B" pitchFamily="34" charset="-128"/>
                <a:ea typeface="Adobe Fan Heiti Std B" pitchFamily="34" charset="-128"/>
              </a:rPr>
              <a:t>?</a:t>
            </a:r>
            <a:endParaRPr lang="en-US" sz="3200" dirty="0">
              <a:solidFill>
                <a:schemeClr val="tx1">
                  <a:lumMod val="95000"/>
                  <a:lumOff val="5000"/>
                </a:schemeClr>
              </a:solidFill>
              <a:latin typeface="Adobe Fan Heiti Std B" pitchFamily="34" charset="-128"/>
              <a:ea typeface="Adobe Fan Heiti Std B" pitchFamily="34" charset="-128"/>
            </a:endParaRPr>
          </a:p>
        </p:txBody>
      </p:sp>
      <p:sp>
        <p:nvSpPr>
          <p:cNvPr id="5" name="TextBox 4"/>
          <p:cNvSpPr txBox="1"/>
          <p:nvPr/>
        </p:nvSpPr>
        <p:spPr>
          <a:xfrm>
            <a:off x="4149545" y="574474"/>
            <a:ext cx="5000360" cy="918200"/>
          </a:xfrm>
          <a:prstGeom prst="rect">
            <a:avLst/>
          </a:prstGeom>
          <a:noFill/>
        </p:spPr>
        <p:txBody>
          <a:bodyPr wrap="square" rtlCol="0">
            <a:spAutoFit/>
          </a:bodyPr>
          <a:lstStyle/>
          <a:p>
            <a:pPr>
              <a:lnSpc>
                <a:spcPct val="150000"/>
              </a:lnSpc>
            </a:pPr>
            <a:r>
              <a:rPr lang="en-US" sz="2000" dirty="0" smtClean="0">
                <a:solidFill>
                  <a:schemeClr val="tx1">
                    <a:lumMod val="75000"/>
                    <a:lumOff val="25000"/>
                  </a:schemeClr>
                </a:solidFill>
                <a:latin typeface="Times New Roman"/>
                <a:ea typeface="Adobe Heiti Std R" pitchFamily="34" charset="-128"/>
                <a:cs typeface="Times New Roman"/>
              </a:rPr>
              <a:t>—</a:t>
            </a:r>
            <a:r>
              <a:rPr lang="en-US" sz="2000" dirty="0" smtClean="0">
                <a:solidFill>
                  <a:schemeClr val="tx1">
                    <a:lumMod val="75000"/>
                    <a:lumOff val="25000"/>
                  </a:schemeClr>
                </a:solidFill>
                <a:latin typeface="Adobe Heiti Std R" pitchFamily="34" charset="-128"/>
                <a:ea typeface="Adobe Heiti Std R" pitchFamily="34" charset="-128"/>
              </a:rPr>
              <a:t>  </a:t>
            </a:r>
            <a:r>
              <a:rPr lang="en-US" dirty="0" smtClean="0">
                <a:solidFill>
                  <a:schemeClr val="tx1">
                    <a:lumMod val="75000"/>
                    <a:lumOff val="25000"/>
                  </a:schemeClr>
                </a:solidFill>
                <a:latin typeface="Arial" pitchFamily="34" charset="0"/>
                <a:ea typeface="Adobe Heiti Std R" pitchFamily="34" charset="-128"/>
                <a:cs typeface="Arial" pitchFamily="34" charset="0"/>
              </a:rPr>
              <a:t>Any public or charter school student 18 years of age or younger</a:t>
            </a:r>
          </a:p>
        </p:txBody>
      </p:sp>
      <p:sp>
        <p:nvSpPr>
          <p:cNvPr id="6" name="TextBox 5"/>
          <p:cNvSpPr txBox="1"/>
          <p:nvPr/>
        </p:nvSpPr>
        <p:spPr>
          <a:xfrm>
            <a:off x="3899913" y="1739180"/>
            <a:ext cx="4723816" cy="2308324"/>
          </a:xfrm>
          <a:prstGeom prst="rect">
            <a:avLst/>
          </a:prstGeom>
          <a:noFill/>
        </p:spPr>
        <p:txBody>
          <a:bodyPr wrap="square" rtlCol="0">
            <a:spAutoFit/>
          </a:bodyPr>
          <a:lstStyle/>
          <a:p>
            <a:pPr algn="ctr"/>
            <a:r>
              <a:rPr lang="en-US" sz="2400" dirty="0" smtClean="0">
                <a:solidFill>
                  <a:schemeClr val="tx1">
                    <a:lumMod val="95000"/>
                    <a:lumOff val="5000"/>
                  </a:schemeClr>
                </a:solidFill>
                <a:latin typeface="Adobe Fan Heiti Std B" pitchFamily="34" charset="-128"/>
                <a:ea typeface="Adobe Fan Heiti Std B" pitchFamily="34" charset="-128"/>
              </a:rPr>
              <a:t>Who is </a:t>
            </a:r>
            <a:r>
              <a:rPr lang="en-US" sz="4800" dirty="0" smtClean="0">
                <a:solidFill>
                  <a:schemeClr val="tx1">
                    <a:lumMod val="95000"/>
                    <a:lumOff val="5000"/>
                  </a:schemeClr>
                </a:solidFill>
                <a:latin typeface="Adobe Fan Heiti Std B" pitchFamily="34" charset="-128"/>
                <a:ea typeface="Adobe Fan Heiti Std B" pitchFamily="34" charset="-128"/>
              </a:rPr>
              <a:t>eligible </a:t>
            </a:r>
            <a:r>
              <a:rPr lang="en-US" sz="2400" dirty="0" smtClean="0">
                <a:solidFill>
                  <a:schemeClr val="tx1">
                    <a:lumMod val="95000"/>
                    <a:lumOff val="5000"/>
                  </a:schemeClr>
                </a:solidFill>
                <a:latin typeface="Adobe Fan Heiti Std B" pitchFamily="34" charset="-128"/>
                <a:ea typeface="Adobe Fan Heiti Std B" pitchFamily="34" charset="-128"/>
              </a:rPr>
              <a:t>for</a:t>
            </a:r>
            <a:r>
              <a:rPr lang="en-US" sz="4800" dirty="0" smtClean="0">
                <a:solidFill>
                  <a:schemeClr val="tx1">
                    <a:lumMod val="95000"/>
                    <a:lumOff val="5000"/>
                  </a:schemeClr>
                </a:solidFill>
                <a:latin typeface="Adobe Fan Heiti Std B" pitchFamily="34" charset="-128"/>
                <a:ea typeface="Adobe Fan Heiti Std B" pitchFamily="34" charset="-128"/>
              </a:rPr>
              <a:t> free </a:t>
            </a:r>
            <a:r>
              <a:rPr lang="en-US" sz="2400" dirty="0" smtClean="0">
                <a:solidFill>
                  <a:schemeClr val="tx1">
                    <a:lumMod val="95000"/>
                    <a:lumOff val="5000"/>
                  </a:schemeClr>
                </a:solidFill>
                <a:latin typeface="Adobe Fan Heiti Std B" pitchFamily="34" charset="-128"/>
                <a:ea typeface="Adobe Fan Heiti Std B" pitchFamily="34" charset="-128"/>
              </a:rPr>
              <a:t>or</a:t>
            </a:r>
            <a:r>
              <a:rPr lang="en-US" sz="4800" dirty="0" smtClean="0">
                <a:solidFill>
                  <a:schemeClr val="tx1">
                    <a:lumMod val="95000"/>
                    <a:lumOff val="5000"/>
                  </a:schemeClr>
                </a:solidFill>
                <a:latin typeface="Adobe Fan Heiti Std B" pitchFamily="34" charset="-128"/>
                <a:ea typeface="Adobe Fan Heiti Std B" pitchFamily="34" charset="-128"/>
              </a:rPr>
              <a:t> reduced-price </a:t>
            </a:r>
            <a:r>
              <a:rPr lang="en-US" sz="2400" dirty="0" smtClean="0">
                <a:solidFill>
                  <a:schemeClr val="tx1">
                    <a:lumMod val="95000"/>
                    <a:lumOff val="5000"/>
                  </a:schemeClr>
                </a:solidFill>
                <a:latin typeface="Adobe Fan Heiti Std B" pitchFamily="34" charset="-128"/>
                <a:ea typeface="Adobe Fan Heiti Std B" pitchFamily="34" charset="-128"/>
              </a:rPr>
              <a:t>meals</a:t>
            </a:r>
            <a:r>
              <a:rPr lang="en-US" sz="3200" dirty="0" smtClean="0">
                <a:solidFill>
                  <a:schemeClr val="tx1">
                    <a:lumMod val="95000"/>
                    <a:lumOff val="5000"/>
                  </a:schemeClr>
                </a:solidFill>
                <a:latin typeface="Adobe Fan Heiti Std B" pitchFamily="34" charset="-128"/>
                <a:ea typeface="Adobe Fan Heiti Std B" pitchFamily="34" charset="-128"/>
              </a:rPr>
              <a:t>?</a:t>
            </a:r>
            <a:endParaRPr lang="en-US" sz="3200" dirty="0">
              <a:solidFill>
                <a:schemeClr val="tx1">
                  <a:lumMod val="95000"/>
                  <a:lumOff val="5000"/>
                </a:schemeClr>
              </a:solidFill>
              <a:latin typeface="Adobe Fan Heiti Std B" pitchFamily="34" charset="-128"/>
              <a:ea typeface="Adobe Fan Heiti Std B" pitchFamily="34" charset="-128"/>
            </a:endParaRPr>
          </a:p>
        </p:txBody>
      </p:sp>
      <p:sp>
        <p:nvSpPr>
          <p:cNvPr id="8" name="TextBox 7"/>
          <p:cNvSpPr txBox="1"/>
          <p:nvPr/>
        </p:nvSpPr>
        <p:spPr>
          <a:xfrm>
            <a:off x="4393271" y="4005075"/>
            <a:ext cx="4480089" cy="2723823"/>
          </a:xfrm>
          <a:prstGeom prst="rect">
            <a:avLst/>
          </a:prstGeom>
          <a:noFill/>
        </p:spPr>
        <p:txBody>
          <a:bodyPr wrap="square" rtlCol="0">
            <a:spAutoFit/>
          </a:bodyPr>
          <a:lstStyle/>
          <a:p>
            <a:pPr>
              <a:lnSpc>
                <a:spcPct val="150000"/>
              </a:lnSpc>
            </a:pPr>
            <a:r>
              <a:rPr lang="en-US" sz="2000" dirty="0" smtClean="0">
                <a:solidFill>
                  <a:schemeClr val="tx1">
                    <a:lumMod val="75000"/>
                    <a:lumOff val="25000"/>
                  </a:schemeClr>
                </a:solidFill>
                <a:latin typeface="Times New Roman"/>
                <a:ea typeface="Adobe Heiti Std R" pitchFamily="34" charset="-128"/>
                <a:cs typeface="Times New Roman"/>
              </a:rPr>
              <a:t>—</a:t>
            </a:r>
            <a:r>
              <a:rPr lang="en-US" sz="2000" dirty="0" smtClean="0">
                <a:solidFill>
                  <a:schemeClr val="tx1">
                    <a:lumMod val="75000"/>
                    <a:lumOff val="25000"/>
                  </a:schemeClr>
                </a:solidFill>
                <a:latin typeface="Adobe Heiti Std R" pitchFamily="34" charset="-128"/>
                <a:ea typeface="Adobe Heiti Std R" pitchFamily="34" charset="-128"/>
              </a:rPr>
              <a:t>  </a:t>
            </a:r>
            <a:r>
              <a:rPr lang="en-US" dirty="0" smtClean="0">
                <a:solidFill>
                  <a:schemeClr val="tx1">
                    <a:lumMod val="75000"/>
                    <a:lumOff val="25000"/>
                  </a:schemeClr>
                </a:solidFill>
                <a:latin typeface="Arial" pitchFamily="34" charset="0"/>
                <a:ea typeface="Adobe Heiti Std R" pitchFamily="34" charset="-128"/>
                <a:cs typeface="Arial" pitchFamily="34" charset="0"/>
              </a:rPr>
              <a:t>Free: income at or below 130% of poverty line</a:t>
            </a:r>
          </a:p>
          <a:p>
            <a:pPr>
              <a:lnSpc>
                <a:spcPct val="150000"/>
              </a:lnSpc>
            </a:pPr>
            <a:r>
              <a:rPr lang="en-US" sz="2000" dirty="0">
                <a:solidFill>
                  <a:schemeClr val="tx1">
                    <a:lumMod val="75000"/>
                    <a:lumOff val="25000"/>
                  </a:schemeClr>
                </a:solidFill>
                <a:latin typeface="Times New Roman"/>
                <a:ea typeface="Adobe Heiti Std R" pitchFamily="34" charset="-128"/>
                <a:cs typeface="Times New Roman"/>
              </a:rPr>
              <a:t>—</a:t>
            </a:r>
            <a:r>
              <a:rPr lang="en-US" sz="2000" dirty="0">
                <a:solidFill>
                  <a:schemeClr val="tx1">
                    <a:lumMod val="75000"/>
                    <a:lumOff val="25000"/>
                  </a:schemeClr>
                </a:solidFill>
                <a:latin typeface="Adobe Heiti Std R" pitchFamily="34" charset="-128"/>
                <a:ea typeface="Adobe Heiti Std R" pitchFamily="34" charset="-128"/>
              </a:rPr>
              <a:t>  </a:t>
            </a:r>
            <a:r>
              <a:rPr lang="en-US" dirty="0" smtClean="0">
                <a:solidFill>
                  <a:schemeClr val="tx1">
                    <a:lumMod val="75000"/>
                    <a:lumOff val="25000"/>
                  </a:schemeClr>
                </a:solidFill>
                <a:latin typeface="Arial" pitchFamily="34" charset="0"/>
                <a:ea typeface="Adobe Heiti Std R" pitchFamily="34" charset="-128"/>
                <a:cs typeface="Arial" pitchFamily="34" charset="0"/>
              </a:rPr>
              <a:t>Reduced-price: </a:t>
            </a:r>
            <a:r>
              <a:rPr lang="en-US" dirty="0">
                <a:solidFill>
                  <a:schemeClr val="tx1">
                    <a:lumMod val="75000"/>
                    <a:lumOff val="25000"/>
                  </a:schemeClr>
                </a:solidFill>
                <a:latin typeface="Arial" pitchFamily="34" charset="0"/>
                <a:ea typeface="Adobe Heiti Std R" pitchFamily="34" charset="-128"/>
                <a:cs typeface="Arial" pitchFamily="34" charset="0"/>
              </a:rPr>
              <a:t>income </a:t>
            </a:r>
            <a:r>
              <a:rPr lang="en-US" dirty="0" smtClean="0">
                <a:solidFill>
                  <a:schemeClr val="tx1">
                    <a:lumMod val="75000"/>
                    <a:lumOff val="25000"/>
                  </a:schemeClr>
                </a:solidFill>
                <a:latin typeface="Arial" pitchFamily="34" charset="0"/>
                <a:ea typeface="Adobe Heiti Std R" pitchFamily="34" charset="-128"/>
                <a:cs typeface="Arial" pitchFamily="34" charset="0"/>
              </a:rPr>
              <a:t>between </a:t>
            </a:r>
            <a:r>
              <a:rPr lang="en-US" dirty="0">
                <a:solidFill>
                  <a:schemeClr val="tx1">
                    <a:lumMod val="75000"/>
                    <a:lumOff val="25000"/>
                  </a:schemeClr>
                </a:solidFill>
                <a:latin typeface="Arial" pitchFamily="34" charset="0"/>
                <a:ea typeface="Adobe Heiti Std R" pitchFamily="34" charset="-128"/>
                <a:cs typeface="Arial" pitchFamily="34" charset="0"/>
              </a:rPr>
              <a:t>130% </a:t>
            </a:r>
            <a:r>
              <a:rPr lang="en-US" dirty="0" smtClean="0">
                <a:solidFill>
                  <a:schemeClr val="tx1">
                    <a:lumMod val="75000"/>
                    <a:lumOff val="25000"/>
                  </a:schemeClr>
                </a:solidFill>
                <a:latin typeface="Arial" pitchFamily="34" charset="0"/>
                <a:ea typeface="Adobe Heiti Std R" pitchFamily="34" charset="-128"/>
                <a:cs typeface="Arial" pitchFamily="34" charset="0"/>
              </a:rPr>
              <a:t>and 185% of poverty line</a:t>
            </a:r>
          </a:p>
          <a:p>
            <a:pPr>
              <a:lnSpc>
                <a:spcPct val="150000"/>
              </a:lnSpc>
            </a:pPr>
            <a:r>
              <a:rPr lang="en-US" sz="2000" dirty="0">
                <a:solidFill>
                  <a:schemeClr val="tx1">
                    <a:lumMod val="75000"/>
                    <a:lumOff val="25000"/>
                  </a:schemeClr>
                </a:solidFill>
                <a:latin typeface="Times New Roman"/>
                <a:ea typeface="Adobe Heiti Std R" pitchFamily="34" charset="-128"/>
                <a:cs typeface="Times New Roman"/>
              </a:rPr>
              <a:t>—</a:t>
            </a:r>
            <a:r>
              <a:rPr lang="en-US" sz="2000" dirty="0">
                <a:solidFill>
                  <a:schemeClr val="tx1">
                    <a:lumMod val="75000"/>
                    <a:lumOff val="25000"/>
                  </a:schemeClr>
                </a:solidFill>
                <a:latin typeface="Adobe Heiti Std R" pitchFamily="34" charset="-128"/>
                <a:ea typeface="Adobe Heiti Std R" pitchFamily="34" charset="-128"/>
              </a:rPr>
              <a:t>  </a:t>
            </a:r>
            <a:r>
              <a:rPr lang="en-US" dirty="0" smtClean="0">
                <a:solidFill>
                  <a:schemeClr val="tx1">
                    <a:lumMod val="75000"/>
                    <a:lumOff val="25000"/>
                  </a:schemeClr>
                </a:solidFill>
                <a:latin typeface="Arial" pitchFamily="34" charset="0"/>
                <a:ea typeface="Adobe Heiti Std R" pitchFamily="34" charset="-128"/>
                <a:cs typeface="Arial" pitchFamily="34" charset="0"/>
              </a:rPr>
              <a:t>Full price: </a:t>
            </a:r>
            <a:r>
              <a:rPr lang="en-US" dirty="0">
                <a:solidFill>
                  <a:schemeClr val="tx1">
                    <a:lumMod val="75000"/>
                    <a:lumOff val="25000"/>
                  </a:schemeClr>
                </a:solidFill>
                <a:latin typeface="Arial" pitchFamily="34" charset="0"/>
                <a:ea typeface="Adobe Heiti Std R" pitchFamily="34" charset="-128"/>
                <a:cs typeface="Arial" pitchFamily="34" charset="0"/>
              </a:rPr>
              <a:t>income </a:t>
            </a:r>
            <a:r>
              <a:rPr lang="en-US" dirty="0" smtClean="0">
                <a:solidFill>
                  <a:schemeClr val="tx1">
                    <a:lumMod val="75000"/>
                    <a:lumOff val="25000"/>
                  </a:schemeClr>
                </a:solidFill>
                <a:latin typeface="Arial" pitchFamily="34" charset="0"/>
                <a:ea typeface="Adobe Heiti Std R" pitchFamily="34" charset="-128"/>
                <a:cs typeface="Arial" pitchFamily="34" charset="0"/>
              </a:rPr>
              <a:t>above 185% </a:t>
            </a:r>
            <a:r>
              <a:rPr lang="en-US" dirty="0">
                <a:solidFill>
                  <a:schemeClr val="tx1">
                    <a:lumMod val="75000"/>
                    <a:lumOff val="25000"/>
                  </a:schemeClr>
                </a:solidFill>
                <a:latin typeface="Arial" pitchFamily="34" charset="0"/>
                <a:ea typeface="Adobe Heiti Std R" pitchFamily="34" charset="-128"/>
                <a:cs typeface="Arial" pitchFamily="34" charset="0"/>
              </a:rPr>
              <a:t>of </a:t>
            </a:r>
            <a:r>
              <a:rPr lang="en-US" dirty="0" smtClean="0">
                <a:solidFill>
                  <a:schemeClr val="tx1">
                    <a:lumMod val="75000"/>
                    <a:lumOff val="25000"/>
                  </a:schemeClr>
                </a:solidFill>
                <a:latin typeface="Arial" pitchFamily="34" charset="0"/>
                <a:ea typeface="Adobe Heiti Std R" pitchFamily="34" charset="-128"/>
                <a:cs typeface="Arial" pitchFamily="34" charset="0"/>
              </a:rPr>
              <a:t>poverty line</a:t>
            </a:r>
            <a:endParaRPr lang="en-US" dirty="0">
              <a:solidFill>
                <a:schemeClr val="tx1">
                  <a:lumMod val="75000"/>
                  <a:lumOff val="25000"/>
                </a:schemeClr>
              </a:solidFill>
              <a:latin typeface="Arial" pitchFamily="34" charset="0"/>
              <a:ea typeface="Adobe Heiti Std R" pitchFamily="34" charset="-128"/>
              <a:cs typeface="Arial" pitchFamily="34" charset="0"/>
            </a:endParaRPr>
          </a:p>
        </p:txBody>
      </p:sp>
    </p:spTree>
    <p:custDataLst>
      <p:tags r:id="rId1"/>
    </p:custDataLst>
    <p:extLst>
      <p:ext uri="{BB962C8B-B14F-4D97-AF65-F5344CB8AC3E}">
        <p14:creationId xmlns:p14="http://schemas.microsoft.com/office/powerpoint/2010/main" val="1969323904"/>
      </p:ext>
    </p:extLst>
  </p:cSld>
  <p:clrMapOvr>
    <a:masterClrMapping/>
  </p:clrMapOvr>
  <mc:AlternateContent xmlns:mc="http://schemas.openxmlformats.org/markup-compatibility/2006">
    <mc:Choice xmlns:p14="http://schemas.microsoft.com/office/powerpoint/2010/main" Requires="p14">
      <p:transition spd="slow" p14:dur="2000" advTm="438560"/>
    </mc:Choice>
    <mc:Fallback>
      <p:transition spd="slow" advTm="4385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125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5" y="0"/>
            <a:ext cx="6720041" cy="6885450"/>
          </a:xfrm>
          <a:prstGeom prst="rect">
            <a:avLst/>
          </a:prstGeom>
        </p:spPr>
      </p:pic>
      <p:sp>
        <p:nvSpPr>
          <p:cNvPr id="4" name="TextBox 3"/>
          <p:cNvSpPr txBox="1"/>
          <p:nvPr/>
        </p:nvSpPr>
        <p:spPr>
          <a:xfrm>
            <a:off x="693095" y="87765"/>
            <a:ext cx="3725285" cy="1938992"/>
          </a:xfrm>
          <a:prstGeom prst="rect">
            <a:avLst/>
          </a:prstGeom>
          <a:noFill/>
        </p:spPr>
        <p:txBody>
          <a:bodyPr wrap="square" rtlCol="0">
            <a:spAutoFit/>
          </a:bodyPr>
          <a:lstStyle/>
          <a:p>
            <a:pPr algn="ctr"/>
            <a:r>
              <a:rPr lang="en-US" sz="2400" dirty="0" smtClean="0">
                <a:solidFill>
                  <a:schemeClr val="tx1">
                    <a:lumMod val="95000"/>
                    <a:lumOff val="5000"/>
                  </a:schemeClr>
                </a:solidFill>
                <a:latin typeface="Adobe Fan Heiti Std B" pitchFamily="34" charset="-128"/>
                <a:ea typeface="Adobe Fan Heiti Std B" pitchFamily="34" charset="-128"/>
              </a:rPr>
              <a:t>How does our </a:t>
            </a:r>
            <a:r>
              <a:rPr lang="en-US" sz="4800" dirty="0" smtClean="0">
                <a:solidFill>
                  <a:schemeClr val="tx1">
                    <a:lumMod val="95000"/>
                    <a:lumOff val="5000"/>
                  </a:schemeClr>
                </a:solidFill>
                <a:latin typeface="Adobe Fan Heiti Std B" pitchFamily="34" charset="-128"/>
                <a:ea typeface="Adobe Fan Heiti Std B" pitchFamily="34" charset="-128"/>
              </a:rPr>
              <a:t>school</a:t>
            </a:r>
            <a:r>
              <a:rPr lang="en-US" sz="2400" dirty="0" smtClean="0">
                <a:solidFill>
                  <a:schemeClr val="tx1">
                    <a:lumMod val="95000"/>
                    <a:lumOff val="5000"/>
                  </a:schemeClr>
                </a:solidFill>
                <a:latin typeface="Adobe Fan Heiti Std B" pitchFamily="34" charset="-128"/>
                <a:ea typeface="Adobe Fan Heiti Std B" pitchFamily="34" charset="-128"/>
              </a:rPr>
              <a:t> get </a:t>
            </a:r>
            <a:r>
              <a:rPr lang="en-US" sz="4800" dirty="0" smtClean="0">
                <a:solidFill>
                  <a:schemeClr val="tx1">
                    <a:lumMod val="95000"/>
                    <a:lumOff val="5000"/>
                  </a:schemeClr>
                </a:solidFill>
                <a:latin typeface="Adobe Fan Heiti Std B" pitchFamily="34" charset="-128"/>
                <a:ea typeface="Adobe Fan Heiti Std B" pitchFamily="34" charset="-128"/>
              </a:rPr>
              <a:t>reimbursed</a:t>
            </a:r>
            <a:r>
              <a:rPr lang="en-US" sz="2400" dirty="0" smtClean="0">
                <a:solidFill>
                  <a:schemeClr val="tx1">
                    <a:lumMod val="95000"/>
                    <a:lumOff val="5000"/>
                  </a:schemeClr>
                </a:solidFill>
                <a:latin typeface="Adobe Fan Heiti Std B" pitchFamily="34" charset="-128"/>
                <a:ea typeface="Adobe Fan Heiti Std B" pitchFamily="34" charset="-128"/>
              </a:rPr>
              <a:t>?</a:t>
            </a:r>
            <a:endParaRPr lang="en-US" sz="2400" dirty="0">
              <a:solidFill>
                <a:schemeClr val="tx1">
                  <a:lumMod val="95000"/>
                  <a:lumOff val="5000"/>
                </a:schemeClr>
              </a:solidFill>
              <a:latin typeface="Adobe Fan Heiti Std B" pitchFamily="34" charset="-128"/>
              <a:ea typeface="Adobe Fan Heiti Std B" pitchFamily="34" charset="-128"/>
            </a:endParaRPr>
          </a:p>
        </p:txBody>
      </p:sp>
      <p:sp>
        <p:nvSpPr>
          <p:cNvPr id="5" name="TextBox 4"/>
          <p:cNvSpPr txBox="1"/>
          <p:nvPr/>
        </p:nvSpPr>
        <p:spPr>
          <a:xfrm>
            <a:off x="4372265" y="360337"/>
            <a:ext cx="4769930" cy="2262158"/>
          </a:xfrm>
          <a:prstGeom prst="rect">
            <a:avLst/>
          </a:prstGeom>
          <a:noFill/>
        </p:spPr>
        <p:txBody>
          <a:bodyPr wrap="square" rtlCol="0">
            <a:spAutoFit/>
          </a:bodyPr>
          <a:lstStyle/>
          <a:p>
            <a:pPr>
              <a:lnSpc>
                <a:spcPct val="150000"/>
              </a:lnSpc>
            </a:pPr>
            <a:r>
              <a:rPr lang="en-US" sz="2000" dirty="0" smtClean="0">
                <a:solidFill>
                  <a:schemeClr val="tx1">
                    <a:lumMod val="75000"/>
                    <a:lumOff val="25000"/>
                  </a:schemeClr>
                </a:solidFill>
                <a:latin typeface="Times New Roman"/>
                <a:ea typeface="Adobe Heiti Std R" pitchFamily="34" charset="-128"/>
                <a:cs typeface="Times New Roman"/>
              </a:rPr>
              <a:t>—</a:t>
            </a:r>
            <a:r>
              <a:rPr lang="en-US" sz="2000" dirty="0" smtClean="0">
                <a:solidFill>
                  <a:schemeClr val="tx1">
                    <a:lumMod val="75000"/>
                    <a:lumOff val="25000"/>
                  </a:schemeClr>
                </a:solidFill>
                <a:latin typeface="Adobe Heiti Std R" pitchFamily="34" charset="-128"/>
                <a:ea typeface="Adobe Heiti Std R" pitchFamily="34" charset="-128"/>
              </a:rPr>
              <a:t>  </a:t>
            </a:r>
            <a:r>
              <a:rPr lang="en-US" dirty="0" smtClean="0">
                <a:solidFill>
                  <a:schemeClr val="tx1">
                    <a:lumMod val="75000"/>
                    <a:lumOff val="25000"/>
                  </a:schemeClr>
                </a:solidFill>
                <a:latin typeface="Arial" pitchFamily="34" charset="0"/>
                <a:ea typeface="Adobe Heiti Std R" pitchFamily="34" charset="-128"/>
                <a:cs typeface="Arial" pitchFamily="34" charset="0"/>
              </a:rPr>
              <a:t>Ensure that all meals claimed are reimbursable</a:t>
            </a:r>
          </a:p>
          <a:p>
            <a:pPr>
              <a:lnSpc>
                <a:spcPct val="150000"/>
              </a:lnSpc>
            </a:pPr>
            <a:r>
              <a:rPr lang="en-US" sz="2000" dirty="0">
                <a:solidFill>
                  <a:schemeClr val="tx1">
                    <a:lumMod val="75000"/>
                    <a:lumOff val="25000"/>
                  </a:schemeClr>
                </a:solidFill>
                <a:latin typeface="Times New Roman"/>
                <a:ea typeface="Adobe Heiti Std R" pitchFamily="34" charset="-128"/>
                <a:cs typeface="Times New Roman"/>
              </a:rPr>
              <a:t>—</a:t>
            </a:r>
            <a:r>
              <a:rPr lang="en-US" sz="2000" dirty="0">
                <a:solidFill>
                  <a:schemeClr val="tx1">
                    <a:lumMod val="75000"/>
                    <a:lumOff val="25000"/>
                  </a:schemeClr>
                </a:solidFill>
                <a:latin typeface="Adobe Heiti Std R" pitchFamily="34" charset="-128"/>
                <a:ea typeface="Adobe Heiti Std R" pitchFamily="34" charset="-128"/>
              </a:rPr>
              <a:t>  </a:t>
            </a:r>
            <a:r>
              <a:rPr lang="en-US" dirty="0" smtClean="0">
                <a:solidFill>
                  <a:schemeClr val="tx1">
                    <a:lumMod val="75000"/>
                    <a:lumOff val="25000"/>
                  </a:schemeClr>
                </a:solidFill>
                <a:latin typeface="Arial" pitchFamily="34" charset="0"/>
                <a:ea typeface="Adobe Heiti Std R" pitchFamily="34" charset="-128"/>
                <a:cs typeface="Arial" pitchFamily="34" charset="0"/>
              </a:rPr>
              <a:t>Submit claims electronically each month to TDA</a:t>
            </a:r>
            <a:endParaRPr lang="en-US" dirty="0">
              <a:solidFill>
                <a:schemeClr val="tx1">
                  <a:lumMod val="75000"/>
                  <a:lumOff val="25000"/>
                </a:schemeClr>
              </a:solidFill>
              <a:latin typeface="Arial" pitchFamily="34" charset="0"/>
              <a:ea typeface="Adobe Heiti Std R" pitchFamily="34" charset="-128"/>
              <a:cs typeface="Arial" pitchFamily="34" charset="0"/>
            </a:endParaRPr>
          </a:p>
          <a:p>
            <a:pPr>
              <a:lnSpc>
                <a:spcPct val="150000"/>
              </a:lnSpc>
            </a:pPr>
            <a:endParaRPr lang="en-US" dirty="0" smtClean="0">
              <a:solidFill>
                <a:schemeClr val="tx1">
                  <a:lumMod val="75000"/>
                  <a:lumOff val="25000"/>
                </a:schemeClr>
              </a:solidFill>
              <a:latin typeface="Arial" pitchFamily="34" charset="0"/>
              <a:ea typeface="Adobe Heiti Std R" pitchFamily="34" charset="-128"/>
              <a:cs typeface="Arial" pitchFamily="34" charset="0"/>
            </a:endParaRPr>
          </a:p>
        </p:txBody>
      </p:sp>
      <p:sp>
        <p:nvSpPr>
          <p:cNvPr id="6" name="TextBox 5"/>
          <p:cNvSpPr txBox="1"/>
          <p:nvPr/>
        </p:nvSpPr>
        <p:spPr>
          <a:xfrm>
            <a:off x="3899912" y="2662760"/>
            <a:ext cx="5127067" cy="2062103"/>
          </a:xfrm>
          <a:prstGeom prst="rect">
            <a:avLst/>
          </a:prstGeom>
          <a:noFill/>
        </p:spPr>
        <p:txBody>
          <a:bodyPr wrap="square" rtlCol="0">
            <a:spAutoFit/>
          </a:bodyPr>
          <a:lstStyle/>
          <a:p>
            <a:pPr algn="ctr"/>
            <a:r>
              <a:rPr lang="en-US" sz="2400" dirty="0" smtClean="0">
                <a:solidFill>
                  <a:schemeClr val="tx1">
                    <a:lumMod val="95000"/>
                    <a:lumOff val="5000"/>
                  </a:schemeClr>
                </a:solidFill>
                <a:latin typeface="Adobe Fan Heiti Std B" pitchFamily="34" charset="-128"/>
                <a:ea typeface="Adobe Fan Heiti Std B" pitchFamily="34" charset="-128"/>
              </a:rPr>
              <a:t>How does </a:t>
            </a:r>
            <a:r>
              <a:rPr lang="en-US" sz="4800" dirty="0" smtClean="0">
                <a:solidFill>
                  <a:schemeClr val="tx1">
                    <a:lumMod val="95000"/>
                    <a:lumOff val="5000"/>
                  </a:schemeClr>
                </a:solidFill>
                <a:latin typeface="Adobe Fan Heiti Std B" pitchFamily="34" charset="-128"/>
                <a:ea typeface="Adobe Fan Heiti Std B" pitchFamily="34" charset="-128"/>
              </a:rPr>
              <a:t>TDA monitor </a:t>
            </a:r>
            <a:r>
              <a:rPr lang="en-US" sz="2400" dirty="0" smtClean="0">
                <a:solidFill>
                  <a:schemeClr val="tx1">
                    <a:lumMod val="95000"/>
                    <a:lumOff val="5000"/>
                  </a:schemeClr>
                </a:solidFill>
                <a:latin typeface="Adobe Fan Heiti Std B" pitchFamily="34" charset="-128"/>
                <a:ea typeface="Adobe Fan Heiti Std B" pitchFamily="34" charset="-128"/>
              </a:rPr>
              <a:t>a school’s </a:t>
            </a:r>
            <a:r>
              <a:rPr lang="en-US" sz="4800" dirty="0" smtClean="0">
                <a:solidFill>
                  <a:schemeClr val="tx1">
                    <a:lumMod val="95000"/>
                    <a:lumOff val="5000"/>
                  </a:schemeClr>
                </a:solidFill>
                <a:latin typeface="Adobe Fan Heiti Std B" pitchFamily="34" charset="-128"/>
                <a:ea typeface="Adobe Fan Heiti Std B" pitchFamily="34" charset="-128"/>
              </a:rPr>
              <a:t>compliance </a:t>
            </a:r>
            <a:r>
              <a:rPr lang="en-US" sz="2400" dirty="0" smtClean="0">
                <a:solidFill>
                  <a:schemeClr val="tx1">
                    <a:lumMod val="95000"/>
                    <a:lumOff val="5000"/>
                  </a:schemeClr>
                </a:solidFill>
                <a:latin typeface="Adobe Fan Heiti Std B" pitchFamily="34" charset="-128"/>
                <a:ea typeface="Adobe Fan Heiti Std B" pitchFamily="34" charset="-128"/>
              </a:rPr>
              <a:t>with program requirements</a:t>
            </a:r>
            <a:r>
              <a:rPr lang="en-US" sz="3200" dirty="0" smtClean="0">
                <a:solidFill>
                  <a:schemeClr val="tx1">
                    <a:lumMod val="95000"/>
                    <a:lumOff val="5000"/>
                  </a:schemeClr>
                </a:solidFill>
                <a:latin typeface="Adobe Fan Heiti Std B" pitchFamily="34" charset="-128"/>
                <a:ea typeface="Adobe Fan Heiti Std B" pitchFamily="34" charset="-128"/>
              </a:rPr>
              <a:t>?</a:t>
            </a:r>
            <a:endParaRPr lang="en-US" sz="3200" dirty="0">
              <a:solidFill>
                <a:schemeClr val="tx1">
                  <a:lumMod val="95000"/>
                  <a:lumOff val="5000"/>
                </a:schemeClr>
              </a:solidFill>
              <a:latin typeface="Adobe Fan Heiti Std B" pitchFamily="34" charset="-128"/>
              <a:ea typeface="Adobe Fan Heiti Std B" pitchFamily="34" charset="-128"/>
            </a:endParaRPr>
          </a:p>
        </p:txBody>
      </p:sp>
      <p:sp>
        <p:nvSpPr>
          <p:cNvPr id="8" name="TextBox 7"/>
          <p:cNvSpPr txBox="1"/>
          <p:nvPr/>
        </p:nvSpPr>
        <p:spPr>
          <a:xfrm>
            <a:off x="4372265" y="4986472"/>
            <a:ext cx="4480089" cy="1015663"/>
          </a:xfrm>
          <a:prstGeom prst="rect">
            <a:avLst/>
          </a:prstGeom>
          <a:noFill/>
        </p:spPr>
        <p:txBody>
          <a:bodyPr wrap="square" rtlCol="0">
            <a:spAutoFit/>
          </a:bodyPr>
          <a:lstStyle/>
          <a:p>
            <a:pPr>
              <a:lnSpc>
                <a:spcPct val="150000"/>
              </a:lnSpc>
            </a:pPr>
            <a:r>
              <a:rPr lang="en-US" sz="2000" dirty="0" smtClean="0">
                <a:solidFill>
                  <a:schemeClr val="tx1">
                    <a:lumMod val="75000"/>
                    <a:lumOff val="25000"/>
                  </a:schemeClr>
                </a:solidFill>
                <a:latin typeface="Times New Roman"/>
                <a:ea typeface="Adobe Heiti Std R" pitchFamily="34" charset="-128"/>
                <a:cs typeface="Times New Roman"/>
              </a:rPr>
              <a:t>—</a:t>
            </a:r>
            <a:r>
              <a:rPr lang="en-US" sz="2000" dirty="0" smtClean="0">
                <a:solidFill>
                  <a:schemeClr val="tx1">
                    <a:lumMod val="75000"/>
                    <a:lumOff val="25000"/>
                  </a:schemeClr>
                </a:solidFill>
                <a:latin typeface="Adobe Heiti Std R" pitchFamily="34" charset="-128"/>
                <a:ea typeface="Adobe Heiti Std R" pitchFamily="34" charset="-128"/>
              </a:rPr>
              <a:t>  </a:t>
            </a:r>
            <a:r>
              <a:rPr lang="en-US" dirty="0" smtClean="0">
                <a:solidFill>
                  <a:schemeClr val="tx1">
                    <a:lumMod val="75000"/>
                    <a:lumOff val="25000"/>
                  </a:schemeClr>
                </a:solidFill>
                <a:latin typeface="Arial" pitchFamily="34" charset="0"/>
                <a:ea typeface="Adobe Heiti Std R" pitchFamily="34" charset="-128"/>
                <a:cs typeface="Arial" pitchFamily="34" charset="0"/>
              </a:rPr>
              <a:t>Administrative Review process</a:t>
            </a:r>
          </a:p>
          <a:p>
            <a:pPr>
              <a:lnSpc>
                <a:spcPct val="150000"/>
              </a:lnSpc>
            </a:pPr>
            <a:r>
              <a:rPr lang="en-US" sz="2000" dirty="0" smtClean="0">
                <a:solidFill>
                  <a:schemeClr val="tx1">
                    <a:lumMod val="75000"/>
                    <a:lumOff val="25000"/>
                  </a:schemeClr>
                </a:solidFill>
                <a:latin typeface="Times New Roman"/>
                <a:ea typeface="Adobe Heiti Std R" pitchFamily="34" charset="-128"/>
                <a:cs typeface="Times New Roman"/>
              </a:rPr>
              <a:t>—</a:t>
            </a:r>
            <a:r>
              <a:rPr lang="en-US" sz="2000" dirty="0" smtClean="0">
                <a:solidFill>
                  <a:schemeClr val="tx1">
                    <a:lumMod val="75000"/>
                    <a:lumOff val="25000"/>
                  </a:schemeClr>
                </a:solidFill>
                <a:latin typeface="Adobe Heiti Std R" pitchFamily="34" charset="-128"/>
                <a:ea typeface="Adobe Heiti Std R" pitchFamily="34" charset="-128"/>
              </a:rPr>
              <a:t>  </a:t>
            </a:r>
            <a:r>
              <a:rPr lang="en-US" dirty="0" smtClean="0">
                <a:solidFill>
                  <a:schemeClr val="tx1">
                    <a:lumMod val="75000"/>
                    <a:lumOff val="25000"/>
                  </a:schemeClr>
                </a:solidFill>
                <a:latin typeface="Arial" pitchFamily="34" charset="0"/>
                <a:ea typeface="Adobe Heiti Std R" pitchFamily="34" charset="-128"/>
                <a:cs typeface="Arial" pitchFamily="34" charset="0"/>
              </a:rPr>
              <a:t>Occurs on a 3-year cycle</a:t>
            </a:r>
            <a:endParaRPr lang="en-US" dirty="0">
              <a:solidFill>
                <a:schemeClr val="tx1">
                  <a:lumMod val="75000"/>
                  <a:lumOff val="25000"/>
                </a:schemeClr>
              </a:solidFill>
              <a:latin typeface="Arial" pitchFamily="34" charset="0"/>
              <a:ea typeface="Adobe Heiti Std R" pitchFamily="34" charset="-128"/>
              <a:cs typeface="Arial" pitchFamily="34" charset="0"/>
            </a:endParaRPr>
          </a:p>
        </p:txBody>
      </p:sp>
    </p:spTree>
    <p:custDataLst>
      <p:tags r:id="rId1"/>
    </p:custDataLst>
    <p:extLst>
      <p:ext uri="{BB962C8B-B14F-4D97-AF65-F5344CB8AC3E}">
        <p14:creationId xmlns:p14="http://schemas.microsoft.com/office/powerpoint/2010/main" val="3427488459"/>
      </p:ext>
    </p:extLst>
  </p:cSld>
  <p:clrMapOvr>
    <a:masterClrMapping/>
  </p:clrMapOvr>
  <mc:AlternateContent xmlns:mc="http://schemas.openxmlformats.org/markup-compatibility/2006">
    <mc:Choice xmlns:p14="http://schemas.microsoft.com/office/powerpoint/2010/main" Requires="p14">
      <p:transition spd="slow" p14:dur="2000" advTm="164798"/>
    </mc:Choice>
    <mc:Fallback>
      <p:transition spd="slow" advTm="1647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125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60127" y="67111"/>
            <a:ext cx="7985337" cy="6567257"/>
          </a:xfrm>
          <a:prstGeom prst="rect">
            <a:avLst/>
          </a:prstGeom>
        </p:spPr>
      </p:pic>
      <p:sp>
        <p:nvSpPr>
          <p:cNvPr id="3" name="TextBox 2"/>
          <p:cNvSpPr txBox="1"/>
          <p:nvPr/>
        </p:nvSpPr>
        <p:spPr>
          <a:xfrm>
            <a:off x="1730030" y="655140"/>
            <a:ext cx="5184675" cy="584775"/>
          </a:xfrm>
          <a:prstGeom prst="rect">
            <a:avLst/>
          </a:prstGeom>
          <a:noFill/>
        </p:spPr>
        <p:txBody>
          <a:bodyPr wrap="square" rtlCol="0">
            <a:spAutoFit/>
          </a:bodyPr>
          <a:lstStyle/>
          <a:p>
            <a:pPr algn="ctr"/>
            <a:r>
              <a:rPr lang="en-US" sz="3200" u="sng" spc="180" dirty="0" smtClean="0">
                <a:solidFill>
                  <a:schemeClr val="tx1">
                    <a:lumMod val="95000"/>
                    <a:lumOff val="5000"/>
                  </a:schemeClr>
                </a:solidFill>
                <a:latin typeface="Adobe Fan Heiti Std B" pitchFamily="34" charset="-128"/>
                <a:ea typeface="Adobe Fan Heiti Std B" pitchFamily="34" charset="-128"/>
              </a:rPr>
              <a:t>School Wellness Policy</a:t>
            </a:r>
            <a:endParaRPr lang="en-US" sz="3200" u="sng" spc="180" dirty="0">
              <a:solidFill>
                <a:schemeClr val="tx1">
                  <a:lumMod val="95000"/>
                  <a:lumOff val="5000"/>
                </a:schemeClr>
              </a:solidFill>
              <a:latin typeface="Adobe Fan Heiti Std B" pitchFamily="34" charset="-128"/>
              <a:ea typeface="Adobe Fan Heiti Std B" pitchFamily="34" charset="-128"/>
            </a:endParaRPr>
          </a:p>
        </p:txBody>
      </p:sp>
      <p:sp>
        <p:nvSpPr>
          <p:cNvPr id="4" name="TextBox 3"/>
          <p:cNvSpPr txBox="1"/>
          <p:nvPr/>
        </p:nvSpPr>
        <p:spPr>
          <a:xfrm>
            <a:off x="1922054" y="1431940"/>
            <a:ext cx="4992651" cy="4813625"/>
          </a:xfrm>
          <a:prstGeom prst="rect">
            <a:avLst/>
          </a:prstGeom>
          <a:noFill/>
        </p:spPr>
        <p:txBody>
          <a:bodyPr wrap="square" rtlCol="0">
            <a:spAutoFit/>
          </a:bodyPr>
          <a:lstStyle/>
          <a:p>
            <a:pPr>
              <a:lnSpc>
                <a:spcPct val="130000"/>
              </a:lnSpc>
            </a:pPr>
            <a:r>
              <a:rPr lang="en-US" sz="2400" dirty="0" smtClean="0">
                <a:solidFill>
                  <a:schemeClr val="tx1">
                    <a:lumMod val="75000"/>
                    <a:lumOff val="25000"/>
                  </a:schemeClr>
                </a:solidFill>
                <a:latin typeface="Arial" pitchFamily="34" charset="0"/>
                <a:ea typeface="Adobe Fan Heiti Std B" pitchFamily="34" charset="-128"/>
                <a:cs typeface="Arial" pitchFamily="34" charset="0"/>
              </a:rPr>
              <a:t>CEs are required to complete and implement a Wellness Policy</a:t>
            </a:r>
          </a:p>
          <a:p>
            <a:pPr>
              <a:lnSpc>
                <a:spcPct val="130000"/>
              </a:lnSpc>
            </a:pPr>
            <a:endParaRPr lang="en-US" sz="2000" dirty="0">
              <a:solidFill>
                <a:schemeClr val="tx1">
                  <a:lumMod val="75000"/>
                  <a:lumOff val="25000"/>
                </a:schemeClr>
              </a:solidFill>
              <a:latin typeface="Arial" pitchFamily="34" charset="0"/>
              <a:ea typeface="Adobe Fan Heiti Std B" pitchFamily="34" charset="-128"/>
              <a:cs typeface="Arial" pitchFamily="34" charset="0"/>
            </a:endParaRPr>
          </a:p>
          <a:p>
            <a:pPr>
              <a:lnSpc>
                <a:spcPct val="130000"/>
              </a:lnSpc>
            </a:pPr>
            <a:r>
              <a:rPr lang="en-US" sz="2000" dirty="0" smtClean="0">
                <a:solidFill>
                  <a:schemeClr val="tx1">
                    <a:lumMod val="75000"/>
                    <a:lumOff val="25000"/>
                  </a:schemeClr>
                </a:solidFill>
                <a:latin typeface="Arial" pitchFamily="34" charset="0"/>
                <a:ea typeface="Adobe Fan Heiti Std B" pitchFamily="34" charset="-128"/>
                <a:cs typeface="Arial" pitchFamily="34" charset="0"/>
              </a:rPr>
              <a:t>Wellness Policy must include:</a:t>
            </a:r>
          </a:p>
          <a:p>
            <a:pPr marL="342900" indent="-342900">
              <a:lnSpc>
                <a:spcPct val="130000"/>
              </a:lnSpc>
              <a:buFontTx/>
              <a:buChar char="-"/>
            </a:pPr>
            <a:r>
              <a:rPr lang="en-US" sz="2000" dirty="0" smtClean="0">
                <a:solidFill>
                  <a:schemeClr val="tx1">
                    <a:lumMod val="75000"/>
                    <a:lumOff val="25000"/>
                  </a:schemeClr>
                </a:solidFill>
                <a:latin typeface="Arial" pitchFamily="34" charset="0"/>
                <a:ea typeface="Adobe Fan Heiti Std B" pitchFamily="34" charset="-128"/>
                <a:cs typeface="Arial" pitchFamily="34" charset="0"/>
              </a:rPr>
              <a:t>Goals for </a:t>
            </a:r>
            <a:r>
              <a:rPr lang="en-US" sz="2400" dirty="0" smtClean="0">
                <a:solidFill>
                  <a:schemeClr val="tx1">
                    <a:lumMod val="75000"/>
                    <a:lumOff val="25000"/>
                  </a:schemeClr>
                </a:solidFill>
                <a:latin typeface="Arial" pitchFamily="34" charset="0"/>
                <a:ea typeface="Adobe Fan Heiti Std B" pitchFamily="34" charset="-128"/>
                <a:cs typeface="Arial" pitchFamily="34" charset="0"/>
              </a:rPr>
              <a:t>nutrition education</a:t>
            </a:r>
            <a:r>
              <a:rPr lang="en-US" sz="2000" dirty="0" smtClean="0">
                <a:solidFill>
                  <a:schemeClr val="tx1">
                    <a:lumMod val="75000"/>
                    <a:lumOff val="25000"/>
                  </a:schemeClr>
                </a:solidFill>
                <a:latin typeface="Arial" pitchFamily="34" charset="0"/>
                <a:ea typeface="Adobe Fan Heiti Std B" pitchFamily="34" charset="-128"/>
                <a:cs typeface="Arial" pitchFamily="34" charset="0"/>
              </a:rPr>
              <a:t>, </a:t>
            </a:r>
            <a:r>
              <a:rPr lang="en-US" sz="2400" dirty="0" smtClean="0">
                <a:solidFill>
                  <a:schemeClr val="tx1">
                    <a:lumMod val="75000"/>
                    <a:lumOff val="25000"/>
                  </a:schemeClr>
                </a:solidFill>
                <a:latin typeface="Arial" pitchFamily="34" charset="0"/>
                <a:ea typeface="Adobe Fan Heiti Std B" pitchFamily="34" charset="-128"/>
                <a:cs typeface="Arial" pitchFamily="34" charset="0"/>
              </a:rPr>
              <a:t>physical activity </a:t>
            </a:r>
            <a:r>
              <a:rPr lang="en-US" sz="2000" dirty="0" smtClean="0">
                <a:solidFill>
                  <a:schemeClr val="tx1">
                    <a:lumMod val="75000"/>
                    <a:lumOff val="25000"/>
                  </a:schemeClr>
                </a:solidFill>
                <a:latin typeface="Arial" pitchFamily="34" charset="0"/>
                <a:ea typeface="Adobe Fan Heiti Std B" pitchFamily="34" charset="-128"/>
                <a:cs typeface="Arial" pitchFamily="34" charset="0"/>
              </a:rPr>
              <a:t>and other </a:t>
            </a:r>
            <a:r>
              <a:rPr lang="en-US" sz="2400" dirty="0" smtClean="0">
                <a:solidFill>
                  <a:schemeClr val="tx1">
                    <a:lumMod val="75000"/>
                    <a:lumOff val="25000"/>
                  </a:schemeClr>
                </a:solidFill>
                <a:latin typeface="Arial" pitchFamily="34" charset="0"/>
                <a:ea typeface="Adobe Fan Heiti Std B" pitchFamily="34" charset="-128"/>
                <a:cs typeface="Arial" pitchFamily="34" charset="0"/>
              </a:rPr>
              <a:t>school-based activities</a:t>
            </a:r>
          </a:p>
          <a:p>
            <a:pPr>
              <a:lnSpc>
                <a:spcPct val="130000"/>
              </a:lnSpc>
            </a:pPr>
            <a:endParaRPr lang="en-US" sz="800" dirty="0" smtClean="0">
              <a:solidFill>
                <a:schemeClr val="tx1">
                  <a:lumMod val="75000"/>
                  <a:lumOff val="25000"/>
                </a:schemeClr>
              </a:solidFill>
              <a:latin typeface="Arial" pitchFamily="34" charset="0"/>
              <a:ea typeface="Adobe Fan Heiti Std B" pitchFamily="34" charset="-128"/>
              <a:cs typeface="Arial" pitchFamily="34" charset="0"/>
            </a:endParaRPr>
          </a:p>
          <a:p>
            <a:pPr marL="342900" indent="-342900">
              <a:lnSpc>
                <a:spcPct val="130000"/>
              </a:lnSpc>
              <a:buFontTx/>
              <a:buChar char="-"/>
            </a:pPr>
            <a:r>
              <a:rPr lang="en-US" sz="2400" dirty="0" smtClean="0">
                <a:solidFill>
                  <a:schemeClr val="tx1">
                    <a:lumMod val="75000"/>
                    <a:lumOff val="25000"/>
                  </a:schemeClr>
                </a:solidFill>
                <a:latin typeface="Arial" pitchFamily="34" charset="0"/>
                <a:ea typeface="Adobe Fan Heiti Std B" pitchFamily="34" charset="-128"/>
                <a:cs typeface="Arial" pitchFamily="34" charset="0"/>
              </a:rPr>
              <a:t>Nutrition guidelines </a:t>
            </a:r>
            <a:r>
              <a:rPr lang="en-US" sz="2000" dirty="0" smtClean="0">
                <a:solidFill>
                  <a:schemeClr val="tx1">
                    <a:lumMod val="75000"/>
                    <a:lumOff val="25000"/>
                  </a:schemeClr>
                </a:solidFill>
                <a:latin typeface="Arial" pitchFamily="34" charset="0"/>
                <a:ea typeface="Adobe Fan Heiti Std B" pitchFamily="34" charset="-128"/>
                <a:cs typeface="Arial" pitchFamily="34" charset="0"/>
              </a:rPr>
              <a:t>for all foods available at each campus</a:t>
            </a:r>
          </a:p>
          <a:p>
            <a:pPr>
              <a:lnSpc>
                <a:spcPct val="130000"/>
              </a:lnSpc>
            </a:pPr>
            <a:endParaRPr lang="en-US" sz="2000" dirty="0" smtClean="0">
              <a:solidFill>
                <a:schemeClr val="tx1">
                  <a:lumMod val="75000"/>
                  <a:lumOff val="25000"/>
                </a:schemeClr>
              </a:solidFill>
              <a:latin typeface="Arial" pitchFamily="34" charset="0"/>
              <a:ea typeface="Adobe Fan Heiti Std B" pitchFamily="34" charset="-128"/>
              <a:cs typeface="Arial" pitchFamily="34" charset="0"/>
            </a:endParaRPr>
          </a:p>
        </p:txBody>
      </p:sp>
    </p:spTree>
    <p:extLst>
      <p:ext uri="{BB962C8B-B14F-4D97-AF65-F5344CB8AC3E}">
        <p14:creationId xmlns:p14="http://schemas.microsoft.com/office/powerpoint/2010/main" val="302540366"/>
      </p:ext>
    </p:extLst>
  </p:cSld>
  <p:clrMapOvr>
    <a:masterClrMapping/>
  </p:clrMapOvr>
  <mc:AlternateContent xmlns:mc="http://schemas.openxmlformats.org/markup-compatibility/2006">
    <mc:Choice xmlns:p14="http://schemas.microsoft.com/office/powerpoint/2010/main" Requires="p14">
      <p:transition spd="slow" p14:dur="2000" advTm="157123"/>
    </mc:Choice>
    <mc:Fallback>
      <p:transition spd="slow" advTm="157123"/>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4395" y="-2062915"/>
            <a:ext cx="11982361" cy="11175855"/>
          </a:xfrm>
          <a:prstGeom prst="rect">
            <a:avLst/>
          </a:prstGeom>
        </p:spPr>
      </p:pic>
      <p:sp>
        <p:nvSpPr>
          <p:cNvPr id="4" name="TextBox 3"/>
          <p:cNvSpPr txBox="1"/>
          <p:nvPr/>
        </p:nvSpPr>
        <p:spPr>
          <a:xfrm>
            <a:off x="158239" y="356600"/>
            <a:ext cx="9137576" cy="892552"/>
          </a:xfrm>
          <a:prstGeom prst="rect">
            <a:avLst/>
          </a:prstGeom>
          <a:noFill/>
        </p:spPr>
        <p:txBody>
          <a:bodyPr wrap="square" rtlCol="0">
            <a:spAutoFit/>
          </a:bodyPr>
          <a:lstStyle/>
          <a:p>
            <a:r>
              <a:rPr lang="en-US" dirty="0" smtClean="0">
                <a:solidFill>
                  <a:schemeClr val="bg1"/>
                </a:solidFill>
                <a:latin typeface="Adobe Fan Heiti Std B" pitchFamily="34" charset="-128"/>
                <a:ea typeface="Adobe Fan Heiti Std B" pitchFamily="34" charset="-128"/>
              </a:rPr>
              <a:t>         </a:t>
            </a:r>
            <a:r>
              <a:rPr lang="en-US" sz="3200" dirty="0">
                <a:solidFill>
                  <a:schemeClr val="bg1"/>
                </a:solidFill>
                <a:latin typeface="Arial" pitchFamily="34" charset="0"/>
                <a:ea typeface="Adobe Fan Heiti Std B" pitchFamily="34" charset="-128"/>
                <a:cs typeface="Arial" pitchFamily="34" charset="0"/>
              </a:rPr>
              <a:t>T</a:t>
            </a:r>
            <a:r>
              <a:rPr lang="en-US" sz="3200" dirty="0" smtClean="0">
                <a:solidFill>
                  <a:schemeClr val="bg1"/>
                </a:solidFill>
                <a:latin typeface="Arial" pitchFamily="34" charset="0"/>
                <a:ea typeface="Adobe Fan Heiti Std B" pitchFamily="34" charset="-128"/>
                <a:cs typeface="Arial" pitchFamily="34" charset="0"/>
              </a:rPr>
              <a:t>exas Pub</a:t>
            </a:r>
            <a:r>
              <a:rPr lang="en-US" sz="3200" dirty="0" smtClean="0">
                <a:latin typeface="Arial" pitchFamily="34" charset="0"/>
                <a:ea typeface="Adobe Fan Heiti Std B" pitchFamily="34" charset="-128"/>
                <a:cs typeface="Arial" pitchFamily="34" charset="0"/>
              </a:rPr>
              <a:t>lic</a:t>
            </a:r>
            <a:r>
              <a:rPr lang="en-US" sz="3200" dirty="0" smtClean="0">
                <a:solidFill>
                  <a:schemeClr val="bg1"/>
                </a:solidFill>
                <a:latin typeface="Arial" pitchFamily="34" charset="0"/>
                <a:ea typeface="Adobe Fan Heiti Std B" pitchFamily="34" charset="-128"/>
                <a:cs typeface="Arial" pitchFamily="34" charset="0"/>
              </a:rPr>
              <a:t> </a:t>
            </a:r>
            <a:r>
              <a:rPr lang="en-US" sz="3200" dirty="0" smtClean="0">
                <a:solidFill>
                  <a:schemeClr val="tx1">
                    <a:lumMod val="95000"/>
                    <a:lumOff val="5000"/>
                  </a:schemeClr>
                </a:solidFill>
                <a:latin typeface="Arial" pitchFamily="34" charset="0"/>
                <a:ea typeface="Adobe Fan Heiti Std B" pitchFamily="34" charset="-128"/>
                <a:cs typeface="Arial" pitchFamily="34" charset="0"/>
              </a:rPr>
              <a:t>School </a:t>
            </a:r>
            <a:r>
              <a:rPr lang="en-US" sz="3200" dirty="0" smtClean="0">
                <a:solidFill>
                  <a:schemeClr val="bg1"/>
                </a:solidFill>
                <a:latin typeface="Arial" pitchFamily="34" charset="0"/>
                <a:ea typeface="Adobe Fan Heiti Std B" pitchFamily="34" charset="-128"/>
                <a:cs typeface="Arial" pitchFamily="34" charset="0"/>
              </a:rPr>
              <a:t>Nutrition Policy </a:t>
            </a:r>
            <a:r>
              <a:rPr lang="en-US" sz="2000" dirty="0" smtClean="0">
                <a:solidFill>
                  <a:schemeClr val="bg1"/>
                </a:solidFill>
                <a:latin typeface="Arial" pitchFamily="34" charset="0"/>
                <a:ea typeface="Adobe Fan Heiti Std B" pitchFamily="34" charset="-128"/>
                <a:cs typeface="Arial" pitchFamily="34" charset="0"/>
              </a:rPr>
              <a:t>(TPSNP)</a:t>
            </a:r>
          </a:p>
          <a:p>
            <a:endParaRPr lang="en-US" sz="2000" dirty="0" smtClean="0">
              <a:solidFill>
                <a:schemeClr val="tx1">
                  <a:lumMod val="95000"/>
                  <a:lumOff val="5000"/>
                </a:schemeClr>
              </a:solidFill>
              <a:latin typeface="Arial" pitchFamily="34" charset="0"/>
              <a:ea typeface="Adobe Fan Heiti Std B" pitchFamily="34" charset="-128"/>
              <a:cs typeface="Arial" pitchFamily="34" charset="0"/>
            </a:endParaRPr>
          </a:p>
        </p:txBody>
      </p:sp>
      <p:sp>
        <p:nvSpPr>
          <p:cNvPr id="5" name="TextBox 4"/>
          <p:cNvSpPr txBox="1"/>
          <p:nvPr/>
        </p:nvSpPr>
        <p:spPr>
          <a:xfrm>
            <a:off x="2920585" y="1894525"/>
            <a:ext cx="5415105" cy="3416320"/>
          </a:xfrm>
          <a:prstGeom prst="rect">
            <a:avLst/>
          </a:prstGeom>
          <a:noFill/>
        </p:spPr>
        <p:txBody>
          <a:bodyPr wrap="square" rtlCol="0">
            <a:spAutoFit/>
          </a:bodyPr>
          <a:lstStyle/>
          <a:p>
            <a:pPr algn="ctr">
              <a:lnSpc>
                <a:spcPct val="150000"/>
              </a:lnSpc>
              <a:buClr>
                <a:schemeClr val="accent3">
                  <a:lumMod val="75000"/>
                </a:schemeClr>
              </a:buClr>
              <a:buSzPct val="150000"/>
            </a:pPr>
            <a:r>
              <a:rPr lang="en-US" sz="2400" dirty="0" smtClean="0">
                <a:solidFill>
                  <a:schemeClr val="tx1">
                    <a:lumMod val="85000"/>
                    <a:lumOff val="15000"/>
                  </a:schemeClr>
                </a:solidFill>
                <a:latin typeface="Arial" pitchFamily="34" charset="0"/>
                <a:ea typeface="Adobe Fan Heiti Std B" pitchFamily="34" charset="-128"/>
                <a:cs typeface="Arial" pitchFamily="34" charset="0"/>
              </a:rPr>
              <a:t>Concerned primarily with:</a:t>
            </a:r>
          </a:p>
          <a:p>
            <a:pPr algn="ctr">
              <a:lnSpc>
                <a:spcPct val="150000"/>
              </a:lnSpc>
              <a:buClr>
                <a:schemeClr val="accent3">
                  <a:lumMod val="75000"/>
                </a:schemeClr>
              </a:buClr>
              <a:buSzPct val="150000"/>
            </a:pPr>
            <a:r>
              <a:rPr lang="en-US" sz="2000" dirty="0" smtClean="0">
                <a:solidFill>
                  <a:schemeClr val="tx1">
                    <a:lumMod val="85000"/>
                    <a:lumOff val="15000"/>
                  </a:schemeClr>
                </a:solidFill>
                <a:latin typeface="Arial" pitchFamily="34" charset="0"/>
                <a:ea typeface="Adobe Fan Heiti Std B" pitchFamily="34" charset="-128"/>
                <a:cs typeface="Arial" pitchFamily="34" charset="0"/>
              </a:rPr>
              <a:t>Foods of Minimal Nutrition Value</a:t>
            </a:r>
          </a:p>
          <a:p>
            <a:pPr algn="ctr">
              <a:lnSpc>
                <a:spcPct val="150000"/>
              </a:lnSpc>
              <a:buClr>
                <a:schemeClr val="accent3">
                  <a:lumMod val="75000"/>
                </a:schemeClr>
              </a:buClr>
              <a:buSzPct val="150000"/>
            </a:pPr>
            <a:r>
              <a:rPr lang="en-US" sz="2000" dirty="0" smtClean="0">
                <a:solidFill>
                  <a:schemeClr val="tx1">
                    <a:lumMod val="85000"/>
                    <a:lumOff val="15000"/>
                  </a:schemeClr>
                </a:solidFill>
                <a:latin typeface="Arial" pitchFamily="34" charset="0"/>
                <a:ea typeface="Adobe Fan Heiti Std B" pitchFamily="34" charset="-128"/>
                <a:cs typeface="Arial" pitchFamily="34" charset="0"/>
              </a:rPr>
              <a:t>Competitive Foods</a:t>
            </a:r>
          </a:p>
          <a:p>
            <a:pPr algn="ctr">
              <a:lnSpc>
                <a:spcPct val="150000"/>
              </a:lnSpc>
              <a:buClr>
                <a:schemeClr val="accent3">
                  <a:lumMod val="75000"/>
                </a:schemeClr>
              </a:buClr>
              <a:buSzPct val="150000"/>
            </a:pPr>
            <a:r>
              <a:rPr lang="en-US" sz="2000" dirty="0" smtClean="0">
                <a:solidFill>
                  <a:schemeClr val="tx1">
                    <a:lumMod val="85000"/>
                    <a:lumOff val="15000"/>
                  </a:schemeClr>
                </a:solidFill>
                <a:latin typeface="Arial" pitchFamily="34" charset="0"/>
                <a:ea typeface="Adobe Fan Heiti Std B" pitchFamily="34" charset="-128"/>
                <a:cs typeface="Arial" pitchFamily="34" charset="0"/>
              </a:rPr>
              <a:t>Fat</a:t>
            </a:r>
          </a:p>
          <a:p>
            <a:pPr algn="ctr">
              <a:lnSpc>
                <a:spcPct val="150000"/>
              </a:lnSpc>
              <a:buClr>
                <a:schemeClr val="accent3">
                  <a:lumMod val="75000"/>
                </a:schemeClr>
              </a:buClr>
              <a:buSzPct val="150000"/>
            </a:pPr>
            <a:r>
              <a:rPr lang="en-US" sz="2000" dirty="0" smtClean="0">
                <a:solidFill>
                  <a:schemeClr val="tx1">
                    <a:lumMod val="85000"/>
                    <a:lumOff val="15000"/>
                  </a:schemeClr>
                </a:solidFill>
                <a:latin typeface="Arial" pitchFamily="34" charset="0"/>
                <a:ea typeface="Adobe Fan Heiti Std B" pitchFamily="34" charset="-128"/>
                <a:cs typeface="Arial" pitchFamily="34" charset="0"/>
              </a:rPr>
              <a:t>Portion Sizes</a:t>
            </a:r>
          </a:p>
          <a:p>
            <a:pPr algn="ctr">
              <a:lnSpc>
                <a:spcPct val="150000"/>
              </a:lnSpc>
              <a:buClr>
                <a:schemeClr val="accent3">
                  <a:lumMod val="75000"/>
                </a:schemeClr>
              </a:buClr>
              <a:buSzPct val="150000"/>
            </a:pPr>
            <a:r>
              <a:rPr lang="en-US" sz="2000" dirty="0" smtClean="0">
                <a:solidFill>
                  <a:schemeClr val="tx1">
                    <a:lumMod val="85000"/>
                    <a:lumOff val="15000"/>
                  </a:schemeClr>
                </a:solidFill>
                <a:latin typeface="Arial" pitchFamily="34" charset="0"/>
                <a:ea typeface="Adobe Fan Heiti Std B" pitchFamily="34" charset="-128"/>
                <a:cs typeface="Arial" pitchFamily="34" charset="0"/>
              </a:rPr>
              <a:t>Beverages other than milk</a:t>
            </a:r>
          </a:p>
          <a:p>
            <a:pPr algn="ctr">
              <a:lnSpc>
                <a:spcPct val="150000"/>
              </a:lnSpc>
              <a:buClr>
                <a:schemeClr val="accent3">
                  <a:lumMod val="75000"/>
                </a:schemeClr>
              </a:buClr>
              <a:buSzPct val="150000"/>
            </a:pPr>
            <a:endParaRPr lang="en-US" sz="2000" dirty="0">
              <a:solidFill>
                <a:schemeClr val="tx1">
                  <a:lumMod val="85000"/>
                  <a:lumOff val="15000"/>
                </a:schemeClr>
              </a:solidFill>
              <a:latin typeface="Arial" pitchFamily="34" charset="0"/>
              <a:ea typeface="Adobe Fan Heiti Std B" pitchFamily="34" charset="-128"/>
              <a:cs typeface="Arial" pitchFamily="34" charset="0"/>
            </a:endParaRPr>
          </a:p>
        </p:txBody>
      </p:sp>
      <p:sp>
        <p:nvSpPr>
          <p:cNvPr id="7" name="TextBox 6"/>
          <p:cNvSpPr txBox="1"/>
          <p:nvPr/>
        </p:nvSpPr>
        <p:spPr>
          <a:xfrm>
            <a:off x="1806840" y="2929735"/>
            <a:ext cx="2048037" cy="1338828"/>
          </a:xfrm>
          <a:prstGeom prst="rect">
            <a:avLst/>
          </a:prstGeom>
          <a:noFill/>
        </p:spPr>
        <p:txBody>
          <a:bodyPr wrap="square" rtlCol="0">
            <a:spAutoFit/>
          </a:bodyPr>
          <a:lstStyle/>
          <a:p>
            <a:pPr algn="ctr">
              <a:lnSpc>
                <a:spcPct val="150000"/>
              </a:lnSpc>
              <a:buClr>
                <a:schemeClr val="accent3">
                  <a:lumMod val="75000"/>
                </a:schemeClr>
              </a:buClr>
              <a:buSzPct val="150000"/>
            </a:pPr>
            <a:r>
              <a:rPr lang="en-US" dirty="0" smtClean="0">
                <a:latin typeface="Arial" pitchFamily="34" charset="0"/>
                <a:ea typeface="Adobe Fan Heiti Std B" pitchFamily="34" charset="-128"/>
                <a:cs typeface="Arial" pitchFamily="34" charset="0"/>
              </a:rPr>
              <a:t>* To promote healthier school environments</a:t>
            </a:r>
          </a:p>
        </p:txBody>
      </p:sp>
      <p:sp>
        <p:nvSpPr>
          <p:cNvPr id="8" name="TextBox 7"/>
          <p:cNvSpPr txBox="1"/>
          <p:nvPr/>
        </p:nvSpPr>
        <p:spPr>
          <a:xfrm>
            <a:off x="1207403" y="5502870"/>
            <a:ext cx="3456450" cy="969496"/>
          </a:xfrm>
          <a:prstGeom prst="rect">
            <a:avLst/>
          </a:prstGeom>
          <a:noFill/>
        </p:spPr>
        <p:txBody>
          <a:bodyPr wrap="square" rtlCol="0">
            <a:spAutoFit/>
          </a:bodyPr>
          <a:lstStyle/>
          <a:p>
            <a:pPr>
              <a:lnSpc>
                <a:spcPct val="150000"/>
              </a:lnSpc>
              <a:buClr>
                <a:schemeClr val="accent3">
                  <a:lumMod val="75000"/>
                </a:schemeClr>
              </a:buClr>
              <a:buSzPct val="150000"/>
            </a:pPr>
            <a:r>
              <a:rPr lang="en-US" sz="2000" dirty="0" smtClean="0">
                <a:solidFill>
                  <a:schemeClr val="bg1"/>
                </a:solidFill>
                <a:latin typeface="Arial" pitchFamily="34" charset="0"/>
                <a:ea typeface="Adobe Fan Heiti Std B" pitchFamily="34" charset="-128"/>
                <a:cs typeface="Arial" pitchFamily="34" charset="0"/>
              </a:rPr>
              <a:t>Review </a:t>
            </a:r>
            <a:r>
              <a:rPr lang="en-US" sz="2000" dirty="0">
                <a:solidFill>
                  <a:schemeClr val="bg1"/>
                </a:solidFill>
                <a:latin typeface="Arial" pitchFamily="34" charset="0"/>
                <a:ea typeface="Adobe Fan Heiti Std B" pitchFamily="34" charset="-128"/>
                <a:cs typeface="Arial" pitchFamily="34" charset="0"/>
              </a:rPr>
              <a:t>the </a:t>
            </a:r>
            <a:r>
              <a:rPr lang="en-US" sz="2000" dirty="0" smtClean="0">
                <a:solidFill>
                  <a:schemeClr val="bg1"/>
                </a:solidFill>
                <a:latin typeface="Arial" pitchFamily="34" charset="0"/>
                <a:ea typeface="Adobe Fan Heiti Std B" pitchFamily="34" charset="-128"/>
                <a:cs typeface="Arial" pitchFamily="34" charset="0"/>
              </a:rPr>
              <a:t>TPSNP at:</a:t>
            </a:r>
          </a:p>
          <a:p>
            <a:pPr>
              <a:lnSpc>
                <a:spcPct val="150000"/>
              </a:lnSpc>
              <a:buClr>
                <a:schemeClr val="accent3">
                  <a:lumMod val="75000"/>
                </a:schemeClr>
              </a:buClr>
              <a:buSzPct val="150000"/>
            </a:pPr>
            <a:r>
              <a:rPr lang="en-US" dirty="0" smtClean="0">
                <a:solidFill>
                  <a:schemeClr val="tx1">
                    <a:lumMod val="85000"/>
                    <a:lumOff val="15000"/>
                  </a:schemeClr>
                </a:solidFill>
                <a:latin typeface="Arial" pitchFamily="34" charset="0"/>
                <a:ea typeface="Adobe Fan Heiti Std B" pitchFamily="34" charset="-128"/>
                <a:cs typeface="Arial" pitchFamily="34" charset="0"/>
                <a:hlinkClick r:id="rId4"/>
              </a:rPr>
              <a:t>www.SquareMeals.org</a:t>
            </a:r>
            <a:endParaRPr lang="en-US" dirty="0" smtClean="0">
              <a:solidFill>
                <a:schemeClr val="tx1">
                  <a:lumMod val="85000"/>
                  <a:lumOff val="15000"/>
                </a:schemeClr>
              </a:solidFill>
              <a:latin typeface="Arial" pitchFamily="34" charset="0"/>
              <a:ea typeface="Adobe Fan Heiti Std B" pitchFamily="34" charset="-128"/>
              <a:cs typeface="Arial" pitchFamily="34" charset="0"/>
            </a:endParaRPr>
          </a:p>
        </p:txBody>
      </p:sp>
    </p:spTree>
    <p:extLst>
      <p:ext uri="{BB962C8B-B14F-4D97-AF65-F5344CB8AC3E}">
        <p14:creationId xmlns:p14="http://schemas.microsoft.com/office/powerpoint/2010/main" val="648938491"/>
      </p:ext>
    </p:extLst>
  </p:cSld>
  <p:clrMapOvr>
    <a:masterClrMapping/>
  </p:clrMapOvr>
  <mc:AlternateContent xmlns:mc="http://schemas.openxmlformats.org/markup-compatibility/2006">
    <mc:Choice xmlns:p14="http://schemas.microsoft.com/office/powerpoint/2010/main" Requires="p14">
      <p:transition spd="slow" p14:dur="2000" advTm="172307"/>
    </mc:Choice>
    <mc:Fallback>
      <p:transition spd="slow" advTm="172307"/>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0" t="-5000" r="-3000" b="-5000"/>
          </a:stretch>
        </a:blipFill>
        <a:effectLst/>
      </p:bgPr>
    </p:bg>
    <p:spTree>
      <p:nvGrpSpPr>
        <p:cNvPr id="1" name=""/>
        <p:cNvGrpSpPr/>
        <p:nvPr/>
      </p:nvGrpSpPr>
      <p:grpSpPr>
        <a:xfrm>
          <a:off x="0" y="0"/>
          <a:ext cx="0" cy="0"/>
          <a:chOff x="0" y="0"/>
          <a:chExt cx="0" cy="0"/>
        </a:xfrm>
      </p:grpSpPr>
      <p:sp>
        <p:nvSpPr>
          <p:cNvPr id="6" name="TextBox 5"/>
          <p:cNvSpPr txBox="1"/>
          <p:nvPr/>
        </p:nvSpPr>
        <p:spPr>
          <a:xfrm>
            <a:off x="424260" y="192670"/>
            <a:ext cx="3725285" cy="1508105"/>
          </a:xfrm>
          <a:prstGeom prst="rect">
            <a:avLst/>
          </a:prstGeom>
          <a:noFill/>
        </p:spPr>
        <p:txBody>
          <a:bodyPr wrap="square" rtlCol="0">
            <a:spAutoFit/>
          </a:bodyPr>
          <a:lstStyle/>
          <a:p>
            <a:pPr>
              <a:lnSpc>
                <a:spcPct val="150000"/>
              </a:lnSpc>
            </a:pPr>
            <a:r>
              <a:rPr lang="en-US" sz="3200" b="1" dirty="0" smtClean="0">
                <a:solidFill>
                  <a:srgbClr val="99CC00"/>
                </a:solidFill>
                <a:latin typeface="Adobe Heiti Std R" pitchFamily="34" charset="-128"/>
                <a:ea typeface="Adobe Heiti Std R" pitchFamily="34" charset="-128"/>
              </a:rPr>
              <a:t>Grocery Bag </a:t>
            </a:r>
          </a:p>
          <a:p>
            <a:pPr>
              <a:lnSpc>
                <a:spcPct val="150000"/>
              </a:lnSpc>
            </a:pPr>
            <a:r>
              <a:rPr lang="en-US" sz="2400" b="1" dirty="0" smtClean="0">
                <a:solidFill>
                  <a:srgbClr val="99CC00"/>
                </a:solidFill>
                <a:latin typeface="Adobe Heiti Std R" pitchFamily="34" charset="-128"/>
                <a:ea typeface="Adobe Heiti Std R" pitchFamily="34" charset="-128"/>
              </a:rPr>
              <a:t>full of </a:t>
            </a:r>
            <a:r>
              <a:rPr lang="en-US" sz="3200" b="1" dirty="0" smtClean="0">
                <a:solidFill>
                  <a:srgbClr val="99CC00"/>
                </a:solidFill>
                <a:latin typeface="Adobe Heiti Std R" pitchFamily="34" charset="-128"/>
                <a:ea typeface="Adobe Heiti Std R" pitchFamily="34" charset="-128"/>
              </a:rPr>
              <a:t>Resources</a:t>
            </a:r>
            <a:endParaRPr lang="en-US" sz="3200" b="1" dirty="0">
              <a:solidFill>
                <a:srgbClr val="99CC00"/>
              </a:solidFill>
              <a:latin typeface="Adobe Heiti Std R" pitchFamily="34" charset="-128"/>
              <a:ea typeface="Adobe Heiti Std R" pitchFamily="34" charset="-128"/>
            </a:endParaRPr>
          </a:p>
        </p:txBody>
      </p:sp>
      <p:sp>
        <p:nvSpPr>
          <p:cNvPr id="7" name="TextBox 6"/>
          <p:cNvSpPr txBox="1"/>
          <p:nvPr/>
        </p:nvSpPr>
        <p:spPr>
          <a:xfrm>
            <a:off x="155425" y="2000771"/>
            <a:ext cx="4954246" cy="1938992"/>
          </a:xfrm>
          <a:prstGeom prst="rect">
            <a:avLst/>
          </a:prstGeom>
          <a:noFill/>
        </p:spPr>
        <p:txBody>
          <a:bodyPr wrap="square" rtlCol="0">
            <a:spAutoFit/>
          </a:bodyPr>
          <a:lstStyle/>
          <a:p>
            <a:r>
              <a:rPr lang="en-US" sz="2400" dirty="0" smtClean="0">
                <a:solidFill>
                  <a:schemeClr val="tx1">
                    <a:lumMod val="75000"/>
                    <a:lumOff val="25000"/>
                  </a:schemeClr>
                </a:solidFill>
                <a:latin typeface="Arial" pitchFamily="34" charset="0"/>
                <a:ea typeface="Adobe Fan Heiti Std B" pitchFamily="34" charset="-128"/>
                <a:cs typeface="Arial" pitchFamily="34" charset="0"/>
              </a:rPr>
              <a:t>TDA website </a:t>
            </a:r>
            <a:r>
              <a:rPr lang="en-US" sz="2400" dirty="0" smtClean="0">
                <a:solidFill>
                  <a:schemeClr val="tx1">
                    <a:lumMod val="75000"/>
                    <a:lumOff val="25000"/>
                  </a:schemeClr>
                </a:solidFill>
                <a:latin typeface="Arial" pitchFamily="34" charset="0"/>
                <a:ea typeface="Adobe Fan Heiti Std B" pitchFamily="34" charset="-128"/>
                <a:cs typeface="Arial" pitchFamily="34" charset="0"/>
                <a:hlinkClick r:id="rId4" action="ppaction://hlinksldjump"/>
              </a:rPr>
              <a:t>www.SquareMeals.org </a:t>
            </a:r>
            <a:endParaRPr lang="en-US" sz="2400" dirty="0" smtClean="0">
              <a:solidFill>
                <a:schemeClr val="tx1">
                  <a:lumMod val="75000"/>
                  <a:lumOff val="25000"/>
                </a:schemeClr>
              </a:solidFill>
              <a:latin typeface="Arial" pitchFamily="34" charset="0"/>
              <a:ea typeface="Adobe Fan Heiti Std B" pitchFamily="34" charset="-128"/>
              <a:cs typeface="Arial" pitchFamily="34" charset="0"/>
            </a:endParaRPr>
          </a:p>
          <a:p>
            <a:pPr marL="342900" indent="-342900">
              <a:buFontTx/>
              <a:buChar char="-"/>
            </a:pPr>
            <a:r>
              <a:rPr lang="en-US" sz="2400" dirty="0" smtClean="0">
                <a:solidFill>
                  <a:schemeClr val="tx1">
                    <a:lumMod val="75000"/>
                    <a:lumOff val="25000"/>
                  </a:schemeClr>
                </a:solidFill>
                <a:latin typeface="Arial" pitchFamily="34" charset="0"/>
                <a:ea typeface="Adobe Fan Heiti Std B" pitchFamily="34" charset="-128"/>
                <a:cs typeface="Arial" pitchFamily="34" charset="0"/>
              </a:rPr>
              <a:t>Administrator’s Reference Manual (ARM)</a:t>
            </a:r>
          </a:p>
          <a:p>
            <a:endParaRPr lang="en-US" sz="2400" dirty="0">
              <a:solidFill>
                <a:schemeClr val="tx1">
                  <a:lumMod val="75000"/>
                  <a:lumOff val="25000"/>
                </a:schemeClr>
              </a:solidFill>
              <a:latin typeface="Arial" pitchFamily="34" charset="0"/>
              <a:ea typeface="Adobe Fan Heiti Std B" pitchFamily="34" charset="-128"/>
              <a:cs typeface="Arial" pitchFamily="34" charset="0"/>
            </a:endParaRPr>
          </a:p>
        </p:txBody>
      </p:sp>
    </p:spTree>
    <p:extLst>
      <p:ext uri="{BB962C8B-B14F-4D97-AF65-F5344CB8AC3E}">
        <p14:creationId xmlns:p14="http://schemas.microsoft.com/office/powerpoint/2010/main" val="3678620956"/>
      </p:ext>
    </p:extLst>
  </p:cSld>
  <p:clrMapOvr>
    <a:masterClrMapping/>
  </p:clrMapOvr>
  <mc:AlternateContent xmlns:mc="http://schemas.openxmlformats.org/markup-compatibility/2006">
    <mc:Choice xmlns:p14="http://schemas.microsoft.com/office/powerpoint/2010/main" Requires="p14">
      <p:transition spd="slow" p14:dur="2000" advTm="40320"/>
    </mc:Choice>
    <mc:Fallback>
      <p:transition spd="slow" advTm="4032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5" y="318195"/>
            <a:ext cx="9144000" cy="6199014"/>
          </a:xfrm>
          <a:prstGeom prst="rect">
            <a:avLst/>
          </a:prstGeom>
        </p:spPr>
      </p:pic>
      <p:sp>
        <p:nvSpPr>
          <p:cNvPr id="7" name="Down Arrow 6"/>
          <p:cNvSpPr/>
          <p:nvPr/>
        </p:nvSpPr>
        <p:spPr>
          <a:xfrm rot="19269744">
            <a:off x="1302523" y="1935"/>
            <a:ext cx="392945" cy="489855"/>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rot="14646865" flipV="1">
            <a:off x="6477877" y="3883629"/>
            <a:ext cx="426878" cy="70375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59379394"/>
      </p:ext>
    </p:extLst>
  </p:cSld>
  <p:clrMapOvr>
    <a:masterClrMapping/>
  </p:clrMapOvr>
  <mc:AlternateContent xmlns:mc="http://schemas.openxmlformats.org/markup-compatibility/2006">
    <mc:Choice xmlns:p14="http://schemas.microsoft.com/office/powerpoint/2010/main" Requires="p14">
      <p:transition spd="slow" p14:dur="2000" advTm="20321"/>
    </mc:Choice>
    <mc:Fallback>
      <p:transition spd="slow" advTm="203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3662"/>
            <a:ext cx="9144000" cy="6250675"/>
          </a:xfrm>
          <a:prstGeom prst="rect">
            <a:avLst/>
          </a:prstGeom>
        </p:spPr>
      </p:pic>
      <p:sp>
        <p:nvSpPr>
          <p:cNvPr id="3" name="Down Arrow 2"/>
          <p:cNvSpPr/>
          <p:nvPr/>
        </p:nvSpPr>
        <p:spPr>
          <a:xfrm rot="19269744">
            <a:off x="1303732" y="-48699"/>
            <a:ext cx="392945" cy="489855"/>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6888236"/>
      </p:ext>
    </p:extLst>
  </p:cSld>
  <p:clrMapOvr>
    <a:masterClrMapping/>
  </p:clrMapOvr>
  <mc:AlternateContent xmlns:mc="http://schemas.openxmlformats.org/markup-compatibility/2006">
    <mc:Choice xmlns:p14="http://schemas.microsoft.com/office/powerpoint/2010/main" Requires="p14">
      <p:transition spd="slow" p14:dur="2000" advTm="14725"/>
    </mc:Choice>
    <mc:Fallback>
      <p:transition spd="slow" advTm="14725"/>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5904"/>
            <a:ext cx="9144000" cy="6366191"/>
          </a:xfrm>
          <a:prstGeom prst="rect">
            <a:avLst/>
          </a:prstGeom>
        </p:spPr>
      </p:pic>
    </p:spTree>
    <p:extLst>
      <p:ext uri="{BB962C8B-B14F-4D97-AF65-F5344CB8AC3E}">
        <p14:creationId xmlns:p14="http://schemas.microsoft.com/office/powerpoint/2010/main" val="4182368675"/>
      </p:ext>
    </p:extLst>
  </p:cSld>
  <p:clrMapOvr>
    <a:masterClrMapping/>
  </p:clrMapOvr>
  <mc:AlternateContent xmlns:mc="http://schemas.openxmlformats.org/markup-compatibility/2006">
    <mc:Choice xmlns:p14="http://schemas.microsoft.com/office/powerpoint/2010/main" Requires="p14">
      <p:transition spd="slow" p14:dur="2000" advTm="46482"/>
    </mc:Choice>
    <mc:Fallback>
      <p:transition spd="slow" advTm="46482"/>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0" t="-5000" r="-3000" b="-5000"/>
          </a:stretch>
        </a:blipFill>
        <a:effectLst/>
      </p:bgPr>
    </p:bg>
    <p:spTree>
      <p:nvGrpSpPr>
        <p:cNvPr id="1" name=""/>
        <p:cNvGrpSpPr/>
        <p:nvPr/>
      </p:nvGrpSpPr>
      <p:grpSpPr>
        <a:xfrm>
          <a:off x="0" y="0"/>
          <a:ext cx="0" cy="0"/>
          <a:chOff x="0" y="0"/>
          <a:chExt cx="0" cy="0"/>
        </a:xfrm>
      </p:grpSpPr>
      <p:sp>
        <p:nvSpPr>
          <p:cNvPr id="10" name="TextBox 9"/>
          <p:cNvSpPr txBox="1"/>
          <p:nvPr/>
        </p:nvSpPr>
        <p:spPr>
          <a:xfrm>
            <a:off x="424260" y="192670"/>
            <a:ext cx="3725285" cy="1508105"/>
          </a:xfrm>
          <a:prstGeom prst="rect">
            <a:avLst/>
          </a:prstGeom>
          <a:noFill/>
        </p:spPr>
        <p:txBody>
          <a:bodyPr wrap="square" rtlCol="0">
            <a:spAutoFit/>
          </a:bodyPr>
          <a:lstStyle/>
          <a:p>
            <a:pPr>
              <a:lnSpc>
                <a:spcPct val="150000"/>
              </a:lnSpc>
            </a:pPr>
            <a:r>
              <a:rPr lang="en-US" sz="3200" b="1" dirty="0" smtClean="0">
                <a:solidFill>
                  <a:srgbClr val="99CC00"/>
                </a:solidFill>
                <a:latin typeface="Adobe Heiti Std R" pitchFamily="34" charset="-128"/>
                <a:ea typeface="Adobe Heiti Std R" pitchFamily="34" charset="-128"/>
              </a:rPr>
              <a:t>Grocery Bag </a:t>
            </a:r>
          </a:p>
          <a:p>
            <a:pPr>
              <a:lnSpc>
                <a:spcPct val="150000"/>
              </a:lnSpc>
            </a:pPr>
            <a:r>
              <a:rPr lang="en-US" sz="2400" b="1" dirty="0" smtClean="0">
                <a:solidFill>
                  <a:srgbClr val="99CC00"/>
                </a:solidFill>
                <a:latin typeface="Adobe Heiti Std R" pitchFamily="34" charset="-128"/>
                <a:ea typeface="Adobe Heiti Std R" pitchFamily="34" charset="-128"/>
              </a:rPr>
              <a:t>full of </a:t>
            </a:r>
            <a:r>
              <a:rPr lang="en-US" sz="3200" b="1" dirty="0" smtClean="0">
                <a:solidFill>
                  <a:srgbClr val="99CC00"/>
                </a:solidFill>
                <a:latin typeface="Adobe Heiti Std R" pitchFamily="34" charset="-128"/>
                <a:ea typeface="Adobe Heiti Std R" pitchFamily="34" charset="-128"/>
              </a:rPr>
              <a:t>Resources</a:t>
            </a:r>
            <a:endParaRPr lang="en-US" sz="3200" b="1" dirty="0">
              <a:solidFill>
                <a:srgbClr val="99CC00"/>
              </a:solidFill>
              <a:latin typeface="Adobe Heiti Std R" pitchFamily="34" charset="-128"/>
              <a:ea typeface="Adobe Heiti Std R" pitchFamily="34" charset="-128"/>
            </a:endParaRPr>
          </a:p>
        </p:txBody>
      </p:sp>
      <p:sp>
        <p:nvSpPr>
          <p:cNvPr id="11" name="TextBox 10"/>
          <p:cNvSpPr txBox="1"/>
          <p:nvPr/>
        </p:nvSpPr>
        <p:spPr>
          <a:xfrm>
            <a:off x="155425" y="2000771"/>
            <a:ext cx="4954246" cy="1569660"/>
          </a:xfrm>
          <a:prstGeom prst="rect">
            <a:avLst/>
          </a:prstGeom>
          <a:noFill/>
        </p:spPr>
        <p:txBody>
          <a:bodyPr wrap="square" rtlCol="0">
            <a:spAutoFit/>
          </a:bodyPr>
          <a:lstStyle/>
          <a:p>
            <a:r>
              <a:rPr lang="en-US" sz="2400" dirty="0" smtClean="0">
                <a:solidFill>
                  <a:schemeClr val="tx1">
                    <a:lumMod val="75000"/>
                    <a:lumOff val="25000"/>
                  </a:schemeClr>
                </a:solidFill>
                <a:latin typeface="Arial" pitchFamily="34" charset="0"/>
                <a:ea typeface="Adobe Fan Heiti Std B" pitchFamily="34" charset="-128"/>
                <a:cs typeface="Arial" pitchFamily="34" charset="0"/>
              </a:rPr>
              <a:t>TDA website </a:t>
            </a:r>
            <a:r>
              <a:rPr lang="en-US" sz="2400" dirty="0" smtClean="0">
                <a:solidFill>
                  <a:schemeClr val="tx1">
                    <a:lumMod val="75000"/>
                    <a:lumOff val="25000"/>
                  </a:schemeClr>
                </a:solidFill>
                <a:latin typeface="Arial" pitchFamily="34" charset="0"/>
                <a:ea typeface="Adobe Fan Heiti Std B" pitchFamily="34" charset="-128"/>
                <a:cs typeface="Arial" pitchFamily="34" charset="0"/>
                <a:hlinkClick r:id="rId5" action="ppaction://hlinksldjump"/>
              </a:rPr>
              <a:t>www.SquareMeals.org </a:t>
            </a:r>
            <a:endParaRPr lang="en-US" sz="2400" dirty="0" smtClean="0">
              <a:solidFill>
                <a:schemeClr val="tx1">
                  <a:lumMod val="75000"/>
                  <a:lumOff val="25000"/>
                </a:schemeClr>
              </a:solidFill>
              <a:latin typeface="Arial" pitchFamily="34" charset="0"/>
              <a:ea typeface="Adobe Fan Heiti Std B" pitchFamily="34" charset="-128"/>
              <a:cs typeface="Arial" pitchFamily="34" charset="0"/>
            </a:endParaRPr>
          </a:p>
          <a:p>
            <a:pPr marL="342900" indent="-342900">
              <a:buFontTx/>
              <a:buChar char="-"/>
            </a:pPr>
            <a:r>
              <a:rPr lang="en-US" sz="2400" dirty="0" smtClean="0">
                <a:solidFill>
                  <a:schemeClr val="tx1">
                    <a:lumMod val="75000"/>
                    <a:lumOff val="25000"/>
                  </a:schemeClr>
                </a:solidFill>
                <a:latin typeface="Arial" pitchFamily="34" charset="0"/>
                <a:ea typeface="Adobe Fan Heiti Std B" pitchFamily="34" charset="-128"/>
                <a:cs typeface="Arial" pitchFamily="34" charset="0"/>
              </a:rPr>
              <a:t>Administrator’s Reference Manual (ARM)</a:t>
            </a:r>
            <a:endParaRPr lang="en-US" sz="2400" dirty="0">
              <a:solidFill>
                <a:schemeClr val="tx1">
                  <a:lumMod val="75000"/>
                  <a:lumOff val="25000"/>
                </a:schemeClr>
              </a:solidFill>
              <a:latin typeface="Arial" pitchFamily="34" charset="0"/>
              <a:ea typeface="Adobe Fan Heiti Std B" pitchFamily="34" charset="-128"/>
              <a:cs typeface="Arial" pitchFamily="34" charset="0"/>
            </a:endParaRPr>
          </a:p>
        </p:txBody>
      </p:sp>
      <p:sp>
        <p:nvSpPr>
          <p:cNvPr id="12" name="TextBox 11"/>
          <p:cNvSpPr txBox="1"/>
          <p:nvPr/>
        </p:nvSpPr>
        <p:spPr>
          <a:xfrm>
            <a:off x="155425" y="3927460"/>
            <a:ext cx="4954246" cy="461665"/>
          </a:xfrm>
          <a:prstGeom prst="rect">
            <a:avLst/>
          </a:prstGeom>
          <a:noFill/>
        </p:spPr>
        <p:txBody>
          <a:bodyPr wrap="square" rtlCol="0">
            <a:spAutoFit/>
          </a:bodyPr>
          <a:lstStyle/>
          <a:p>
            <a:r>
              <a:rPr lang="en-US" sz="2400" dirty="0" smtClean="0">
                <a:solidFill>
                  <a:schemeClr val="tx1">
                    <a:lumMod val="75000"/>
                    <a:lumOff val="25000"/>
                  </a:schemeClr>
                </a:solidFill>
                <a:latin typeface="Arial" pitchFamily="34" charset="0"/>
                <a:ea typeface="Adobe Fan Heiti Std B" pitchFamily="34" charset="-128"/>
                <a:cs typeface="Arial" pitchFamily="34" charset="0"/>
              </a:rPr>
              <a:t>USDA website </a:t>
            </a:r>
            <a:r>
              <a:rPr lang="en-US" sz="2400" dirty="0" smtClean="0">
                <a:solidFill>
                  <a:schemeClr val="tx1">
                    <a:lumMod val="75000"/>
                    <a:lumOff val="25000"/>
                  </a:schemeClr>
                </a:solidFill>
                <a:latin typeface="Arial" pitchFamily="34" charset="0"/>
                <a:ea typeface="Adobe Fan Heiti Std B" pitchFamily="34" charset="-128"/>
                <a:cs typeface="Arial" pitchFamily="34" charset="0"/>
                <a:hlinkClick r:id="rId6" action="ppaction://hlinksldjump"/>
              </a:rPr>
              <a:t>www.fns.usda.gov</a:t>
            </a:r>
            <a:endParaRPr lang="en-US" sz="2400" dirty="0" smtClean="0">
              <a:solidFill>
                <a:schemeClr val="tx1">
                  <a:lumMod val="75000"/>
                  <a:lumOff val="25000"/>
                </a:schemeClr>
              </a:solidFill>
              <a:latin typeface="Arial" pitchFamily="34" charset="0"/>
              <a:ea typeface="Adobe Fan Heiti Std B" pitchFamily="34" charset="-128"/>
              <a:cs typeface="Arial" pitchFamily="34" charset="0"/>
            </a:endParaRPr>
          </a:p>
        </p:txBody>
      </p:sp>
    </p:spTree>
    <p:custDataLst>
      <p:tags r:id="rId1"/>
    </p:custDataLst>
    <p:extLst>
      <p:ext uri="{BB962C8B-B14F-4D97-AF65-F5344CB8AC3E}">
        <p14:creationId xmlns:p14="http://schemas.microsoft.com/office/powerpoint/2010/main" val="2970467747"/>
      </p:ext>
    </p:extLst>
  </p:cSld>
  <p:clrMapOvr>
    <a:masterClrMapping/>
  </p:clrMapOvr>
  <mc:AlternateContent xmlns:mc="http://schemas.openxmlformats.org/markup-compatibility/2006">
    <mc:Choice xmlns:p14="http://schemas.microsoft.com/office/powerpoint/2010/main" Requires="p14">
      <p:transition spd="slow" p14:dur="2000" advTm="14154"/>
    </mc:Choice>
    <mc:Fallback>
      <p:transition spd="slow" advTm="141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9282"/>
            <a:ext cx="9144000" cy="6239435"/>
          </a:xfrm>
          <a:prstGeom prst="rect">
            <a:avLst/>
          </a:prstGeom>
        </p:spPr>
      </p:pic>
      <p:sp>
        <p:nvSpPr>
          <p:cNvPr id="3" name="Down Arrow 2"/>
          <p:cNvSpPr/>
          <p:nvPr/>
        </p:nvSpPr>
        <p:spPr>
          <a:xfrm rot="3188465">
            <a:off x="1565378" y="2265472"/>
            <a:ext cx="392945" cy="489855"/>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03610128"/>
      </p:ext>
    </p:extLst>
  </p:cSld>
  <p:clrMapOvr>
    <a:masterClrMapping/>
  </p:clrMapOvr>
  <mc:AlternateContent xmlns:mc="http://schemas.openxmlformats.org/markup-compatibility/2006">
    <mc:Choice xmlns:p14="http://schemas.microsoft.com/office/powerpoint/2010/main" Requires="p14">
      <p:transition spd="slow" p14:dur="2000" advTm="13130"/>
    </mc:Choice>
    <mc:Fallback>
      <p:transition spd="slow" advTm="131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3000" t="4000"/>
          </a:stretch>
        </a:blipFill>
        <a:effectLst/>
      </p:bgPr>
    </p:bg>
    <p:spTree>
      <p:nvGrpSpPr>
        <p:cNvPr id="1" name=""/>
        <p:cNvGrpSpPr/>
        <p:nvPr/>
      </p:nvGrpSpPr>
      <p:grpSpPr>
        <a:xfrm>
          <a:off x="0" y="0"/>
          <a:ext cx="0" cy="0"/>
          <a:chOff x="0" y="0"/>
          <a:chExt cx="0" cy="0"/>
        </a:xfrm>
      </p:grpSpPr>
      <p:sp>
        <p:nvSpPr>
          <p:cNvPr id="8" name="Action Button: Custom 7">
            <a:hlinkClick r:id="" action="ppaction://hlinkshowjump?jump=nextslide" highlightClick="1"/>
          </p:cNvPr>
          <p:cNvSpPr/>
          <p:nvPr/>
        </p:nvSpPr>
        <p:spPr>
          <a:xfrm>
            <a:off x="2184639" y="4858580"/>
            <a:ext cx="1336274" cy="115215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347450" y="279790"/>
            <a:ext cx="3533260" cy="4813625"/>
          </a:xfrm>
          <a:prstGeom prst="rect">
            <a:avLst/>
          </a:prstGeom>
          <a:noFill/>
        </p:spPr>
        <p:txBody>
          <a:bodyPr wrap="square" rtlCol="0">
            <a:spAutoFit/>
          </a:bodyPr>
          <a:lstStyle/>
          <a:p>
            <a:pPr>
              <a:lnSpc>
                <a:spcPct val="130000"/>
              </a:lnSpc>
            </a:pPr>
            <a:r>
              <a:rPr lang="en-US" sz="2000" dirty="0" smtClean="0">
                <a:solidFill>
                  <a:schemeClr val="tx1">
                    <a:lumMod val="75000"/>
                    <a:lumOff val="25000"/>
                  </a:schemeClr>
                </a:solidFill>
                <a:latin typeface="Arial" pitchFamily="34" charset="0"/>
                <a:ea typeface="Adobe Fan Heiti Std B" pitchFamily="34" charset="-128"/>
                <a:cs typeface="Arial" pitchFamily="34" charset="0"/>
              </a:rPr>
              <a:t>Think of the relationship among the </a:t>
            </a:r>
          </a:p>
          <a:p>
            <a:pPr>
              <a:lnSpc>
                <a:spcPct val="130000"/>
              </a:lnSpc>
            </a:pPr>
            <a:r>
              <a:rPr lang="en-US" sz="2800" dirty="0" smtClean="0">
                <a:solidFill>
                  <a:schemeClr val="tx1">
                    <a:lumMod val="75000"/>
                    <a:lumOff val="25000"/>
                  </a:schemeClr>
                </a:solidFill>
                <a:latin typeface="Arial" pitchFamily="34" charset="0"/>
                <a:ea typeface="Adobe Fan Heiti Std B" pitchFamily="34" charset="-128"/>
                <a:cs typeface="Arial" pitchFamily="34" charset="0"/>
              </a:rPr>
              <a:t>U.S Department </a:t>
            </a:r>
            <a:r>
              <a:rPr lang="en-US" sz="2000" dirty="0" smtClean="0">
                <a:solidFill>
                  <a:schemeClr val="tx1">
                    <a:lumMod val="75000"/>
                    <a:lumOff val="25000"/>
                  </a:schemeClr>
                </a:solidFill>
                <a:latin typeface="Arial" pitchFamily="34" charset="0"/>
                <a:ea typeface="Adobe Fan Heiti Std B" pitchFamily="34" charset="-128"/>
                <a:cs typeface="Arial" pitchFamily="34" charset="0"/>
              </a:rPr>
              <a:t>of </a:t>
            </a:r>
            <a:r>
              <a:rPr lang="en-US" sz="2800" dirty="0" smtClean="0">
                <a:solidFill>
                  <a:schemeClr val="tx1">
                    <a:lumMod val="75000"/>
                    <a:lumOff val="25000"/>
                  </a:schemeClr>
                </a:solidFill>
                <a:latin typeface="Arial" pitchFamily="34" charset="0"/>
                <a:ea typeface="Adobe Fan Heiti Std B" pitchFamily="34" charset="-128"/>
                <a:cs typeface="Arial" pitchFamily="34" charset="0"/>
              </a:rPr>
              <a:t>Agriculture</a:t>
            </a:r>
            <a:r>
              <a:rPr lang="en-US" sz="2000" dirty="0" smtClean="0">
                <a:solidFill>
                  <a:schemeClr val="tx1">
                    <a:lumMod val="75000"/>
                    <a:lumOff val="25000"/>
                  </a:schemeClr>
                </a:solidFill>
                <a:latin typeface="Arial" pitchFamily="34" charset="0"/>
                <a:ea typeface="Adobe Fan Heiti Std B" pitchFamily="34" charset="-128"/>
                <a:cs typeface="Arial" pitchFamily="34" charset="0"/>
              </a:rPr>
              <a:t>, </a:t>
            </a:r>
          </a:p>
          <a:p>
            <a:pPr>
              <a:lnSpc>
                <a:spcPct val="130000"/>
              </a:lnSpc>
            </a:pPr>
            <a:r>
              <a:rPr lang="en-US" sz="2000" dirty="0" smtClean="0">
                <a:solidFill>
                  <a:schemeClr val="tx1">
                    <a:lumMod val="75000"/>
                    <a:lumOff val="25000"/>
                  </a:schemeClr>
                </a:solidFill>
                <a:latin typeface="Arial" pitchFamily="34" charset="0"/>
                <a:ea typeface="Adobe Fan Heiti Std B" pitchFamily="34" charset="-128"/>
                <a:cs typeface="Arial" pitchFamily="34" charset="0"/>
              </a:rPr>
              <a:t>the</a:t>
            </a:r>
            <a:r>
              <a:rPr lang="en-US" sz="2400" dirty="0" smtClean="0">
                <a:solidFill>
                  <a:schemeClr val="tx1">
                    <a:lumMod val="75000"/>
                    <a:lumOff val="25000"/>
                  </a:schemeClr>
                </a:solidFill>
                <a:latin typeface="Arial" pitchFamily="34" charset="0"/>
                <a:ea typeface="Adobe Fan Heiti Std B" pitchFamily="34" charset="-128"/>
                <a:cs typeface="Arial" pitchFamily="34" charset="0"/>
              </a:rPr>
              <a:t> </a:t>
            </a:r>
            <a:r>
              <a:rPr lang="en-US" sz="2800" dirty="0" smtClean="0">
                <a:solidFill>
                  <a:schemeClr val="tx1">
                    <a:lumMod val="75000"/>
                    <a:lumOff val="25000"/>
                  </a:schemeClr>
                </a:solidFill>
                <a:latin typeface="Arial" pitchFamily="34" charset="0"/>
                <a:ea typeface="Adobe Fan Heiti Std B" pitchFamily="34" charset="-128"/>
                <a:cs typeface="Arial" pitchFamily="34" charset="0"/>
              </a:rPr>
              <a:t>Texas Department of Agriculture </a:t>
            </a:r>
            <a:r>
              <a:rPr lang="en-US" sz="2000" dirty="0" smtClean="0">
                <a:solidFill>
                  <a:schemeClr val="tx1">
                    <a:lumMod val="75000"/>
                    <a:lumOff val="25000"/>
                  </a:schemeClr>
                </a:solidFill>
                <a:latin typeface="Arial" pitchFamily="34" charset="0"/>
                <a:ea typeface="Adobe Fan Heiti Std B" pitchFamily="34" charset="-128"/>
                <a:cs typeface="Arial" pitchFamily="34" charset="0"/>
              </a:rPr>
              <a:t>(TDA),</a:t>
            </a:r>
          </a:p>
          <a:p>
            <a:pPr>
              <a:lnSpc>
                <a:spcPct val="130000"/>
              </a:lnSpc>
            </a:pPr>
            <a:r>
              <a:rPr lang="en-US" sz="2000" dirty="0" smtClean="0">
                <a:solidFill>
                  <a:schemeClr val="tx1">
                    <a:lumMod val="75000"/>
                    <a:lumOff val="25000"/>
                  </a:schemeClr>
                </a:solidFill>
                <a:latin typeface="Arial" pitchFamily="34" charset="0"/>
                <a:ea typeface="Adobe Fan Heiti Std B" pitchFamily="34" charset="-128"/>
                <a:cs typeface="Arial" pitchFamily="34" charset="0"/>
              </a:rPr>
              <a:t>and TDA’s</a:t>
            </a:r>
            <a:r>
              <a:rPr lang="en-US" sz="2800" dirty="0" smtClean="0">
                <a:solidFill>
                  <a:schemeClr val="tx1">
                    <a:lumMod val="75000"/>
                    <a:lumOff val="25000"/>
                  </a:schemeClr>
                </a:solidFill>
                <a:latin typeface="Arial" pitchFamily="34" charset="0"/>
                <a:ea typeface="Adobe Fan Heiti Std B" pitchFamily="34" charset="-128"/>
                <a:cs typeface="Arial" pitchFamily="34" charset="0"/>
              </a:rPr>
              <a:t> Food </a:t>
            </a:r>
            <a:r>
              <a:rPr lang="en-US" sz="2000" dirty="0" smtClean="0">
                <a:solidFill>
                  <a:schemeClr val="tx1">
                    <a:lumMod val="75000"/>
                    <a:lumOff val="25000"/>
                  </a:schemeClr>
                </a:solidFill>
                <a:latin typeface="Arial" pitchFamily="34" charset="0"/>
                <a:ea typeface="Adobe Fan Heiti Std B" pitchFamily="34" charset="-128"/>
                <a:cs typeface="Arial" pitchFamily="34" charset="0"/>
              </a:rPr>
              <a:t>&amp; </a:t>
            </a:r>
            <a:r>
              <a:rPr lang="en-US" sz="2800" dirty="0" smtClean="0">
                <a:solidFill>
                  <a:schemeClr val="tx1">
                    <a:lumMod val="75000"/>
                    <a:lumOff val="25000"/>
                  </a:schemeClr>
                </a:solidFill>
                <a:latin typeface="Arial" pitchFamily="34" charset="0"/>
                <a:ea typeface="Adobe Fan Heiti Std B" pitchFamily="34" charset="-128"/>
                <a:cs typeface="Arial" pitchFamily="34" charset="0"/>
              </a:rPr>
              <a:t>Nutrition</a:t>
            </a:r>
            <a:r>
              <a:rPr lang="en-US" sz="2800" dirty="0">
                <a:solidFill>
                  <a:schemeClr val="tx1">
                    <a:lumMod val="75000"/>
                    <a:lumOff val="25000"/>
                  </a:schemeClr>
                </a:solidFill>
                <a:latin typeface="Arial" pitchFamily="34" charset="0"/>
                <a:ea typeface="Adobe Fan Heiti Std B" pitchFamily="34" charset="-128"/>
                <a:cs typeface="Arial" pitchFamily="34" charset="0"/>
              </a:rPr>
              <a:t> </a:t>
            </a:r>
            <a:r>
              <a:rPr lang="en-US" sz="2000" dirty="0">
                <a:solidFill>
                  <a:schemeClr val="tx1">
                    <a:lumMod val="75000"/>
                    <a:lumOff val="25000"/>
                  </a:schemeClr>
                </a:solidFill>
                <a:latin typeface="Arial" pitchFamily="34" charset="0"/>
                <a:ea typeface="Adobe Fan Heiti Std B" pitchFamily="34" charset="-128"/>
                <a:cs typeface="Arial" pitchFamily="34" charset="0"/>
              </a:rPr>
              <a:t>(F&amp;N)</a:t>
            </a:r>
            <a:r>
              <a:rPr lang="en-US" sz="2000" dirty="0" smtClean="0">
                <a:solidFill>
                  <a:schemeClr val="tx1">
                    <a:lumMod val="75000"/>
                    <a:lumOff val="25000"/>
                  </a:schemeClr>
                </a:solidFill>
                <a:latin typeface="Arial" pitchFamily="34" charset="0"/>
                <a:ea typeface="Adobe Fan Heiti Std B" pitchFamily="34" charset="-128"/>
                <a:cs typeface="Arial" pitchFamily="34" charset="0"/>
              </a:rPr>
              <a:t> </a:t>
            </a:r>
            <a:r>
              <a:rPr lang="en-US" sz="2800" dirty="0">
                <a:solidFill>
                  <a:schemeClr val="tx1">
                    <a:lumMod val="75000"/>
                    <a:lumOff val="25000"/>
                  </a:schemeClr>
                </a:solidFill>
                <a:latin typeface="Arial" pitchFamily="34" charset="0"/>
                <a:ea typeface="Adobe Fan Heiti Std B" pitchFamily="34" charset="-128"/>
                <a:cs typeface="Arial" pitchFamily="34" charset="0"/>
              </a:rPr>
              <a:t>division </a:t>
            </a:r>
            <a:r>
              <a:rPr lang="en-US" sz="2000" dirty="0" smtClean="0">
                <a:solidFill>
                  <a:schemeClr val="tx1">
                    <a:lumMod val="75000"/>
                    <a:lumOff val="25000"/>
                  </a:schemeClr>
                </a:solidFill>
                <a:latin typeface="Arial" pitchFamily="34" charset="0"/>
                <a:ea typeface="Adobe Fan Heiti Std B" pitchFamily="34" charset="-128"/>
                <a:cs typeface="Arial" pitchFamily="34" charset="0"/>
              </a:rPr>
              <a:t>like this. </a:t>
            </a:r>
            <a:endParaRPr lang="en-US" sz="1400" dirty="0">
              <a:solidFill>
                <a:schemeClr val="tx1">
                  <a:lumMod val="75000"/>
                  <a:lumOff val="25000"/>
                </a:schemeClr>
              </a:solidFill>
              <a:latin typeface="Adobe Fan Heiti Std B" pitchFamily="34" charset="-128"/>
              <a:ea typeface="Adobe Fan Heiti Std B" pitchFamily="34" charset="-128"/>
            </a:endParaRPr>
          </a:p>
        </p:txBody>
      </p:sp>
      <p:sp>
        <p:nvSpPr>
          <p:cNvPr id="9" name="Subtitle 4"/>
          <p:cNvSpPr txBox="1">
            <a:spLocks/>
          </p:cNvSpPr>
          <p:nvPr/>
        </p:nvSpPr>
        <p:spPr>
          <a:xfrm>
            <a:off x="0" y="6270970"/>
            <a:ext cx="6705600" cy="532180"/>
          </a:xfrm>
          <a:prstGeom prst="rect">
            <a:avLst/>
          </a:prstGeom>
        </p:spPr>
        <p:txBody>
          <a:bodyPr>
            <a:normAutofit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b="1" spc="130" dirty="0" smtClean="0">
                <a:solidFill>
                  <a:schemeClr val="accent2">
                    <a:lumMod val="50000"/>
                  </a:schemeClr>
                </a:solidFill>
                <a:latin typeface="Arial" pitchFamily="34" charset="0"/>
                <a:cs typeface="Arial" pitchFamily="34" charset="0"/>
              </a:rPr>
              <a:t>Texas Department of Agriculture </a:t>
            </a:r>
          </a:p>
          <a:p>
            <a:pPr marL="0" indent="0">
              <a:buNone/>
            </a:pPr>
            <a:r>
              <a:rPr lang="en-US" sz="1200" b="1" spc="130" dirty="0" smtClean="0">
                <a:solidFill>
                  <a:schemeClr val="accent2">
                    <a:lumMod val="50000"/>
                  </a:schemeClr>
                </a:solidFill>
                <a:latin typeface="Arial" pitchFamily="34" charset="0"/>
                <a:cs typeface="Arial" pitchFamily="34" charset="0"/>
              </a:rPr>
              <a:t>Food and Nutrition Division</a:t>
            </a:r>
            <a:endParaRPr lang="en-US" sz="1200" b="1" spc="130" dirty="0">
              <a:solidFill>
                <a:schemeClr val="accent2">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82907956"/>
      </p:ext>
    </p:extLst>
  </p:cSld>
  <p:clrMapOvr>
    <a:masterClrMapping/>
  </p:clrMapOvr>
  <mc:AlternateContent xmlns:mc="http://schemas.openxmlformats.org/markup-compatibility/2006">
    <mc:Choice xmlns:p14="http://schemas.microsoft.com/office/powerpoint/2010/main" Requires="p14">
      <p:transition spd="slow" p14:dur="2000" advTm="36899"/>
    </mc:Choice>
    <mc:Fallback>
      <p:transition spd="slow" advTm="36899"/>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5234"/>
            <a:ext cx="9144000" cy="6187532"/>
          </a:xfrm>
          <a:prstGeom prst="rect">
            <a:avLst/>
          </a:prstGeom>
        </p:spPr>
      </p:pic>
    </p:spTree>
    <p:extLst>
      <p:ext uri="{BB962C8B-B14F-4D97-AF65-F5344CB8AC3E}">
        <p14:creationId xmlns:p14="http://schemas.microsoft.com/office/powerpoint/2010/main" val="1228328724"/>
      </p:ext>
    </p:extLst>
  </p:cSld>
  <p:clrMapOvr>
    <a:masterClrMapping/>
  </p:clrMapOvr>
  <mc:AlternateContent xmlns:mc="http://schemas.openxmlformats.org/markup-compatibility/2006">
    <mc:Choice xmlns:p14="http://schemas.microsoft.com/office/powerpoint/2010/main" Requires="p14">
      <p:transition spd="slow" p14:dur="2000" advTm="36938"/>
    </mc:Choice>
    <mc:Fallback>
      <p:transition spd="slow" advTm="36938"/>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0" t="-5000" r="-3000" b="-5000"/>
          </a:stretch>
        </a:blipFill>
        <a:effectLst/>
      </p:bgPr>
    </p:bg>
    <p:spTree>
      <p:nvGrpSpPr>
        <p:cNvPr id="1" name=""/>
        <p:cNvGrpSpPr/>
        <p:nvPr/>
      </p:nvGrpSpPr>
      <p:grpSpPr>
        <a:xfrm>
          <a:off x="0" y="0"/>
          <a:ext cx="0" cy="0"/>
          <a:chOff x="0" y="0"/>
          <a:chExt cx="0" cy="0"/>
        </a:xfrm>
      </p:grpSpPr>
      <p:sp>
        <p:nvSpPr>
          <p:cNvPr id="8" name="TextBox 7"/>
          <p:cNvSpPr txBox="1"/>
          <p:nvPr/>
        </p:nvSpPr>
        <p:spPr>
          <a:xfrm>
            <a:off x="424260" y="192670"/>
            <a:ext cx="3725285" cy="1508105"/>
          </a:xfrm>
          <a:prstGeom prst="rect">
            <a:avLst/>
          </a:prstGeom>
          <a:noFill/>
        </p:spPr>
        <p:txBody>
          <a:bodyPr wrap="square" rtlCol="0">
            <a:spAutoFit/>
          </a:bodyPr>
          <a:lstStyle/>
          <a:p>
            <a:pPr>
              <a:lnSpc>
                <a:spcPct val="150000"/>
              </a:lnSpc>
            </a:pPr>
            <a:r>
              <a:rPr lang="en-US" sz="3200" b="1" dirty="0" smtClean="0">
                <a:solidFill>
                  <a:srgbClr val="99CC00"/>
                </a:solidFill>
                <a:latin typeface="Adobe Heiti Std R" pitchFamily="34" charset="-128"/>
                <a:ea typeface="Adobe Heiti Std R" pitchFamily="34" charset="-128"/>
              </a:rPr>
              <a:t>Grocery Bag </a:t>
            </a:r>
          </a:p>
          <a:p>
            <a:pPr>
              <a:lnSpc>
                <a:spcPct val="150000"/>
              </a:lnSpc>
            </a:pPr>
            <a:r>
              <a:rPr lang="en-US" sz="2400" b="1" dirty="0" smtClean="0">
                <a:solidFill>
                  <a:srgbClr val="99CC00"/>
                </a:solidFill>
                <a:latin typeface="Adobe Heiti Std R" pitchFamily="34" charset="-128"/>
                <a:ea typeface="Adobe Heiti Std R" pitchFamily="34" charset="-128"/>
              </a:rPr>
              <a:t>full of </a:t>
            </a:r>
            <a:r>
              <a:rPr lang="en-US" sz="3200" b="1" dirty="0" smtClean="0">
                <a:solidFill>
                  <a:srgbClr val="99CC00"/>
                </a:solidFill>
                <a:latin typeface="Adobe Heiti Std R" pitchFamily="34" charset="-128"/>
                <a:ea typeface="Adobe Heiti Std R" pitchFamily="34" charset="-128"/>
              </a:rPr>
              <a:t>Resources</a:t>
            </a:r>
            <a:endParaRPr lang="en-US" sz="3200" b="1" dirty="0">
              <a:solidFill>
                <a:srgbClr val="99CC00"/>
              </a:solidFill>
              <a:latin typeface="Adobe Heiti Std R" pitchFamily="34" charset="-128"/>
              <a:ea typeface="Adobe Heiti Std R" pitchFamily="34" charset="-128"/>
            </a:endParaRPr>
          </a:p>
        </p:txBody>
      </p:sp>
      <p:sp>
        <p:nvSpPr>
          <p:cNvPr id="10" name="TextBox 9"/>
          <p:cNvSpPr txBox="1"/>
          <p:nvPr/>
        </p:nvSpPr>
        <p:spPr>
          <a:xfrm>
            <a:off x="155424" y="4816525"/>
            <a:ext cx="4954246" cy="1569660"/>
          </a:xfrm>
          <a:prstGeom prst="rect">
            <a:avLst/>
          </a:prstGeom>
          <a:noFill/>
        </p:spPr>
        <p:txBody>
          <a:bodyPr wrap="square" rtlCol="0">
            <a:spAutoFit/>
          </a:bodyPr>
          <a:lstStyle/>
          <a:p>
            <a:r>
              <a:rPr lang="en-US" sz="2400" dirty="0" smtClean="0">
                <a:solidFill>
                  <a:schemeClr val="tx1">
                    <a:lumMod val="75000"/>
                    <a:lumOff val="25000"/>
                  </a:schemeClr>
                </a:solidFill>
                <a:latin typeface="Arial" pitchFamily="34" charset="0"/>
                <a:ea typeface="Adobe Fan Heiti Std B" pitchFamily="34" charset="-128"/>
                <a:cs typeface="Arial" pitchFamily="34" charset="0"/>
              </a:rPr>
              <a:t>Education </a:t>
            </a:r>
            <a:r>
              <a:rPr lang="en-US" sz="2400" dirty="0">
                <a:solidFill>
                  <a:schemeClr val="tx1">
                    <a:lumMod val="75000"/>
                    <a:lumOff val="25000"/>
                  </a:schemeClr>
                </a:solidFill>
                <a:latin typeface="Arial" pitchFamily="34" charset="0"/>
                <a:ea typeface="Adobe Fan Heiti Std B" pitchFamily="34" charset="-128"/>
                <a:cs typeface="Arial" pitchFamily="34" charset="0"/>
              </a:rPr>
              <a:t>Service Centers (ESC)</a:t>
            </a:r>
          </a:p>
          <a:p>
            <a:pPr marL="342900" indent="-342900">
              <a:buFontTx/>
              <a:buChar char="-"/>
            </a:pPr>
            <a:r>
              <a:rPr lang="en-US" sz="2400" dirty="0">
                <a:solidFill>
                  <a:schemeClr val="tx1">
                    <a:lumMod val="75000"/>
                    <a:lumOff val="25000"/>
                  </a:schemeClr>
                </a:solidFill>
                <a:latin typeface="Arial" pitchFamily="34" charset="0"/>
                <a:ea typeface="Adobe Fan Heiti Std B" pitchFamily="34" charset="-128"/>
                <a:cs typeface="Arial" pitchFamily="34" charset="0"/>
              </a:rPr>
              <a:t>Child Nutrition Program Specialists</a:t>
            </a:r>
          </a:p>
          <a:p>
            <a:pPr marL="342900" indent="-342900">
              <a:buFontTx/>
              <a:buChar char="-"/>
            </a:pPr>
            <a:r>
              <a:rPr lang="en-US" sz="2400" dirty="0">
                <a:solidFill>
                  <a:schemeClr val="tx1">
                    <a:lumMod val="75000"/>
                    <a:lumOff val="25000"/>
                  </a:schemeClr>
                </a:solidFill>
                <a:latin typeface="Arial" pitchFamily="34" charset="0"/>
                <a:ea typeface="Adobe Fan Heiti Std B" pitchFamily="34" charset="-128"/>
                <a:cs typeface="Arial" pitchFamily="34" charset="0"/>
              </a:rPr>
              <a:t>Summer Workshop </a:t>
            </a:r>
            <a:r>
              <a:rPr lang="en-US" sz="2400" dirty="0" smtClean="0">
                <a:solidFill>
                  <a:schemeClr val="tx1">
                    <a:lumMod val="75000"/>
                    <a:lumOff val="25000"/>
                  </a:schemeClr>
                </a:solidFill>
                <a:latin typeface="Arial" pitchFamily="34" charset="0"/>
                <a:ea typeface="Adobe Fan Heiti Std B" pitchFamily="34" charset="-128"/>
                <a:cs typeface="Arial" pitchFamily="34" charset="0"/>
              </a:rPr>
              <a:t>training</a:t>
            </a:r>
            <a:endParaRPr lang="en-US" sz="2400" dirty="0">
              <a:solidFill>
                <a:schemeClr val="tx1">
                  <a:lumMod val="75000"/>
                  <a:lumOff val="25000"/>
                </a:schemeClr>
              </a:solidFill>
              <a:latin typeface="Arial" pitchFamily="34" charset="0"/>
              <a:ea typeface="Adobe Fan Heiti Std B" pitchFamily="34" charset="-128"/>
              <a:cs typeface="Arial" pitchFamily="34" charset="0"/>
            </a:endParaRPr>
          </a:p>
        </p:txBody>
      </p:sp>
      <p:sp>
        <p:nvSpPr>
          <p:cNvPr id="13" name="TextBox 12"/>
          <p:cNvSpPr txBox="1"/>
          <p:nvPr/>
        </p:nvSpPr>
        <p:spPr>
          <a:xfrm>
            <a:off x="155425" y="2000771"/>
            <a:ext cx="4954246" cy="1569660"/>
          </a:xfrm>
          <a:prstGeom prst="rect">
            <a:avLst/>
          </a:prstGeom>
          <a:noFill/>
        </p:spPr>
        <p:txBody>
          <a:bodyPr wrap="square" rtlCol="0">
            <a:spAutoFit/>
          </a:bodyPr>
          <a:lstStyle/>
          <a:p>
            <a:r>
              <a:rPr lang="en-US" sz="2400" dirty="0" smtClean="0">
                <a:solidFill>
                  <a:schemeClr val="tx1">
                    <a:lumMod val="75000"/>
                    <a:lumOff val="25000"/>
                  </a:schemeClr>
                </a:solidFill>
                <a:latin typeface="Arial" pitchFamily="34" charset="0"/>
                <a:ea typeface="Adobe Fan Heiti Std B" pitchFamily="34" charset="-128"/>
                <a:cs typeface="Arial" pitchFamily="34" charset="0"/>
              </a:rPr>
              <a:t>TDA website </a:t>
            </a:r>
            <a:r>
              <a:rPr lang="en-US" sz="2400" dirty="0" smtClean="0">
                <a:solidFill>
                  <a:schemeClr val="tx1">
                    <a:lumMod val="75000"/>
                    <a:lumOff val="25000"/>
                  </a:schemeClr>
                </a:solidFill>
                <a:latin typeface="Arial" pitchFamily="34" charset="0"/>
                <a:ea typeface="Adobe Fan Heiti Std B" pitchFamily="34" charset="-128"/>
                <a:cs typeface="Arial" pitchFamily="34" charset="0"/>
                <a:hlinkClick r:id="rId5" action="ppaction://hlinksldjump"/>
              </a:rPr>
              <a:t>www.SquareMeals.org </a:t>
            </a:r>
            <a:endParaRPr lang="en-US" sz="2400" dirty="0" smtClean="0">
              <a:solidFill>
                <a:schemeClr val="tx1">
                  <a:lumMod val="75000"/>
                  <a:lumOff val="25000"/>
                </a:schemeClr>
              </a:solidFill>
              <a:latin typeface="Arial" pitchFamily="34" charset="0"/>
              <a:ea typeface="Adobe Fan Heiti Std B" pitchFamily="34" charset="-128"/>
              <a:cs typeface="Arial" pitchFamily="34" charset="0"/>
            </a:endParaRPr>
          </a:p>
          <a:p>
            <a:pPr marL="342900" indent="-342900">
              <a:buFontTx/>
              <a:buChar char="-"/>
            </a:pPr>
            <a:r>
              <a:rPr lang="en-US" sz="2400" dirty="0" smtClean="0">
                <a:solidFill>
                  <a:schemeClr val="tx1">
                    <a:lumMod val="75000"/>
                    <a:lumOff val="25000"/>
                  </a:schemeClr>
                </a:solidFill>
                <a:latin typeface="Arial" pitchFamily="34" charset="0"/>
                <a:ea typeface="Adobe Fan Heiti Std B" pitchFamily="34" charset="-128"/>
                <a:cs typeface="Arial" pitchFamily="34" charset="0"/>
              </a:rPr>
              <a:t>Administrator’s Reference Manual (ARM)</a:t>
            </a:r>
            <a:endParaRPr lang="en-US" sz="2400" dirty="0">
              <a:solidFill>
                <a:schemeClr val="tx1">
                  <a:lumMod val="75000"/>
                  <a:lumOff val="25000"/>
                </a:schemeClr>
              </a:solidFill>
              <a:latin typeface="Arial" pitchFamily="34" charset="0"/>
              <a:ea typeface="Adobe Fan Heiti Std B" pitchFamily="34" charset="-128"/>
              <a:cs typeface="Arial" pitchFamily="34" charset="0"/>
            </a:endParaRPr>
          </a:p>
        </p:txBody>
      </p:sp>
      <p:sp>
        <p:nvSpPr>
          <p:cNvPr id="14" name="TextBox 13"/>
          <p:cNvSpPr txBox="1"/>
          <p:nvPr/>
        </p:nvSpPr>
        <p:spPr>
          <a:xfrm>
            <a:off x="155425" y="3927460"/>
            <a:ext cx="4954246" cy="461665"/>
          </a:xfrm>
          <a:prstGeom prst="rect">
            <a:avLst/>
          </a:prstGeom>
          <a:noFill/>
        </p:spPr>
        <p:txBody>
          <a:bodyPr wrap="square" rtlCol="0">
            <a:spAutoFit/>
          </a:bodyPr>
          <a:lstStyle/>
          <a:p>
            <a:r>
              <a:rPr lang="en-US" sz="2400" dirty="0" smtClean="0">
                <a:solidFill>
                  <a:schemeClr val="tx1">
                    <a:lumMod val="75000"/>
                    <a:lumOff val="25000"/>
                  </a:schemeClr>
                </a:solidFill>
                <a:latin typeface="Arial" pitchFamily="34" charset="0"/>
                <a:ea typeface="Adobe Fan Heiti Std B" pitchFamily="34" charset="-128"/>
                <a:cs typeface="Arial" pitchFamily="34" charset="0"/>
              </a:rPr>
              <a:t>USDA website </a:t>
            </a:r>
            <a:r>
              <a:rPr lang="en-US" sz="2400" dirty="0" smtClean="0">
                <a:solidFill>
                  <a:schemeClr val="tx1">
                    <a:lumMod val="75000"/>
                    <a:lumOff val="25000"/>
                  </a:schemeClr>
                </a:solidFill>
                <a:latin typeface="Arial" pitchFamily="34" charset="0"/>
                <a:ea typeface="Adobe Fan Heiti Std B" pitchFamily="34" charset="-128"/>
                <a:cs typeface="Arial" pitchFamily="34" charset="0"/>
                <a:hlinkClick r:id="rId6" action="ppaction://hlinksldjump"/>
              </a:rPr>
              <a:t>www.fns.usda.gov</a:t>
            </a:r>
            <a:endParaRPr lang="en-US" sz="2400" dirty="0" smtClean="0">
              <a:solidFill>
                <a:schemeClr val="tx1">
                  <a:lumMod val="75000"/>
                  <a:lumOff val="25000"/>
                </a:schemeClr>
              </a:solidFill>
              <a:latin typeface="Arial" pitchFamily="34" charset="0"/>
              <a:ea typeface="Adobe Fan Heiti Std B" pitchFamily="34" charset="-128"/>
              <a:cs typeface="Arial" pitchFamily="34" charset="0"/>
            </a:endParaRPr>
          </a:p>
        </p:txBody>
      </p:sp>
    </p:spTree>
    <p:custDataLst>
      <p:tags r:id="rId1"/>
    </p:custDataLst>
    <p:extLst>
      <p:ext uri="{BB962C8B-B14F-4D97-AF65-F5344CB8AC3E}">
        <p14:creationId xmlns:p14="http://schemas.microsoft.com/office/powerpoint/2010/main" val="635870022"/>
      </p:ext>
    </p:extLst>
  </p:cSld>
  <p:clrMapOvr>
    <a:masterClrMapping/>
  </p:clrMapOvr>
  <mc:AlternateContent xmlns:mc="http://schemas.openxmlformats.org/markup-compatibility/2006">
    <mc:Choice xmlns:p14="http://schemas.microsoft.com/office/powerpoint/2010/main" Requires="p14">
      <p:transition spd="slow" p14:dur="2000" advTm="50876"/>
    </mc:Choice>
    <mc:Fallback>
      <p:transition spd="slow" advTm="508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905000"/>
            <a:ext cx="5301854"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09045" y="356600"/>
            <a:ext cx="4572000" cy="3701013"/>
          </a:xfrm>
          <a:prstGeom prst="rect">
            <a:avLst/>
          </a:prstGeom>
        </p:spPr>
        <p:txBody>
          <a:bodyPr>
            <a:spAutoFit/>
          </a:bodyPr>
          <a:lstStyle/>
          <a:p>
            <a:pPr>
              <a:lnSpc>
                <a:spcPct val="150000"/>
              </a:lnSpc>
            </a:pPr>
            <a:r>
              <a:rPr lang="en-US" sz="3200" b="1" dirty="0" smtClean="0">
                <a:solidFill>
                  <a:srgbClr val="99CC00"/>
                </a:solidFill>
                <a:latin typeface="Adobe Heiti Std R" pitchFamily="34" charset="-128"/>
                <a:ea typeface="Adobe Heiti Std R" pitchFamily="34" charset="-128"/>
              </a:rPr>
              <a:t>20 Education Service Center Regions </a:t>
            </a:r>
            <a:r>
              <a:rPr lang="en-US" sz="4400" b="1" dirty="0" smtClean="0">
                <a:solidFill>
                  <a:srgbClr val="99CC00"/>
                </a:solidFill>
                <a:latin typeface="Adobe Heiti Std R" pitchFamily="34" charset="-128"/>
                <a:ea typeface="Adobe Heiti Std R" pitchFamily="34" charset="-128"/>
              </a:rPr>
              <a:t>(ESCs)</a:t>
            </a:r>
            <a:r>
              <a:rPr lang="en-US" sz="3600" b="1" dirty="0" smtClean="0">
                <a:solidFill>
                  <a:srgbClr val="99CC00"/>
                </a:solidFill>
                <a:latin typeface="Adobe Heiti Std R" pitchFamily="34" charset="-128"/>
                <a:ea typeface="Adobe Heiti Std R" pitchFamily="34" charset="-128"/>
              </a:rPr>
              <a:t> </a:t>
            </a:r>
            <a:r>
              <a:rPr lang="en-US" sz="3200" b="1" dirty="0" smtClean="0">
                <a:solidFill>
                  <a:srgbClr val="99CC00"/>
                </a:solidFill>
                <a:latin typeface="Adobe Heiti Std R" pitchFamily="34" charset="-128"/>
                <a:ea typeface="Adobe Heiti Std R" pitchFamily="34" charset="-128"/>
              </a:rPr>
              <a:t>in </a:t>
            </a:r>
            <a:r>
              <a:rPr lang="en-US" sz="4400" b="1" dirty="0" smtClean="0">
                <a:solidFill>
                  <a:srgbClr val="99CC00"/>
                </a:solidFill>
                <a:latin typeface="Adobe Heiti Std R" pitchFamily="34" charset="-128"/>
                <a:ea typeface="Adobe Heiti Std R" pitchFamily="34" charset="-128"/>
              </a:rPr>
              <a:t>Texas</a:t>
            </a:r>
            <a:endParaRPr lang="en-US" sz="4400" b="1" dirty="0">
              <a:solidFill>
                <a:srgbClr val="99CC00"/>
              </a:solidFill>
              <a:latin typeface="Adobe Heiti Std R" pitchFamily="34" charset="-128"/>
              <a:ea typeface="Adobe Heiti Std R" pitchFamily="34" charset="-128"/>
            </a:endParaRPr>
          </a:p>
        </p:txBody>
      </p:sp>
    </p:spTree>
    <p:extLst>
      <p:ext uri="{BB962C8B-B14F-4D97-AF65-F5344CB8AC3E}">
        <p14:creationId xmlns:p14="http://schemas.microsoft.com/office/powerpoint/2010/main" val="422698356"/>
      </p:ext>
    </p:extLst>
  </p:cSld>
  <p:clrMapOvr>
    <a:masterClrMapping/>
  </p:clrMapOvr>
  <mc:AlternateContent xmlns:mc="http://schemas.openxmlformats.org/markup-compatibility/2006">
    <mc:Choice xmlns:p14="http://schemas.microsoft.com/office/powerpoint/2010/main" Requires="p14">
      <p:transition spd="slow" p14:dur="2000" advTm="40991"/>
    </mc:Choice>
    <mc:Fallback>
      <p:transition spd="slow" advTm="40991"/>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410" y="-27450"/>
            <a:ext cx="9447630" cy="7019262"/>
          </a:xfrm>
          <a:prstGeom prst="rect">
            <a:avLst/>
          </a:prstGeom>
        </p:spPr>
      </p:pic>
      <p:sp>
        <p:nvSpPr>
          <p:cNvPr id="3" name="TextBox 2"/>
          <p:cNvSpPr txBox="1"/>
          <p:nvPr/>
        </p:nvSpPr>
        <p:spPr>
          <a:xfrm>
            <a:off x="-36600" y="-65855"/>
            <a:ext cx="6912900" cy="646331"/>
          </a:xfrm>
          <a:prstGeom prst="rect">
            <a:avLst/>
          </a:prstGeom>
          <a:noFill/>
        </p:spPr>
        <p:txBody>
          <a:bodyPr wrap="square" rtlCol="0">
            <a:spAutoFit/>
          </a:bodyPr>
          <a:lstStyle/>
          <a:p>
            <a:pPr algn="ctr"/>
            <a:r>
              <a:rPr lang="en-US" sz="3600" dirty="0" smtClean="0">
                <a:solidFill>
                  <a:schemeClr val="tx1">
                    <a:lumMod val="95000"/>
                    <a:lumOff val="5000"/>
                  </a:schemeClr>
                </a:solidFill>
                <a:latin typeface="Adobe Fan Heiti Std B" pitchFamily="34" charset="-128"/>
                <a:ea typeface="Adobe Fan Heiti Std B" pitchFamily="34" charset="-128"/>
              </a:rPr>
              <a:t>Looking out to the future…</a:t>
            </a:r>
            <a:endParaRPr lang="en-US" sz="3600" dirty="0">
              <a:solidFill>
                <a:schemeClr val="tx1">
                  <a:lumMod val="95000"/>
                  <a:lumOff val="5000"/>
                </a:schemeClr>
              </a:solidFill>
              <a:latin typeface="Adobe Fan Heiti Std B" pitchFamily="34" charset="-128"/>
              <a:ea typeface="Adobe Fan Heiti Std B" pitchFamily="34" charset="-128"/>
            </a:endParaRPr>
          </a:p>
        </p:txBody>
      </p:sp>
      <p:sp>
        <p:nvSpPr>
          <p:cNvPr id="8" name="TextBox 7"/>
          <p:cNvSpPr txBox="1"/>
          <p:nvPr/>
        </p:nvSpPr>
        <p:spPr>
          <a:xfrm>
            <a:off x="1307575" y="894270"/>
            <a:ext cx="8065050" cy="3508653"/>
          </a:xfrm>
          <a:prstGeom prst="rect">
            <a:avLst/>
          </a:prstGeom>
          <a:noFill/>
        </p:spPr>
        <p:txBody>
          <a:bodyPr wrap="square" rtlCol="0">
            <a:spAutoFit/>
          </a:bodyPr>
          <a:lstStyle/>
          <a:p>
            <a:pPr>
              <a:lnSpc>
                <a:spcPct val="150000"/>
              </a:lnSpc>
            </a:pPr>
            <a:r>
              <a:rPr lang="en-US" sz="2400" dirty="0" smtClean="0">
                <a:solidFill>
                  <a:schemeClr val="tx1">
                    <a:lumMod val="75000"/>
                    <a:lumOff val="25000"/>
                  </a:schemeClr>
                </a:solidFill>
                <a:latin typeface="Arial" pitchFamily="34" charset="0"/>
                <a:ea typeface="Adobe Heiti Std R" pitchFamily="34" charset="-128"/>
                <a:cs typeface="Arial" pitchFamily="34" charset="0"/>
              </a:rPr>
              <a:t>To participate in a CNP:</a:t>
            </a:r>
          </a:p>
          <a:p>
            <a:pPr>
              <a:lnSpc>
                <a:spcPct val="150000"/>
              </a:lnSpc>
            </a:pPr>
            <a:endParaRPr lang="en-US" sz="1400" dirty="0" smtClean="0">
              <a:solidFill>
                <a:schemeClr val="tx1">
                  <a:lumMod val="75000"/>
                  <a:lumOff val="25000"/>
                </a:schemeClr>
              </a:solidFill>
              <a:latin typeface="Arial" pitchFamily="34" charset="0"/>
              <a:ea typeface="Adobe Heiti Std R" pitchFamily="34" charset="-128"/>
              <a:cs typeface="Arial" pitchFamily="34" charset="0"/>
            </a:endParaRPr>
          </a:p>
          <a:p>
            <a:pPr>
              <a:lnSpc>
                <a:spcPct val="150000"/>
              </a:lnSpc>
            </a:pPr>
            <a:r>
              <a:rPr lang="en-US" sz="2000" dirty="0">
                <a:solidFill>
                  <a:schemeClr val="tx1">
                    <a:lumMod val="75000"/>
                    <a:lumOff val="25000"/>
                  </a:schemeClr>
                </a:solidFill>
                <a:latin typeface="Times New Roman"/>
                <a:ea typeface="Adobe Heiti Std R" pitchFamily="34" charset="-128"/>
                <a:cs typeface="Times New Roman"/>
              </a:rPr>
              <a:t>—</a:t>
            </a:r>
            <a:r>
              <a:rPr lang="en-US" sz="2000" dirty="0">
                <a:solidFill>
                  <a:schemeClr val="tx1">
                    <a:lumMod val="75000"/>
                    <a:lumOff val="25000"/>
                  </a:schemeClr>
                </a:solidFill>
                <a:latin typeface="Adobe Heiti Std R" pitchFamily="34" charset="-128"/>
                <a:ea typeface="Adobe Heiti Std R" pitchFamily="34" charset="-128"/>
              </a:rPr>
              <a:t>  </a:t>
            </a:r>
            <a:r>
              <a:rPr lang="en-US" dirty="0" smtClean="0">
                <a:solidFill>
                  <a:schemeClr val="tx1">
                    <a:lumMod val="75000"/>
                    <a:lumOff val="25000"/>
                  </a:schemeClr>
                </a:solidFill>
                <a:latin typeface="Arial" pitchFamily="34" charset="0"/>
                <a:ea typeface="Adobe Heiti Std R" pitchFamily="34" charset="-128"/>
                <a:cs typeface="Arial" pitchFamily="34" charset="0"/>
              </a:rPr>
              <a:t>Complete application through TX-UNPS at </a:t>
            </a:r>
          </a:p>
          <a:p>
            <a:pPr>
              <a:lnSpc>
                <a:spcPct val="150000"/>
              </a:lnSpc>
            </a:pPr>
            <a:endParaRPr lang="en-US" sz="1600" dirty="0">
              <a:solidFill>
                <a:schemeClr val="tx1">
                  <a:lumMod val="75000"/>
                  <a:lumOff val="25000"/>
                </a:schemeClr>
              </a:solidFill>
              <a:latin typeface="Arial" pitchFamily="34" charset="0"/>
              <a:ea typeface="Adobe Heiti Std R" pitchFamily="34" charset="-128"/>
              <a:cs typeface="Arial" pitchFamily="34" charset="0"/>
              <a:hlinkClick r:id="rId5"/>
            </a:endParaRPr>
          </a:p>
          <a:p>
            <a:pPr>
              <a:lnSpc>
                <a:spcPct val="150000"/>
              </a:lnSpc>
            </a:pPr>
            <a:r>
              <a:rPr lang="en-US" dirty="0" smtClean="0">
                <a:solidFill>
                  <a:schemeClr val="tx1">
                    <a:lumMod val="75000"/>
                    <a:lumOff val="25000"/>
                  </a:schemeClr>
                </a:solidFill>
                <a:latin typeface="Arial" pitchFamily="34" charset="0"/>
                <a:ea typeface="Adobe Heiti Std R" pitchFamily="34" charset="-128"/>
                <a:cs typeface="Arial" pitchFamily="34" charset="0"/>
                <a:hlinkClick r:id="rId5"/>
              </a:rPr>
              <a:t>http://www.texasagriculture.gov/Home/TXUNPS.aspx</a:t>
            </a:r>
            <a:endParaRPr lang="en-US" dirty="0" smtClean="0">
              <a:solidFill>
                <a:schemeClr val="tx1">
                  <a:lumMod val="75000"/>
                  <a:lumOff val="25000"/>
                </a:schemeClr>
              </a:solidFill>
              <a:latin typeface="Arial" pitchFamily="34" charset="0"/>
              <a:ea typeface="Adobe Heiti Std R" pitchFamily="34" charset="-128"/>
              <a:cs typeface="Arial" pitchFamily="34" charset="0"/>
            </a:endParaRPr>
          </a:p>
          <a:p>
            <a:pPr>
              <a:lnSpc>
                <a:spcPct val="150000"/>
              </a:lnSpc>
            </a:pPr>
            <a:endParaRPr lang="en-US" sz="2000" dirty="0">
              <a:solidFill>
                <a:schemeClr val="tx1">
                  <a:lumMod val="75000"/>
                  <a:lumOff val="25000"/>
                </a:schemeClr>
              </a:solidFill>
              <a:latin typeface="Arial" pitchFamily="34" charset="0"/>
              <a:ea typeface="Adobe Heiti Std R" pitchFamily="34" charset="-128"/>
              <a:cs typeface="Arial" pitchFamily="34" charset="0"/>
            </a:endParaRPr>
          </a:p>
          <a:p>
            <a:pPr>
              <a:lnSpc>
                <a:spcPct val="150000"/>
              </a:lnSpc>
            </a:pPr>
            <a:r>
              <a:rPr lang="en-US" dirty="0">
                <a:solidFill>
                  <a:schemeClr val="tx1">
                    <a:lumMod val="75000"/>
                    <a:lumOff val="25000"/>
                  </a:schemeClr>
                </a:solidFill>
                <a:latin typeface="Times New Roman"/>
                <a:ea typeface="Adobe Heiti Std R" pitchFamily="34" charset="-128"/>
                <a:cs typeface="Times New Roman"/>
              </a:rPr>
              <a:t>—</a:t>
            </a:r>
            <a:r>
              <a:rPr lang="en-US" dirty="0">
                <a:solidFill>
                  <a:schemeClr val="tx1">
                    <a:lumMod val="75000"/>
                    <a:lumOff val="25000"/>
                  </a:schemeClr>
                </a:solidFill>
                <a:latin typeface="Adobe Heiti Std R" pitchFamily="34" charset="-128"/>
                <a:ea typeface="Adobe Heiti Std R" pitchFamily="34" charset="-128"/>
              </a:rPr>
              <a:t> </a:t>
            </a:r>
            <a:r>
              <a:rPr lang="en-US" dirty="0" smtClean="0">
                <a:solidFill>
                  <a:schemeClr val="tx1">
                    <a:lumMod val="75000"/>
                    <a:lumOff val="25000"/>
                  </a:schemeClr>
                </a:solidFill>
                <a:latin typeface="Adobe Heiti Std R" pitchFamily="34" charset="-128"/>
                <a:ea typeface="Adobe Heiti Std R" pitchFamily="34" charset="-128"/>
              </a:rPr>
              <a:t> </a:t>
            </a:r>
            <a:r>
              <a:rPr lang="en-US" dirty="0" smtClean="0">
                <a:solidFill>
                  <a:schemeClr val="tx1">
                    <a:lumMod val="75000"/>
                    <a:lumOff val="25000"/>
                  </a:schemeClr>
                </a:solidFill>
                <a:latin typeface="Arial" pitchFamily="34" charset="0"/>
                <a:ea typeface="Adobe Heiti Std R" pitchFamily="34" charset="-128"/>
                <a:cs typeface="Arial" pitchFamily="34" charset="0"/>
              </a:rPr>
              <a:t>Call 1 (877) TEX-MEAL for more information</a:t>
            </a:r>
            <a:endParaRPr lang="en-US" dirty="0">
              <a:solidFill>
                <a:schemeClr val="tx1">
                  <a:lumMod val="75000"/>
                  <a:lumOff val="25000"/>
                </a:schemeClr>
              </a:solidFill>
              <a:latin typeface="Arial" pitchFamily="34" charset="0"/>
              <a:ea typeface="Adobe Heiti Std R" pitchFamily="34" charset="-128"/>
              <a:cs typeface="Arial" pitchFamily="34" charset="0"/>
            </a:endParaRPr>
          </a:p>
          <a:p>
            <a:pPr>
              <a:lnSpc>
                <a:spcPct val="150000"/>
              </a:lnSpc>
            </a:pPr>
            <a:endParaRPr lang="en-US" dirty="0" smtClean="0">
              <a:solidFill>
                <a:schemeClr val="tx1">
                  <a:lumMod val="75000"/>
                  <a:lumOff val="25000"/>
                </a:schemeClr>
              </a:solidFill>
              <a:latin typeface="Arial" pitchFamily="34" charset="0"/>
              <a:ea typeface="Adobe Heiti Std R" pitchFamily="34" charset="-128"/>
              <a:cs typeface="Arial" pitchFamily="34" charset="0"/>
            </a:endParaRPr>
          </a:p>
        </p:txBody>
      </p:sp>
    </p:spTree>
    <p:custDataLst>
      <p:tags r:id="rId1"/>
    </p:custDataLst>
    <p:extLst>
      <p:ext uri="{BB962C8B-B14F-4D97-AF65-F5344CB8AC3E}">
        <p14:creationId xmlns:p14="http://schemas.microsoft.com/office/powerpoint/2010/main" val="1146185513"/>
      </p:ext>
    </p:extLst>
  </p:cSld>
  <p:clrMapOvr>
    <a:masterClrMapping/>
  </p:clrMapOvr>
  <mc:AlternateContent xmlns:mc="http://schemas.openxmlformats.org/markup-compatibility/2006">
    <mc:Choice xmlns:p14="http://schemas.microsoft.com/office/powerpoint/2010/main" Requires="p14">
      <p:transition spd="slow" p14:dur="2000" advTm="30090"/>
    </mc:Choice>
    <mc:Fallback>
      <p:transition spd="slow" advTm="300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549390" y="5693554"/>
            <a:ext cx="8382000" cy="769441"/>
          </a:xfrm>
          <a:prstGeom prst="rect">
            <a:avLst/>
          </a:prstGeom>
          <a:noFill/>
        </p:spPr>
        <p:txBody>
          <a:bodyPr wrap="square" rtlCol="0">
            <a:spAutoFit/>
          </a:bodyPr>
          <a:lstStyle/>
          <a:p>
            <a:pPr algn="r"/>
            <a:r>
              <a:rPr lang="en-US" sz="4400" b="1" dirty="0" smtClean="0">
                <a:solidFill>
                  <a:srgbClr val="7030A0"/>
                </a:solidFill>
                <a:latin typeface="Arial" pitchFamily="34" charset="0"/>
                <a:ea typeface="Adobe Heiti Std R" pitchFamily="34" charset="-128"/>
                <a:cs typeface="Arial" pitchFamily="34" charset="0"/>
              </a:rPr>
              <a:t>Child Nutrition Programs</a:t>
            </a:r>
            <a:r>
              <a:rPr lang="en-US" sz="3600" dirty="0" smtClean="0">
                <a:solidFill>
                  <a:srgbClr val="7030A0"/>
                </a:solidFill>
                <a:latin typeface="Arial" pitchFamily="34" charset="0"/>
                <a:ea typeface="Adobe Heiti Std R" pitchFamily="34" charset="-128"/>
                <a:cs typeface="Arial" pitchFamily="34" charset="0"/>
              </a:rPr>
              <a:t>(F</a:t>
            </a:r>
            <a:r>
              <a:rPr lang="en-US" sz="2400" dirty="0" smtClean="0">
                <a:solidFill>
                  <a:srgbClr val="7030A0"/>
                </a:solidFill>
                <a:latin typeface="Arial" pitchFamily="34" charset="0"/>
                <a:ea typeface="Adobe Heiti Std R" pitchFamily="34" charset="-128"/>
                <a:cs typeface="Arial" pitchFamily="34" charset="0"/>
              </a:rPr>
              <a:t>&amp;</a:t>
            </a:r>
            <a:r>
              <a:rPr lang="en-US" sz="3600" dirty="0" smtClean="0">
                <a:solidFill>
                  <a:srgbClr val="7030A0"/>
                </a:solidFill>
                <a:latin typeface="Arial" pitchFamily="34" charset="0"/>
                <a:ea typeface="Adobe Heiti Std R" pitchFamily="34" charset="-128"/>
                <a:cs typeface="Arial" pitchFamily="34" charset="0"/>
              </a:rPr>
              <a:t>N</a:t>
            </a:r>
            <a:r>
              <a:rPr lang="en-US" sz="3600" dirty="0">
                <a:solidFill>
                  <a:srgbClr val="7030A0"/>
                </a:solidFill>
                <a:latin typeface="Arial" pitchFamily="34" charset="0"/>
                <a:ea typeface="Adobe Heiti Std R" pitchFamily="34" charset="-128"/>
                <a:cs typeface="Arial" pitchFamily="34" charset="0"/>
              </a:rPr>
              <a:t>)</a:t>
            </a:r>
          </a:p>
        </p:txBody>
      </p:sp>
      <p:sp>
        <p:nvSpPr>
          <p:cNvPr id="2" name="TextBox 1"/>
          <p:cNvSpPr txBox="1"/>
          <p:nvPr/>
        </p:nvSpPr>
        <p:spPr>
          <a:xfrm>
            <a:off x="4370870" y="5042010"/>
            <a:ext cx="3689175" cy="707886"/>
          </a:xfrm>
          <a:prstGeom prst="rect">
            <a:avLst/>
          </a:prstGeom>
          <a:noFill/>
        </p:spPr>
        <p:txBody>
          <a:bodyPr wrap="square" rtlCol="0">
            <a:spAutoFit/>
          </a:bodyPr>
          <a:lstStyle/>
          <a:p>
            <a:r>
              <a:rPr lang="en-US" sz="4000" b="1" dirty="0" smtClean="0">
                <a:solidFill>
                  <a:srgbClr val="92D050"/>
                </a:solidFill>
                <a:latin typeface="Arial" pitchFamily="34" charset="0"/>
                <a:ea typeface="Adobe Heiti Std R" pitchFamily="34" charset="-128"/>
                <a:cs typeface="Arial" pitchFamily="34" charset="0"/>
              </a:rPr>
              <a:t>Introduction</a:t>
            </a:r>
            <a:r>
              <a:rPr lang="en-US" sz="3200" b="1" dirty="0" smtClean="0">
                <a:solidFill>
                  <a:srgbClr val="92D050"/>
                </a:solidFill>
                <a:latin typeface="Arial" pitchFamily="34" charset="0"/>
                <a:ea typeface="Adobe Heiti Std R" pitchFamily="34" charset="-128"/>
                <a:cs typeface="Arial" pitchFamily="34" charset="0"/>
              </a:rPr>
              <a:t> </a:t>
            </a:r>
            <a:r>
              <a:rPr lang="en-US" sz="3200" dirty="0" smtClean="0">
                <a:solidFill>
                  <a:srgbClr val="92D050"/>
                </a:solidFill>
                <a:latin typeface="Arial" pitchFamily="34" charset="0"/>
                <a:ea typeface="Adobe Heiti Std R" pitchFamily="34" charset="-128"/>
                <a:cs typeface="Arial" pitchFamily="34" charset="0"/>
              </a:rPr>
              <a:t>to</a:t>
            </a:r>
            <a:endParaRPr lang="en-US" sz="3200" dirty="0">
              <a:solidFill>
                <a:srgbClr val="92D050"/>
              </a:solidFill>
              <a:latin typeface="Arial" pitchFamily="34" charset="0"/>
              <a:ea typeface="Adobe Heiti Std R" pitchFamily="34" charset="-128"/>
              <a:cs typeface="Arial" pitchFamily="34" charset="0"/>
            </a:endParaRPr>
          </a:p>
        </p:txBody>
      </p:sp>
      <p:sp>
        <p:nvSpPr>
          <p:cNvPr id="6" name="TextBox 5"/>
          <p:cNvSpPr txBox="1"/>
          <p:nvPr/>
        </p:nvSpPr>
        <p:spPr>
          <a:xfrm>
            <a:off x="5997840" y="3697835"/>
            <a:ext cx="2765160" cy="369332"/>
          </a:xfrm>
          <a:prstGeom prst="rect">
            <a:avLst/>
          </a:prstGeom>
          <a:noFill/>
        </p:spPr>
        <p:txBody>
          <a:bodyPr wrap="square" rtlCol="0">
            <a:spAutoFit/>
          </a:bodyPr>
          <a:lstStyle/>
          <a:p>
            <a:r>
              <a:rPr lang="en-US" dirty="0" smtClean="0">
                <a:solidFill>
                  <a:schemeClr val="bg2">
                    <a:lumMod val="50000"/>
                  </a:schemeClr>
                </a:solidFill>
                <a:latin typeface="Arial" pitchFamily="34" charset="0"/>
                <a:ea typeface="Adobe Fan Heiti Std B" pitchFamily="34" charset="-128"/>
                <a:cs typeface="Arial" pitchFamily="34" charset="0"/>
              </a:rPr>
              <a:t>CONGRATULATIONS!</a:t>
            </a:r>
            <a:endParaRPr lang="en-US" dirty="0">
              <a:solidFill>
                <a:schemeClr val="bg2">
                  <a:lumMod val="50000"/>
                </a:schemeClr>
              </a:solidFill>
              <a:latin typeface="Arial" pitchFamily="34" charset="0"/>
              <a:ea typeface="Adobe Fan Heiti Std B" pitchFamily="34" charset="-128"/>
              <a:cs typeface="Arial" pitchFamily="34" charset="0"/>
            </a:endParaRPr>
          </a:p>
        </p:txBody>
      </p:sp>
      <p:sp>
        <p:nvSpPr>
          <p:cNvPr id="7" name="TextBox 6"/>
          <p:cNvSpPr txBox="1"/>
          <p:nvPr/>
        </p:nvSpPr>
        <p:spPr>
          <a:xfrm>
            <a:off x="5983143" y="4067167"/>
            <a:ext cx="2419515" cy="338554"/>
          </a:xfrm>
          <a:prstGeom prst="rect">
            <a:avLst/>
          </a:prstGeom>
          <a:noFill/>
        </p:spPr>
        <p:txBody>
          <a:bodyPr wrap="square" rtlCol="0">
            <a:spAutoFit/>
          </a:bodyPr>
          <a:lstStyle/>
          <a:p>
            <a:pPr algn="ctr"/>
            <a:r>
              <a:rPr lang="en-US" sz="1600" dirty="0" smtClean="0">
                <a:solidFill>
                  <a:schemeClr val="tx1">
                    <a:lumMod val="75000"/>
                    <a:lumOff val="25000"/>
                  </a:schemeClr>
                </a:solidFill>
                <a:latin typeface="Arial" pitchFamily="34" charset="0"/>
                <a:ea typeface="Adobe Fan Heiti Std B" pitchFamily="34" charset="-128"/>
                <a:cs typeface="Arial" pitchFamily="34" charset="0"/>
              </a:rPr>
              <a:t>You have finished</a:t>
            </a:r>
            <a:endParaRPr lang="en-US" sz="1600" dirty="0">
              <a:solidFill>
                <a:schemeClr val="tx1">
                  <a:lumMod val="75000"/>
                  <a:lumOff val="25000"/>
                </a:schemeClr>
              </a:solidFill>
              <a:latin typeface="Arial" pitchFamily="34" charset="0"/>
              <a:ea typeface="Adobe Fan Heiti Std B" pitchFamily="34" charset="-128"/>
              <a:cs typeface="Arial" pitchFamily="34" charset="0"/>
            </a:endParaRPr>
          </a:p>
        </p:txBody>
      </p:sp>
    </p:spTree>
    <p:extLst>
      <p:ext uri="{BB962C8B-B14F-4D97-AF65-F5344CB8AC3E}">
        <p14:creationId xmlns:p14="http://schemas.microsoft.com/office/powerpoint/2010/main" val="2424760394"/>
      </p:ext>
    </p:extLst>
  </p:cSld>
  <p:clrMapOvr>
    <a:masterClrMapping/>
  </p:clrMapOvr>
  <mc:AlternateContent xmlns:mc="http://schemas.openxmlformats.org/markup-compatibility/2006">
    <mc:Choice xmlns:p14="http://schemas.microsoft.com/office/powerpoint/2010/main" Requires="p14">
      <p:transition spd="slow" p14:dur="2000" advTm="44621"/>
    </mc:Choice>
    <mc:Fallback>
      <p:transition spd="slow" advTm="44621"/>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2700" y="304800"/>
            <a:ext cx="4038600" cy="2964332"/>
          </a:xfrm>
          <a:prstGeom prst="rect">
            <a:avLst/>
          </a:prstGeom>
        </p:spPr>
      </p:pic>
      <p:sp>
        <p:nvSpPr>
          <p:cNvPr id="6" name="TextBox 4"/>
          <p:cNvSpPr txBox="1"/>
          <p:nvPr/>
        </p:nvSpPr>
        <p:spPr>
          <a:xfrm>
            <a:off x="457200" y="3269132"/>
            <a:ext cx="8229600" cy="34163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chemeClr val="tx1">
                    <a:lumMod val="65000"/>
                    <a:lumOff val="35000"/>
                  </a:schemeClr>
                </a:solidFill>
              </a:rPr>
              <a:t>The Texas Department of Agriculture’s Food and Nutrition Division is funded by the U.S. Department of Agriculture, </a:t>
            </a:r>
            <a:endParaRPr lang="en-US" sz="1200" b="1" dirty="0" smtClean="0">
              <a:solidFill>
                <a:schemeClr val="tx1">
                  <a:lumMod val="65000"/>
                  <a:lumOff val="35000"/>
                </a:schemeClr>
              </a:solidFill>
            </a:endParaRPr>
          </a:p>
          <a:p>
            <a:pPr algn="ctr"/>
            <a:r>
              <a:rPr lang="en-US" sz="1200" b="1" dirty="0" smtClean="0">
                <a:solidFill>
                  <a:schemeClr val="tx1">
                    <a:lumMod val="65000"/>
                    <a:lumOff val="35000"/>
                  </a:schemeClr>
                </a:solidFill>
              </a:rPr>
              <a:t>Food </a:t>
            </a:r>
            <a:r>
              <a:rPr lang="en-US" sz="1200" b="1" dirty="0">
                <a:solidFill>
                  <a:schemeClr val="tx1">
                    <a:lumMod val="65000"/>
                    <a:lumOff val="35000"/>
                  </a:schemeClr>
                </a:solidFill>
              </a:rPr>
              <a:t>and Nutrition Service.</a:t>
            </a:r>
            <a:endParaRPr lang="en-US" sz="1200" dirty="0">
              <a:solidFill>
                <a:schemeClr val="tx1">
                  <a:lumMod val="65000"/>
                  <a:lumOff val="35000"/>
                </a:schemeClr>
              </a:solidFill>
            </a:endParaRPr>
          </a:p>
          <a:p>
            <a:pPr algn="ctr"/>
            <a:r>
              <a:rPr lang="en-US" sz="800" dirty="0">
                <a:solidFill>
                  <a:schemeClr val="tx1">
                    <a:lumMod val="65000"/>
                    <a:lumOff val="35000"/>
                  </a:schemeClr>
                </a:solidFill>
              </a:rPr>
              <a:t> </a:t>
            </a:r>
          </a:p>
          <a:p>
            <a:pPr algn="ctr"/>
            <a:r>
              <a:rPr lang="en-US" sz="1200" b="1" dirty="0">
                <a:solidFill>
                  <a:schemeClr val="tx1">
                    <a:lumMod val="65000"/>
                    <a:lumOff val="35000"/>
                  </a:schemeClr>
                </a:solidFill>
              </a:rPr>
              <a:t>The U.S. Department of Agriculture prohibits discrimination against its customers, employees, and applicants for employment on the bases of race, color, national origin, age, disability, sex, gender identity, religion, reprisal, and where applicable, political beliefs, marital status, familial or parental status, sexual orientation, or all or part of an individual’s income is derived from any public assistance program, or protected genetic information in employment or in any program or activity conducted or funded by the Department. (Not all prohibited bases will apply to all programs and/or employment activities.)</a:t>
            </a:r>
            <a:endParaRPr lang="en-US" sz="1200" dirty="0">
              <a:solidFill>
                <a:schemeClr val="tx1">
                  <a:lumMod val="65000"/>
                  <a:lumOff val="35000"/>
                </a:schemeClr>
              </a:solidFill>
            </a:endParaRPr>
          </a:p>
          <a:p>
            <a:pPr algn="ctr"/>
            <a:r>
              <a:rPr lang="en-US" sz="800" b="1" dirty="0">
                <a:solidFill>
                  <a:schemeClr val="tx1">
                    <a:lumMod val="65000"/>
                    <a:lumOff val="35000"/>
                  </a:schemeClr>
                </a:solidFill>
              </a:rPr>
              <a:t> </a:t>
            </a:r>
            <a:endParaRPr lang="en-US" sz="800" dirty="0">
              <a:solidFill>
                <a:schemeClr val="tx1">
                  <a:lumMod val="65000"/>
                  <a:lumOff val="35000"/>
                </a:schemeClr>
              </a:solidFill>
            </a:endParaRPr>
          </a:p>
          <a:p>
            <a:pPr algn="ctr"/>
            <a:r>
              <a:rPr lang="en-US" sz="1200" b="1" dirty="0">
                <a:solidFill>
                  <a:schemeClr val="tx1">
                    <a:lumMod val="65000"/>
                    <a:lumOff val="35000"/>
                  </a:schemeClr>
                </a:solidFill>
              </a:rPr>
              <a:t>If you wish to file a Civil Rights program complaint of discrimination, complete the USDA Program Discrimination </a:t>
            </a:r>
            <a:r>
              <a:rPr lang="en-US" sz="1200" b="1" dirty="0" smtClean="0">
                <a:solidFill>
                  <a:schemeClr val="tx1">
                    <a:lumMod val="65000"/>
                    <a:lumOff val="35000"/>
                  </a:schemeClr>
                </a:solidFill>
              </a:rPr>
              <a:t>Complaint </a:t>
            </a:r>
            <a:r>
              <a:rPr lang="en-US" sz="1200" b="1" dirty="0">
                <a:solidFill>
                  <a:schemeClr val="tx1">
                    <a:lumMod val="65000"/>
                    <a:lumOff val="35000"/>
                  </a:schemeClr>
                </a:solidFill>
              </a:rPr>
              <a:t>Form, found online at </a:t>
            </a:r>
            <a:r>
              <a:rPr lang="en-US" sz="1200" b="1" u="sng" dirty="0">
                <a:solidFill>
                  <a:schemeClr val="tx1">
                    <a:lumMod val="65000"/>
                    <a:lumOff val="35000"/>
                  </a:schemeClr>
                </a:solidFill>
                <a:hlinkClick r:id="rId4"/>
              </a:rPr>
              <a:t>http://www.ascr.usda.gov/complaint_filing_cust.html</a:t>
            </a:r>
            <a:r>
              <a:rPr lang="en-US" sz="1200" b="1" dirty="0">
                <a:solidFill>
                  <a:schemeClr val="tx1">
                    <a:lumMod val="65000"/>
                    <a:lumOff val="35000"/>
                  </a:schemeClr>
                </a:solidFill>
              </a:rPr>
              <a:t>, or at any USDA office, or call  (866) 632-9992 to request the form. You may also write a letter containing all of the information requested in the form. Send your completed </a:t>
            </a:r>
            <a:r>
              <a:rPr lang="en-US" sz="1200" b="1" dirty="0" smtClean="0">
                <a:solidFill>
                  <a:schemeClr val="tx1">
                    <a:lumMod val="65000"/>
                    <a:lumOff val="35000"/>
                  </a:schemeClr>
                </a:solidFill>
              </a:rPr>
              <a:t>complaint </a:t>
            </a:r>
            <a:r>
              <a:rPr lang="en-US" sz="1200" b="1" dirty="0">
                <a:solidFill>
                  <a:schemeClr val="tx1">
                    <a:lumMod val="65000"/>
                    <a:lumOff val="35000"/>
                  </a:schemeClr>
                </a:solidFill>
              </a:rPr>
              <a:t>form or letter to us by mail at U.S. Department of Agriculture, Director, Office Adjudication, 1400 Independence Avenue, S.W., Washington, D.C. 20250-9410, by fax (202) 690-7442 or email at </a:t>
            </a:r>
            <a:r>
              <a:rPr lang="en-US" sz="1200" b="1" u="sng" dirty="0">
                <a:solidFill>
                  <a:schemeClr val="tx1">
                    <a:lumMod val="65000"/>
                    <a:lumOff val="35000"/>
                  </a:schemeClr>
                </a:solidFill>
                <a:hlinkClick r:id="rId5"/>
              </a:rPr>
              <a:t>program.intake@usda.gov</a:t>
            </a:r>
            <a:r>
              <a:rPr lang="en-US" sz="1200" b="1" dirty="0">
                <a:solidFill>
                  <a:schemeClr val="tx1">
                    <a:lumMod val="65000"/>
                    <a:lumOff val="35000"/>
                  </a:schemeClr>
                </a:solidFill>
              </a:rPr>
              <a:t>.</a:t>
            </a:r>
          </a:p>
          <a:p>
            <a:pPr algn="ctr"/>
            <a:r>
              <a:rPr lang="en-US" sz="800" b="1" dirty="0">
                <a:solidFill>
                  <a:schemeClr val="tx1">
                    <a:lumMod val="65000"/>
                    <a:lumOff val="35000"/>
                  </a:schemeClr>
                </a:solidFill>
              </a:rPr>
              <a:t> </a:t>
            </a:r>
          </a:p>
          <a:p>
            <a:pPr algn="ctr"/>
            <a:r>
              <a:rPr lang="en-US" sz="1200" b="1" dirty="0">
                <a:solidFill>
                  <a:schemeClr val="tx1">
                    <a:lumMod val="65000"/>
                    <a:lumOff val="35000"/>
                  </a:schemeClr>
                </a:solidFill>
              </a:rPr>
              <a:t>Individuals who are deaf, hard of hearing or have speech disabilities may contact USDA through the Federal Relay Service at (800) 877-8339; or (800) 845-6136 (Spanish).</a:t>
            </a:r>
          </a:p>
          <a:p>
            <a:pPr algn="ctr"/>
            <a:r>
              <a:rPr lang="en-US" sz="800" b="1" dirty="0">
                <a:solidFill>
                  <a:schemeClr val="tx1">
                    <a:lumMod val="65000"/>
                    <a:lumOff val="35000"/>
                  </a:schemeClr>
                </a:solidFill>
              </a:rPr>
              <a:t> </a:t>
            </a:r>
          </a:p>
          <a:p>
            <a:pPr algn="ctr"/>
            <a:r>
              <a:rPr lang="en-US" sz="1200" b="1" dirty="0">
                <a:solidFill>
                  <a:schemeClr val="tx1">
                    <a:lumMod val="65000"/>
                    <a:lumOff val="35000"/>
                  </a:schemeClr>
                </a:solidFill>
              </a:rPr>
              <a:t>USDA is an equal opportunity provider and employer</a:t>
            </a:r>
            <a:r>
              <a:rPr lang="en-US" sz="1200" b="1" dirty="0" smtClean="0">
                <a:solidFill>
                  <a:schemeClr val="tx1">
                    <a:lumMod val="65000"/>
                    <a:lumOff val="35000"/>
                  </a:schemeClr>
                </a:solidFill>
              </a:rPr>
              <a:t>.</a:t>
            </a:r>
            <a:endParaRPr lang="en-US" sz="1200" b="1" dirty="0">
              <a:solidFill>
                <a:schemeClr val="tx1">
                  <a:lumMod val="65000"/>
                  <a:lumOff val="35000"/>
                </a:schemeClr>
              </a:solidFill>
            </a:endParaRPr>
          </a:p>
        </p:txBody>
      </p:sp>
    </p:spTree>
    <p:extLst>
      <p:ext uri="{BB962C8B-B14F-4D97-AF65-F5344CB8AC3E}">
        <p14:creationId xmlns:p14="http://schemas.microsoft.com/office/powerpoint/2010/main" val="1196170329"/>
      </p:ext>
    </p:extLst>
  </p:cSld>
  <p:clrMapOvr>
    <a:masterClrMapping/>
  </p:clrMapOvr>
  <mc:AlternateContent xmlns:mc="http://schemas.openxmlformats.org/markup-compatibility/2006">
    <mc:Choice xmlns:p14="http://schemas.microsoft.com/office/powerpoint/2010/main" Requires="p14">
      <p:transition spd="slow" p14:dur="2000" advTm="12179"/>
    </mc:Choice>
    <mc:Fallback>
      <p:transition spd="slow" advTm="12179"/>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3000" t="4000"/>
          </a:stretch>
        </a:blipFill>
        <a:effectLst/>
      </p:bgPr>
    </p:bg>
    <p:spTree>
      <p:nvGrpSpPr>
        <p:cNvPr id="1" name=""/>
        <p:cNvGrpSpPr/>
        <p:nvPr/>
      </p:nvGrpSpPr>
      <p:grpSpPr>
        <a:xfrm>
          <a:off x="0" y="0"/>
          <a:ext cx="0" cy="0"/>
          <a:chOff x="0" y="0"/>
          <a:chExt cx="0" cy="0"/>
        </a:xfrm>
      </p:grpSpPr>
      <p:sp>
        <p:nvSpPr>
          <p:cNvPr id="8" name="Action Button: Custom 7">
            <a:hlinkClick r:id="" action="ppaction://hlinkshowjump?jump=nextslide" highlightClick="1"/>
          </p:cNvPr>
          <p:cNvSpPr/>
          <p:nvPr/>
        </p:nvSpPr>
        <p:spPr>
          <a:xfrm>
            <a:off x="2184639" y="4858580"/>
            <a:ext cx="1336274" cy="115215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55424" y="4041334"/>
            <a:ext cx="3197376" cy="1231106"/>
          </a:xfrm>
          <a:prstGeom prst="rect">
            <a:avLst/>
          </a:prstGeom>
          <a:noFill/>
        </p:spPr>
        <p:txBody>
          <a:bodyPr wrap="square" rtlCol="0">
            <a:spAutoFit/>
          </a:bodyPr>
          <a:lstStyle/>
          <a:p>
            <a:r>
              <a:rPr lang="en-US" sz="1400" dirty="0" smtClean="0">
                <a:solidFill>
                  <a:schemeClr val="tx1">
                    <a:lumMod val="75000"/>
                    <a:lumOff val="25000"/>
                  </a:schemeClr>
                </a:solidFill>
                <a:latin typeface="Arial" pitchFamily="34" charset="0"/>
                <a:ea typeface="Adobe Fan Heiti Std B" pitchFamily="34" charset="-128"/>
                <a:cs typeface="Arial" pitchFamily="34" charset="0"/>
              </a:rPr>
              <a:t>The</a:t>
            </a:r>
            <a:r>
              <a:rPr lang="en-US" sz="1400" dirty="0" smtClean="0">
                <a:latin typeface="Arial" pitchFamily="34" charset="0"/>
                <a:ea typeface="Adobe Fan Heiti Std B" pitchFamily="34" charset="-128"/>
                <a:cs typeface="Arial" pitchFamily="34" charset="0"/>
              </a:rPr>
              <a:t> </a:t>
            </a:r>
            <a:r>
              <a:rPr lang="en-US" dirty="0" smtClean="0">
                <a:latin typeface="Arial" pitchFamily="34" charset="0"/>
                <a:ea typeface="Adobe Fan Heiti Std B" pitchFamily="34" charset="-128"/>
                <a:cs typeface="Arial" pitchFamily="34" charset="0"/>
              </a:rPr>
              <a:t>plate</a:t>
            </a:r>
            <a:r>
              <a:rPr lang="en-US" sz="1400" dirty="0" smtClean="0">
                <a:latin typeface="Arial" pitchFamily="34" charset="0"/>
                <a:ea typeface="Adobe Fan Heiti Std B" pitchFamily="34" charset="-128"/>
                <a:cs typeface="Arial" pitchFamily="34" charset="0"/>
              </a:rPr>
              <a:t> </a:t>
            </a:r>
            <a:r>
              <a:rPr lang="en-US" sz="1400" dirty="0" smtClean="0">
                <a:solidFill>
                  <a:schemeClr val="tx1">
                    <a:lumMod val="75000"/>
                    <a:lumOff val="25000"/>
                  </a:schemeClr>
                </a:solidFill>
                <a:latin typeface="Arial" pitchFamily="34" charset="0"/>
                <a:ea typeface="Adobe Fan Heiti Std B" pitchFamily="34" charset="-128"/>
                <a:cs typeface="Arial" pitchFamily="34" charset="0"/>
              </a:rPr>
              <a:t>represents the                     </a:t>
            </a:r>
            <a:r>
              <a:rPr lang="en-US" sz="1400" b="1" dirty="0" smtClean="0">
                <a:solidFill>
                  <a:srgbClr val="79A400"/>
                </a:solidFill>
                <a:latin typeface="Arial" pitchFamily="34" charset="0"/>
                <a:ea typeface="Adobe Fan Heiti Std B" pitchFamily="34" charset="-128"/>
                <a:cs typeface="Arial" pitchFamily="34" charset="0"/>
              </a:rPr>
              <a:t>United States Department of Agriculture </a:t>
            </a:r>
            <a:r>
              <a:rPr lang="en-US" sz="1400" dirty="0" smtClean="0">
                <a:solidFill>
                  <a:schemeClr val="tx1">
                    <a:lumMod val="75000"/>
                    <a:lumOff val="25000"/>
                  </a:schemeClr>
                </a:solidFill>
                <a:latin typeface="Arial" pitchFamily="34" charset="0"/>
                <a:ea typeface="Adobe Fan Heiti Std B" pitchFamily="34" charset="-128"/>
                <a:cs typeface="Arial" pitchFamily="34" charset="0"/>
              </a:rPr>
              <a:t>(USDA) </a:t>
            </a:r>
            <a:r>
              <a:rPr lang="en-US" sz="1400" dirty="0" smtClean="0">
                <a:solidFill>
                  <a:schemeClr val="tx1">
                    <a:lumMod val="75000"/>
                    <a:lumOff val="25000"/>
                  </a:schemeClr>
                </a:solidFill>
                <a:latin typeface="Arial" pitchFamily="34" charset="0"/>
                <a:cs typeface="Arial" pitchFamily="34" charset="0"/>
              </a:rPr>
              <a:t>— </a:t>
            </a:r>
          </a:p>
          <a:p>
            <a:r>
              <a:rPr lang="en-US" sz="1400" dirty="0" smtClean="0">
                <a:solidFill>
                  <a:schemeClr val="tx1">
                    <a:lumMod val="75000"/>
                    <a:lumOff val="25000"/>
                  </a:schemeClr>
                </a:solidFill>
                <a:latin typeface="Arial" pitchFamily="34" charset="0"/>
                <a:ea typeface="Adobe Fan Heiti Std B" pitchFamily="34" charset="-128"/>
                <a:cs typeface="Arial" pitchFamily="34" charset="0"/>
              </a:rPr>
              <a:t>the</a:t>
            </a:r>
            <a:r>
              <a:rPr lang="en-US" sz="1400" dirty="0" smtClean="0">
                <a:solidFill>
                  <a:schemeClr val="tx1">
                    <a:lumMod val="75000"/>
                    <a:lumOff val="25000"/>
                  </a:schemeClr>
                </a:solidFill>
                <a:latin typeface="Arial" pitchFamily="34" charset="0"/>
                <a:cs typeface="Arial" pitchFamily="34" charset="0"/>
              </a:rPr>
              <a:t> </a:t>
            </a:r>
            <a:r>
              <a:rPr lang="en-US" sz="1400" dirty="0" smtClean="0">
                <a:solidFill>
                  <a:schemeClr val="tx1">
                    <a:lumMod val="75000"/>
                    <a:lumOff val="25000"/>
                  </a:schemeClr>
                </a:solidFill>
                <a:latin typeface="Arial" pitchFamily="34" charset="0"/>
                <a:ea typeface="Adobe Fan Heiti Std B" pitchFamily="34" charset="-128"/>
                <a:cs typeface="Arial" pitchFamily="34" charset="0"/>
              </a:rPr>
              <a:t>federal agency that          regulates </a:t>
            </a:r>
            <a:r>
              <a:rPr lang="en-US" sz="1400" dirty="0">
                <a:solidFill>
                  <a:schemeClr val="tx1">
                    <a:lumMod val="75000"/>
                    <a:lumOff val="25000"/>
                  </a:schemeClr>
                </a:solidFill>
                <a:latin typeface="Arial" pitchFamily="34" charset="0"/>
                <a:ea typeface="Adobe Fan Heiti Std B" pitchFamily="34" charset="-128"/>
                <a:cs typeface="Arial" pitchFamily="34" charset="0"/>
              </a:rPr>
              <a:t>C</a:t>
            </a:r>
            <a:r>
              <a:rPr lang="en-US" sz="1400" dirty="0" smtClean="0">
                <a:solidFill>
                  <a:schemeClr val="tx1">
                    <a:lumMod val="75000"/>
                    <a:lumOff val="25000"/>
                  </a:schemeClr>
                </a:solidFill>
                <a:latin typeface="Arial" pitchFamily="34" charset="0"/>
                <a:ea typeface="Adobe Fan Heiti Std B" pitchFamily="34" charset="-128"/>
                <a:cs typeface="Arial" pitchFamily="34" charset="0"/>
              </a:rPr>
              <a:t>NP.             </a:t>
            </a:r>
            <a:endParaRPr lang="en-US" sz="1400" dirty="0">
              <a:solidFill>
                <a:schemeClr val="tx1">
                  <a:lumMod val="75000"/>
                  <a:lumOff val="25000"/>
                </a:schemeClr>
              </a:solidFill>
              <a:latin typeface="Arial" pitchFamily="34" charset="0"/>
              <a:ea typeface="Adobe Fan Heiti Std B" pitchFamily="34" charset="-128"/>
              <a:cs typeface="Arial" pitchFamily="34" charset="0"/>
            </a:endParaRPr>
          </a:p>
        </p:txBody>
      </p:sp>
      <p:cxnSp>
        <p:nvCxnSpPr>
          <p:cNvPr id="4" name="Straight Connector 3"/>
          <p:cNvCxnSpPr/>
          <p:nvPr/>
        </p:nvCxnSpPr>
        <p:spPr>
          <a:xfrm flipH="1" flipV="1">
            <a:off x="3765495" y="3582620"/>
            <a:ext cx="576075" cy="115215"/>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574941" y="3582620"/>
            <a:ext cx="1190554" cy="207387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574940" y="5656490"/>
            <a:ext cx="3840500" cy="120151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0" name="Subtitle 4"/>
          <p:cNvSpPr txBox="1">
            <a:spLocks/>
          </p:cNvSpPr>
          <p:nvPr/>
        </p:nvSpPr>
        <p:spPr>
          <a:xfrm>
            <a:off x="0" y="6270970"/>
            <a:ext cx="6705600" cy="532180"/>
          </a:xfrm>
          <a:prstGeom prst="rect">
            <a:avLst/>
          </a:prstGeom>
        </p:spPr>
        <p:txBody>
          <a:bodyPr>
            <a:normAutofit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b="1" spc="130" dirty="0" smtClean="0">
                <a:solidFill>
                  <a:schemeClr val="accent2">
                    <a:lumMod val="50000"/>
                  </a:schemeClr>
                </a:solidFill>
                <a:latin typeface="Arial" pitchFamily="34" charset="0"/>
                <a:cs typeface="Arial" pitchFamily="34" charset="0"/>
              </a:rPr>
              <a:t>Texas Department of Agriculture </a:t>
            </a:r>
          </a:p>
          <a:p>
            <a:pPr marL="0" indent="0">
              <a:buNone/>
            </a:pPr>
            <a:r>
              <a:rPr lang="en-US" sz="1200" b="1" spc="130" dirty="0" smtClean="0">
                <a:solidFill>
                  <a:schemeClr val="accent2">
                    <a:lumMod val="50000"/>
                  </a:schemeClr>
                </a:solidFill>
                <a:latin typeface="Arial" pitchFamily="34" charset="0"/>
                <a:cs typeface="Arial" pitchFamily="34" charset="0"/>
              </a:rPr>
              <a:t>Food and Nutrition Division</a:t>
            </a:r>
            <a:endParaRPr lang="en-US" sz="1200" b="1" spc="130" dirty="0">
              <a:solidFill>
                <a:schemeClr val="accent2">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358473051"/>
      </p:ext>
    </p:extLst>
  </p:cSld>
  <p:clrMapOvr>
    <a:masterClrMapping/>
  </p:clrMapOvr>
  <mc:AlternateContent xmlns:mc="http://schemas.openxmlformats.org/markup-compatibility/2006">
    <mc:Choice xmlns:p14="http://schemas.microsoft.com/office/powerpoint/2010/main" Requires="p14">
      <p:transition spd="slow" p14:dur="2000" advTm="209414"/>
    </mc:Choice>
    <mc:Fallback>
      <p:transition spd="slow" advTm="209414"/>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3000" t="4000"/>
          </a:stretch>
        </a:blipFill>
        <a:effectLst/>
      </p:bgPr>
    </p:bg>
    <p:spTree>
      <p:nvGrpSpPr>
        <p:cNvPr id="1" name=""/>
        <p:cNvGrpSpPr/>
        <p:nvPr/>
      </p:nvGrpSpPr>
      <p:grpSpPr>
        <a:xfrm>
          <a:off x="0" y="0"/>
          <a:ext cx="0" cy="0"/>
          <a:chOff x="0" y="0"/>
          <a:chExt cx="0" cy="0"/>
        </a:xfrm>
      </p:grpSpPr>
      <p:sp>
        <p:nvSpPr>
          <p:cNvPr id="8" name="Action Button: Custom 7">
            <a:hlinkClick r:id="" action="ppaction://hlinkshowjump?jump=nextslide" highlightClick="1"/>
          </p:cNvPr>
          <p:cNvSpPr/>
          <p:nvPr/>
        </p:nvSpPr>
        <p:spPr>
          <a:xfrm>
            <a:off x="2184639" y="4858580"/>
            <a:ext cx="1336274" cy="115215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flipH="1" flipV="1">
            <a:off x="3765495" y="3582620"/>
            <a:ext cx="576075" cy="115215"/>
          </a:xfrm>
          <a:prstGeom prst="line">
            <a:avLst/>
          </a:prstGeom>
          <a:ln w="63500">
            <a:solidFill>
              <a:schemeClr val="accent1">
                <a:alpha val="2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574941" y="3582620"/>
            <a:ext cx="1190554" cy="2073870"/>
          </a:xfrm>
          <a:prstGeom prst="line">
            <a:avLst/>
          </a:prstGeom>
          <a:ln w="63500">
            <a:solidFill>
              <a:schemeClr val="accent1">
                <a:alpha val="2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574940" y="5656490"/>
            <a:ext cx="3840500" cy="1201510"/>
          </a:xfrm>
          <a:prstGeom prst="line">
            <a:avLst/>
          </a:prstGeom>
          <a:ln w="63500">
            <a:solidFill>
              <a:schemeClr val="accent1">
                <a:alpha val="20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307574" y="509147"/>
            <a:ext cx="3341236" cy="1015663"/>
          </a:xfrm>
          <a:prstGeom prst="rect">
            <a:avLst/>
          </a:prstGeom>
          <a:noFill/>
        </p:spPr>
        <p:txBody>
          <a:bodyPr wrap="square" rtlCol="0">
            <a:spAutoFit/>
          </a:bodyPr>
          <a:lstStyle/>
          <a:p>
            <a:r>
              <a:rPr lang="en-US" sz="1400" dirty="0" smtClean="0">
                <a:solidFill>
                  <a:schemeClr val="tx1">
                    <a:lumMod val="75000"/>
                    <a:lumOff val="25000"/>
                  </a:schemeClr>
                </a:solidFill>
                <a:latin typeface="Arial" pitchFamily="34" charset="0"/>
                <a:ea typeface="Adobe Fan Heiti Std B" pitchFamily="34" charset="-128"/>
                <a:cs typeface="Arial" pitchFamily="34" charset="0"/>
              </a:rPr>
              <a:t>The</a:t>
            </a:r>
            <a:r>
              <a:rPr lang="en-US" sz="1400" dirty="0" smtClean="0">
                <a:latin typeface="Arial" pitchFamily="34" charset="0"/>
                <a:ea typeface="Adobe Fan Heiti Std B" pitchFamily="34" charset="-128"/>
                <a:cs typeface="Arial" pitchFamily="34" charset="0"/>
              </a:rPr>
              <a:t> </a:t>
            </a:r>
            <a:r>
              <a:rPr lang="en-US" dirty="0" smtClean="0">
                <a:latin typeface="Arial" pitchFamily="34" charset="0"/>
                <a:ea typeface="Adobe Fan Heiti Std B" pitchFamily="34" charset="-128"/>
                <a:cs typeface="Arial" pitchFamily="34" charset="0"/>
              </a:rPr>
              <a:t>whole sandwich </a:t>
            </a:r>
            <a:r>
              <a:rPr lang="en-US" sz="1400" dirty="0" smtClean="0">
                <a:solidFill>
                  <a:schemeClr val="tx1">
                    <a:lumMod val="75000"/>
                    <a:lumOff val="25000"/>
                  </a:schemeClr>
                </a:solidFill>
                <a:latin typeface="Arial" pitchFamily="34" charset="0"/>
                <a:ea typeface="Adobe Fan Heiti Std B" pitchFamily="34" charset="-128"/>
                <a:cs typeface="Arial" pitchFamily="34" charset="0"/>
              </a:rPr>
              <a:t>represents  the </a:t>
            </a:r>
            <a:r>
              <a:rPr lang="en-US" sz="1400" b="1" dirty="0" smtClean="0">
                <a:solidFill>
                  <a:schemeClr val="accent6">
                    <a:lumMod val="75000"/>
                  </a:schemeClr>
                </a:solidFill>
                <a:latin typeface="Arial" pitchFamily="34" charset="0"/>
                <a:ea typeface="Adobe Fan Heiti Std B" pitchFamily="34" charset="-128"/>
                <a:cs typeface="Arial" pitchFamily="34" charset="0"/>
              </a:rPr>
              <a:t>Texas Department of Agriculture</a:t>
            </a:r>
            <a:r>
              <a:rPr lang="en-US" sz="1400" dirty="0" smtClean="0">
                <a:solidFill>
                  <a:schemeClr val="accent6">
                    <a:lumMod val="75000"/>
                  </a:schemeClr>
                </a:solidFill>
                <a:latin typeface="Arial" pitchFamily="34" charset="0"/>
                <a:ea typeface="Adobe Fan Heiti Std B" pitchFamily="34" charset="-128"/>
                <a:cs typeface="Arial" pitchFamily="34" charset="0"/>
              </a:rPr>
              <a:t> </a:t>
            </a:r>
            <a:r>
              <a:rPr lang="en-US" sz="1400" dirty="0" smtClean="0">
                <a:solidFill>
                  <a:schemeClr val="tx1">
                    <a:lumMod val="75000"/>
                    <a:lumOff val="25000"/>
                  </a:schemeClr>
                </a:solidFill>
                <a:latin typeface="Arial" pitchFamily="34" charset="0"/>
                <a:ea typeface="Adobe Fan Heiti Std B" pitchFamily="34" charset="-128"/>
                <a:cs typeface="Arial" pitchFamily="34" charset="0"/>
              </a:rPr>
              <a:t>(TDA) </a:t>
            </a:r>
            <a:r>
              <a:rPr lang="en-US" sz="1400" dirty="0" smtClean="0">
                <a:solidFill>
                  <a:schemeClr val="tx1">
                    <a:lumMod val="75000"/>
                    <a:lumOff val="25000"/>
                  </a:schemeClr>
                </a:solidFill>
                <a:latin typeface="Arial" pitchFamily="34" charset="0"/>
                <a:cs typeface="Arial" pitchFamily="34" charset="0"/>
              </a:rPr>
              <a:t>—  </a:t>
            </a:r>
            <a:r>
              <a:rPr lang="en-US" sz="1400" dirty="0" smtClean="0">
                <a:solidFill>
                  <a:schemeClr val="tx1">
                    <a:lumMod val="75000"/>
                    <a:lumOff val="25000"/>
                  </a:schemeClr>
                </a:solidFill>
                <a:latin typeface="Arial" pitchFamily="34" charset="0"/>
                <a:ea typeface="Adobe Fan Heiti Std B" pitchFamily="34" charset="-128"/>
                <a:cs typeface="Arial" pitchFamily="34" charset="0"/>
              </a:rPr>
              <a:t>the state agency that administers USDA CNP within Texas. </a:t>
            </a:r>
            <a:endParaRPr lang="en-US" sz="1400" dirty="0">
              <a:solidFill>
                <a:schemeClr val="tx1">
                  <a:lumMod val="75000"/>
                  <a:lumOff val="25000"/>
                </a:schemeClr>
              </a:solidFill>
              <a:latin typeface="Arial" pitchFamily="34" charset="0"/>
              <a:ea typeface="Adobe Fan Heiti Std B" pitchFamily="34" charset="-128"/>
              <a:cs typeface="Arial" pitchFamily="34" charset="0"/>
            </a:endParaRPr>
          </a:p>
        </p:txBody>
      </p:sp>
      <p:sp>
        <p:nvSpPr>
          <p:cNvPr id="20" name="Oval 19"/>
          <p:cNvSpPr/>
          <p:nvPr/>
        </p:nvSpPr>
        <p:spPr>
          <a:xfrm>
            <a:off x="3920315" y="356601"/>
            <a:ext cx="5223685" cy="6272800"/>
          </a:xfrm>
          <a:prstGeom prst="ellipse">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55425" y="4041334"/>
            <a:ext cx="2861172" cy="1231106"/>
          </a:xfrm>
          <a:prstGeom prst="rect">
            <a:avLst/>
          </a:prstGeom>
          <a:noFill/>
        </p:spPr>
        <p:txBody>
          <a:bodyPr wrap="square" rtlCol="0">
            <a:spAutoFit/>
          </a:bodyPr>
          <a:lstStyle/>
          <a:p>
            <a:r>
              <a:rPr lang="en-US" sz="1400" dirty="0" smtClean="0">
                <a:solidFill>
                  <a:schemeClr val="tx2">
                    <a:lumMod val="65000"/>
                  </a:schemeClr>
                </a:solidFill>
                <a:latin typeface="Arial" pitchFamily="34" charset="0"/>
                <a:ea typeface="Adobe Fan Heiti Std B" pitchFamily="34" charset="-128"/>
                <a:cs typeface="Arial" pitchFamily="34" charset="0"/>
              </a:rPr>
              <a:t>The </a:t>
            </a:r>
            <a:r>
              <a:rPr lang="en-US" dirty="0" smtClean="0">
                <a:solidFill>
                  <a:schemeClr val="tx2">
                    <a:lumMod val="65000"/>
                  </a:schemeClr>
                </a:solidFill>
                <a:latin typeface="Arial" pitchFamily="34" charset="0"/>
                <a:ea typeface="Adobe Fan Heiti Std B" pitchFamily="34" charset="-128"/>
                <a:cs typeface="Arial" pitchFamily="34" charset="0"/>
              </a:rPr>
              <a:t>plate</a:t>
            </a:r>
            <a:r>
              <a:rPr lang="en-US" sz="1400" dirty="0" smtClean="0">
                <a:solidFill>
                  <a:schemeClr val="tx2">
                    <a:lumMod val="65000"/>
                  </a:schemeClr>
                </a:solidFill>
                <a:latin typeface="Arial" pitchFamily="34" charset="0"/>
                <a:ea typeface="Adobe Fan Heiti Std B" pitchFamily="34" charset="-128"/>
                <a:cs typeface="Arial" pitchFamily="34" charset="0"/>
              </a:rPr>
              <a:t> represents the                     </a:t>
            </a:r>
            <a:r>
              <a:rPr lang="en-US" sz="1400" b="1" dirty="0" smtClean="0">
                <a:solidFill>
                  <a:schemeClr val="tx2">
                    <a:lumMod val="65000"/>
                  </a:schemeClr>
                </a:solidFill>
                <a:latin typeface="Arial" pitchFamily="34" charset="0"/>
                <a:ea typeface="Adobe Fan Heiti Std B" pitchFamily="34" charset="-128"/>
                <a:cs typeface="Arial" pitchFamily="34" charset="0"/>
              </a:rPr>
              <a:t>United States Department of Agriculture </a:t>
            </a:r>
            <a:r>
              <a:rPr lang="en-US" sz="1400" dirty="0" smtClean="0">
                <a:solidFill>
                  <a:schemeClr val="tx2">
                    <a:lumMod val="65000"/>
                  </a:schemeClr>
                </a:solidFill>
                <a:latin typeface="Arial" pitchFamily="34" charset="0"/>
                <a:ea typeface="Adobe Fan Heiti Std B" pitchFamily="34" charset="-128"/>
                <a:cs typeface="Arial" pitchFamily="34" charset="0"/>
              </a:rPr>
              <a:t>(USDA) </a:t>
            </a:r>
            <a:r>
              <a:rPr lang="en-US" sz="1400" dirty="0" smtClean="0">
                <a:solidFill>
                  <a:schemeClr val="tx2">
                    <a:lumMod val="65000"/>
                  </a:schemeClr>
                </a:solidFill>
                <a:latin typeface="Arial" pitchFamily="34" charset="0"/>
                <a:cs typeface="Arial" pitchFamily="34" charset="0"/>
              </a:rPr>
              <a:t>— </a:t>
            </a:r>
          </a:p>
          <a:p>
            <a:r>
              <a:rPr lang="en-US" sz="1400" dirty="0" smtClean="0">
                <a:solidFill>
                  <a:schemeClr val="tx2">
                    <a:lumMod val="65000"/>
                  </a:schemeClr>
                </a:solidFill>
                <a:latin typeface="Arial" pitchFamily="34" charset="0"/>
                <a:ea typeface="Adobe Fan Heiti Std B" pitchFamily="34" charset="-128"/>
                <a:cs typeface="Arial" pitchFamily="34" charset="0"/>
              </a:rPr>
              <a:t>the</a:t>
            </a:r>
            <a:r>
              <a:rPr lang="en-US" sz="1400" dirty="0" smtClean="0">
                <a:solidFill>
                  <a:schemeClr val="tx2">
                    <a:lumMod val="65000"/>
                  </a:schemeClr>
                </a:solidFill>
                <a:latin typeface="Arial" pitchFamily="34" charset="0"/>
                <a:cs typeface="Arial" pitchFamily="34" charset="0"/>
              </a:rPr>
              <a:t> </a:t>
            </a:r>
            <a:r>
              <a:rPr lang="en-US" sz="1400" dirty="0" smtClean="0">
                <a:solidFill>
                  <a:schemeClr val="tx2">
                    <a:lumMod val="65000"/>
                  </a:schemeClr>
                </a:solidFill>
                <a:latin typeface="Arial" pitchFamily="34" charset="0"/>
                <a:ea typeface="Adobe Fan Heiti Std B" pitchFamily="34" charset="-128"/>
                <a:cs typeface="Arial" pitchFamily="34" charset="0"/>
              </a:rPr>
              <a:t>federal agency that     regulates CNP.             </a:t>
            </a:r>
            <a:endParaRPr lang="en-US" sz="1400" dirty="0">
              <a:solidFill>
                <a:schemeClr val="tx2">
                  <a:lumMod val="65000"/>
                </a:schemeClr>
              </a:solidFill>
              <a:latin typeface="Arial" pitchFamily="34" charset="0"/>
              <a:ea typeface="Adobe Fan Heiti Std B" pitchFamily="34" charset="-128"/>
              <a:cs typeface="Arial" pitchFamily="34" charset="0"/>
            </a:endParaRPr>
          </a:p>
        </p:txBody>
      </p:sp>
      <p:sp>
        <p:nvSpPr>
          <p:cNvPr id="14" name="Subtitle 4"/>
          <p:cNvSpPr txBox="1">
            <a:spLocks/>
          </p:cNvSpPr>
          <p:nvPr/>
        </p:nvSpPr>
        <p:spPr>
          <a:xfrm>
            <a:off x="0" y="6270970"/>
            <a:ext cx="6705600" cy="532180"/>
          </a:xfrm>
          <a:prstGeom prst="rect">
            <a:avLst/>
          </a:prstGeom>
        </p:spPr>
        <p:txBody>
          <a:bodyPr>
            <a:normAutofit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b="1" spc="130" dirty="0" smtClean="0">
                <a:solidFill>
                  <a:schemeClr val="accent2">
                    <a:lumMod val="50000"/>
                  </a:schemeClr>
                </a:solidFill>
                <a:latin typeface="Arial" pitchFamily="34" charset="0"/>
                <a:cs typeface="Arial" pitchFamily="34" charset="0"/>
              </a:rPr>
              <a:t>Texas Department of Agriculture </a:t>
            </a:r>
          </a:p>
          <a:p>
            <a:pPr marL="0" indent="0">
              <a:buNone/>
            </a:pPr>
            <a:r>
              <a:rPr lang="en-US" sz="1200" b="1" spc="130" dirty="0" smtClean="0">
                <a:solidFill>
                  <a:schemeClr val="accent2">
                    <a:lumMod val="50000"/>
                  </a:schemeClr>
                </a:solidFill>
                <a:latin typeface="Arial" pitchFamily="34" charset="0"/>
                <a:cs typeface="Arial" pitchFamily="34" charset="0"/>
              </a:rPr>
              <a:t>Food and Nutrition Division</a:t>
            </a:r>
            <a:endParaRPr lang="en-US" sz="1200" b="1" spc="130" dirty="0">
              <a:solidFill>
                <a:schemeClr val="accent2">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4086841474"/>
      </p:ext>
    </p:extLst>
  </p:cSld>
  <p:clrMapOvr>
    <a:masterClrMapping/>
  </p:clrMapOvr>
  <mc:AlternateContent xmlns:mc="http://schemas.openxmlformats.org/markup-compatibility/2006">
    <mc:Choice xmlns:p14="http://schemas.microsoft.com/office/powerpoint/2010/main" Requires="p14">
      <p:transition spd="slow" p14:dur="2000" advTm="76638"/>
    </mc:Choice>
    <mc:Fallback>
      <p:transition spd="slow" advTm="76638"/>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3000" t="4000"/>
          </a:stretch>
        </a:blipFill>
        <a:effectLst/>
      </p:bgPr>
    </p:bg>
    <p:spTree>
      <p:nvGrpSpPr>
        <p:cNvPr id="1" name=""/>
        <p:cNvGrpSpPr/>
        <p:nvPr/>
      </p:nvGrpSpPr>
      <p:grpSpPr>
        <a:xfrm>
          <a:off x="0" y="0"/>
          <a:ext cx="0" cy="0"/>
          <a:chOff x="0" y="0"/>
          <a:chExt cx="0" cy="0"/>
        </a:xfrm>
      </p:grpSpPr>
      <p:sp>
        <p:nvSpPr>
          <p:cNvPr id="8" name="Action Button: Custom 7">
            <a:hlinkClick r:id="" action="ppaction://hlinkshowjump?jump=nextslide" highlightClick="1"/>
          </p:cNvPr>
          <p:cNvSpPr/>
          <p:nvPr/>
        </p:nvSpPr>
        <p:spPr>
          <a:xfrm>
            <a:off x="2184639" y="4858580"/>
            <a:ext cx="1336274" cy="115215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flipH="1" flipV="1">
            <a:off x="3765495" y="3582620"/>
            <a:ext cx="576075" cy="115215"/>
          </a:xfrm>
          <a:prstGeom prst="line">
            <a:avLst/>
          </a:prstGeom>
          <a:ln w="63500">
            <a:solidFill>
              <a:schemeClr val="accent1">
                <a:alpha val="2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574941" y="3582620"/>
            <a:ext cx="1190554" cy="2073870"/>
          </a:xfrm>
          <a:prstGeom prst="line">
            <a:avLst/>
          </a:prstGeom>
          <a:ln w="63500">
            <a:solidFill>
              <a:schemeClr val="accent1">
                <a:alpha val="2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574940" y="5656490"/>
            <a:ext cx="3840500" cy="1201510"/>
          </a:xfrm>
          <a:prstGeom prst="line">
            <a:avLst/>
          </a:prstGeom>
          <a:ln w="63500">
            <a:solidFill>
              <a:schemeClr val="accent1">
                <a:alpha val="20000"/>
              </a:schemeClr>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3920315" y="356601"/>
            <a:ext cx="5223685" cy="6272800"/>
          </a:xfrm>
          <a:prstGeom prst="ellipse">
            <a:avLst/>
          </a:prstGeom>
          <a:ln w="63500">
            <a:solidFill>
              <a:srgbClr val="FFC000">
                <a:alpha val="2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TextBox 13"/>
          <p:cNvSpPr txBox="1"/>
          <p:nvPr/>
        </p:nvSpPr>
        <p:spPr>
          <a:xfrm>
            <a:off x="390140" y="2049420"/>
            <a:ext cx="3187615" cy="1446550"/>
          </a:xfrm>
          <a:prstGeom prst="rect">
            <a:avLst/>
          </a:prstGeom>
          <a:noFill/>
        </p:spPr>
        <p:txBody>
          <a:bodyPr wrap="square" rtlCol="0">
            <a:spAutoFit/>
          </a:bodyPr>
          <a:lstStyle/>
          <a:p>
            <a:r>
              <a:rPr lang="en-US" sz="1400" dirty="0" smtClean="0">
                <a:solidFill>
                  <a:schemeClr val="tx1">
                    <a:lumMod val="75000"/>
                    <a:lumOff val="25000"/>
                  </a:schemeClr>
                </a:solidFill>
                <a:latin typeface="Arial" pitchFamily="34" charset="0"/>
                <a:ea typeface="Adobe Fan Heiti Std B" pitchFamily="34" charset="-128"/>
                <a:cs typeface="Arial" pitchFamily="34" charset="0"/>
              </a:rPr>
              <a:t>The</a:t>
            </a:r>
            <a:r>
              <a:rPr lang="en-US" sz="1400" dirty="0" smtClean="0">
                <a:latin typeface="Arial" pitchFamily="34" charset="0"/>
                <a:ea typeface="Adobe Fan Heiti Std B" pitchFamily="34" charset="-128"/>
                <a:cs typeface="Arial" pitchFamily="34" charset="0"/>
              </a:rPr>
              <a:t> </a:t>
            </a:r>
            <a:r>
              <a:rPr lang="en-US" dirty="0" smtClean="0">
                <a:latin typeface="Arial" pitchFamily="34" charset="0"/>
                <a:ea typeface="Adobe Fan Heiti Std B" pitchFamily="34" charset="-128"/>
                <a:cs typeface="Arial" pitchFamily="34" charset="0"/>
              </a:rPr>
              <a:t>meat </a:t>
            </a:r>
            <a:r>
              <a:rPr lang="en-US" sz="1400" dirty="0" smtClean="0">
                <a:solidFill>
                  <a:schemeClr val="tx1">
                    <a:lumMod val="75000"/>
                    <a:lumOff val="25000"/>
                  </a:schemeClr>
                </a:solidFill>
                <a:latin typeface="Arial" pitchFamily="34" charset="0"/>
                <a:ea typeface="Adobe Fan Heiti Std B" pitchFamily="34" charset="-128"/>
                <a:cs typeface="Arial" pitchFamily="34" charset="0"/>
              </a:rPr>
              <a:t>represents </a:t>
            </a:r>
            <a:r>
              <a:rPr lang="en-US" sz="1400" b="1" dirty="0" smtClean="0">
                <a:solidFill>
                  <a:srgbClr val="CC0066"/>
                </a:solidFill>
                <a:latin typeface="Arial" pitchFamily="34" charset="0"/>
                <a:ea typeface="Adobe Fan Heiti Std B" pitchFamily="34" charset="-128"/>
                <a:cs typeface="Arial" pitchFamily="34" charset="0"/>
              </a:rPr>
              <a:t>Food and Nutrition</a:t>
            </a:r>
            <a:r>
              <a:rPr lang="en-US" sz="1400" dirty="0" smtClean="0">
                <a:solidFill>
                  <a:srgbClr val="CC0066"/>
                </a:solidFill>
                <a:latin typeface="Arial" pitchFamily="34" charset="0"/>
                <a:ea typeface="Adobe Fan Heiti Std B" pitchFamily="34" charset="-128"/>
                <a:cs typeface="Arial" pitchFamily="34" charset="0"/>
              </a:rPr>
              <a:t> </a:t>
            </a:r>
            <a:r>
              <a:rPr lang="en-US" sz="1400" dirty="0" smtClean="0">
                <a:solidFill>
                  <a:schemeClr val="tx1">
                    <a:lumMod val="75000"/>
                    <a:lumOff val="25000"/>
                  </a:schemeClr>
                </a:solidFill>
                <a:latin typeface="Arial" pitchFamily="34" charset="0"/>
                <a:ea typeface="Adobe Fan Heiti Std B" pitchFamily="34" charset="-128"/>
                <a:cs typeface="Arial" pitchFamily="34" charset="0"/>
              </a:rPr>
              <a:t>(F</a:t>
            </a:r>
            <a:r>
              <a:rPr lang="en-US" sz="1200" dirty="0" smtClean="0">
                <a:solidFill>
                  <a:schemeClr val="tx1">
                    <a:lumMod val="75000"/>
                    <a:lumOff val="25000"/>
                  </a:schemeClr>
                </a:solidFill>
                <a:latin typeface="Arial" pitchFamily="34" charset="0"/>
                <a:ea typeface="Adobe Fan Heiti Std B" pitchFamily="34" charset="-128"/>
                <a:cs typeface="Arial" pitchFamily="34" charset="0"/>
              </a:rPr>
              <a:t>&amp;</a:t>
            </a:r>
            <a:r>
              <a:rPr lang="en-US" sz="1400" dirty="0" smtClean="0">
                <a:solidFill>
                  <a:schemeClr val="tx1">
                    <a:lumMod val="75000"/>
                    <a:lumOff val="25000"/>
                  </a:schemeClr>
                </a:solidFill>
                <a:latin typeface="Arial" pitchFamily="34" charset="0"/>
                <a:ea typeface="Adobe Fan Heiti Std B" pitchFamily="34" charset="-128"/>
                <a:cs typeface="Arial" pitchFamily="34" charset="0"/>
              </a:rPr>
              <a:t>N) </a:t>
            </a:r>
            <a:r>
              <a:rPr lang="en-US" sz="1400" dirty="0" smtClean="0">
                <a:solidFill>
                  <a:schemeClr val="tx1">
                    <a:lumMod val="75000"/>
                    <a:lumOff val="25000"/>
                  </a:schemeClr>
                </a:solidFill>
                <a:latin typeface="Arial" pitchFamily="34" charset="0"/>
                <a:cs typeface="Arial" pitchFamily="34" charset="0"/>
              </a:rPr>
              <a:t>—  </a:t>
            </a:r>
            <a:r>
              <a:rPr lang="en-US" sz="1400" dirty="0" smtClean="0">
                <a:solidFill>
                  <a:schemeClr val="tx1">
                    <a:lumMod val="75000"/>
                    <a:lumOff val="25000"/>
                  </a:schemeClr>
                </a:solidFill>
                <a:latin typeface="Arial" pitchFamily="34" charset="0"/>
                <a:ea typeface="Adobe Fan Heiti Std B" pitchFamily="34" charset="-128"/>
                <a:cs typeface="Arial" pitchFamily="34" charset="0"/>
              </a:rPr>
              <a:t>the division of TDA that provides training and assistance to schools to help them implement and administer CNP according to USDA guidelines. </a:t>
            </a:r>
            <a:endParaRPr lang="en-US" sz="1400" dirty="0">
              <a:solidFill>
                <a:schemeClr val="tx1">
                  <a:lumMod val="75000"/>
                  <a:lumOff val="25000"/>
                </a:schemeClr>
              </a:solidFill>
              <a:latin typeface="Arial" pitchFamily="34" charset="0"/>
              <a:ea typeface="Adobe Fan Heiti Std B" pitchFamily="34" charset="-128"/>
              <a:cs typeface="Arial" pitchFamily="34" charset="0"/>
            </a:endParaRPr>
          </a:p>
        </p:txBody>
      </p:sp>
      <p:cxnSp>
        <p:nvCxnSpPr>
          <p:cNvPr id="16" name="Straight Arrow Connector 15"/>
          <p:cNvCxnSpPr/>
          <p:nvPr/>
        </p:nvCxnSpPr>
        <p:spPr>
          <a:xfrm flipV="1">
            <a:off x="2954791" y="3493001"/>
            <a:ext cx="1655614" cy="281644"/>
          </a:xfrm>
          <a:prstGeom prst="straightConnector1">
            <a:avLst/>
          </a:prstGeom>
          <a:ln w="63500">
            <a:solidFill>
              <a:srgbClr val="CC0066"/>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5425" y="4041334"/>
            <a:ext cx="2861172" cy="1231106"/>
          </a:xfrm>
          <a:prstGeom prst="rect">
            <a:avLst/>
          </a:prstGeom>
          <a:noFill/>
        </p:spPr>
        <p:txBody>
          <a:bodyPr wrap="square" rtlCol="0">
            <a:spAutoFit/>
          </a:bodyPr>
          <a:lstStyle/>
          <a:p>
            <a:r>
              <a:rPr lang="en-US" sz="1400" dirty="0" smtClean="0">
                <a:solidFill>
                  <a:schemeClr val="tx2">
                    <a:lumMod val="65000"/>
                  </a:schemeClr>
                </a:solidFill>
                <a:latin typeface="Arial" pitchFamily="34" charset="0"/>
                <a:ea typeface="Adobe Fan Heiti Std B" pitchFamily="34" charset="-128"/>
                <a:cs typeface="Arial" pitchFamily="34" charset="0"/>
              </a:rPr>
              <a:t>The </a:t>
            </a:r>
            <a:r>
              <a:rPr lang="en-US" dirty="0" smtClean="0">
                <a:solidFill>
                  <a:schemeClr val="tx2">
                    <a:lumMod val="65000"/>
                  </a:schemeClr>
                </a:solidFill>
                <a:latin typeface="Arial" pitchFamily="34" charset="0"/>
                <a:ea typeface="Adobe Fan Heiti Std B" pitchFamily="34" charset="-128"/>
                <a:cs typeface="Arial" pitchFamily="34" charset="0"/>
              </a:rPr>
              <a:t>plate</a:t>
            </a:r>
            <a:r>
              <a:rPr lang="en-US" sz="1400" dirty="0" smtClean="0">
                <a:solidFill>
                  <a:schemeClr val="tx2">
                    <a:lumMod val="65000"/>
                  </a:schemeClr>
                </a:solidFill>
                <a:latin typeface="Arial" pitchFamily="34" charset="0"/>
                <a:ea typeface="Adobe Fan Heiti Std B" pitchFamily="34" charset="-128"/>
                <a:cs typeface="Arial" pitchFamily="34" charset="0"/>
              </a:rPr>
              <a:t> represents the                     </a:t>
            </a:r>
            <a:r>
              <a:rPr lang="en-US" sz="1400" b="1" dirty="0" smtClean="0">
                <a:solidFill>
                  <a:schemeClr val="tx2">
                    <a:lumMod val="65000"/>
                  </a:schemeClr>
                </a:solidFill>
                <a:latin typeface="Arial" pitchFamily="34" charset="0"/>
                <a:ea typeface="Adobe Fan Heiti Std B" pitchFamily="34" charset="-128"/>
                <a:cs typeface="Arial" pitchFamily="34" charset="0"/>
              </a:rPr>
              <a:t>United States Department of Agriculture </a:t>
            </a:r>
            <a:r>
              <a:rPr lang="en-US" sz="1400" dirty="0" smtClean="0">
                <a:solidFill>
                  <a:schemeClr val="tx2">
                    <a:lumMod val="65000"/>
                  </a:schemeClr>
                </a:solidFill>
                <a:latin typeface="Arial" pitchFamily="34" charset="0"/>
                <a:ea typeface="Adobe Fan Heiti Std B" pitchFamily="34" charset="-128"/>
                <a:cs typeface="Arial" pitchFamily="34" charset="0"/>
              </a:rPr>
              <a:t>(USDA) </a:t>
            </a:r>
            <a:r>
              <a:rPr lang="en-US" sz="1400" dirty="0" smtClean="0">
                <a:solidFill>
                  <a:schemeClr val="tx2">
                    <a:lumMod val="65000"/>
                  </a:schemeClr>
                </a:solidFill>
                <a:latin typeface="Arial" pitchFamily="34" charset="0"/>
                <a:cs typeface="Arial" pitchFamily="34" charset="0"/>
              </a:rPr>
              <a:t>— </a:t>
            </a:r>
          </a:p>
          <a:p>
            <a:r>
              <a:rPr lang="en-US" sz="1400" dirty="0" smtClean="0">
                <a:solidFill>
                  <a:schemeClr val="tx2">
                    <a:lumMod val="65000"/>
                  </a:schemeClr>
                </a:solidFill>
                <a:latin typeface="Arial" pitchFamily="34" charset="0"/>
                <a:ea typeface="Adobe Fan Heiti Std B" pitchFamily="34" charset="-128"/>
                <a:cs typeface="Arial" pitchFamily="34" charset="0"/>
              </a:rPr>
              <a:t>the</a:t>
            </a:r>
            <a:r>
              <a:rPr lang="en-US" sz="1400" dirty="0" smtClean="0">
                <a:solidFill>
                  <a:schemeClr val="tx2">
                    <a:lumMod val="65000"/>
                  </a:schemeClr>
                </a:solidFill>
                <a:latin typeface="Arial" pitchFamily="34" charset="0"/>
                <a:cs typeface="Arial" pitchFamily="34" charset="0"/>
              </a:rPr>
              <a:t> </a:t>
            </a:r>
            <a:r>
              <a:rPr lang="en-US" sz="1400" dirty="0" smtClean="0">
                <a:solidFill>
                  <a:schemeClr val="tx2">
                    <a:lumMod val="65000"/>
                  </a:schemeClr>
                </a:solidFill>
                <a:latin typeface="Arial" pitchFamily="34" charset="0"/>
                <a:ea typeface="Adobe Fan Heiti Std B" pitchFamily="34" charset="-128"/>
                <a:cs typeface="Arial" pitchFamily="34" charset="0"/>
              </a:rPr>
              <a:t>federal agency that </a:t>
            </a:r>
            <a:r>
              <a:rPr lang="en-US" sz="1400" dirty="0">
                <a:solidFill>
                  <a:schemeClr val="tx2">
                    <a:lumMod val="65000"/>
                  </a:schemeClr>
                </a:solidFill>
                <a:latin typeface="Arial" pitchFamily="34" charset="0"/>
                <a:ea typeface="Adobe Fan Heiti Std B" pitchFamily="34" charset="-128"/>
                <a:cs typeface="Arial" pitchFamily="34" charset="0"/>
              </a:rPr>
              <a:t> </a:t>
            </a:r>
            <a:r>
              <a:rPr lang="en-US" sz="1400" dirty="0" smtClean="0">
                <a:solidFill>
                  <a:schemeClr val="tx2">
                    <a:lumMod val="65000"/>
                  </a:schemeClr>
                </a:solidFill>
                <a:latin typeface="Arial" pitchFamily="34" charset="0"/>
                <a:ea typeface="Adobe Fan Heiti Std B" pitchFamily="34" charset="-128"/>
                <a:cs typeface="Arial" pitchFamily="34" charset="0"/>
              </a:rPr>
              <a:t>  regulates CNP.             </a:t>
            </a:r>
            <a:endParaRPr lang="en-US" sz="1400" dirty="0">
              <a:solidFill>
                <a:schemeClr val="tx2">
                  <a:lumMod val="65000"/>
                </a:schemeClr>
              </a:solidFill>
              <a:latin typeface="Arial" pitchFamily="34" charset="0"/>
              <a:ea typeface="Adobe Fan Heiti Std B" pitchFamily="34" charset="-128"/>
              <a:cs typeface="Arial" pitchFamily="34" charset="0"/>
            </a:endParaRPr>
          </a:p>
        </p:txBody>
      </p:sp>
      <p:sp>
        <p:nvSpPr>
          <p:cNvPr id="19" name="TextBox 18"/>
          <p:cNvSpPr txBox="1"/>
          <p:nvPr/>
        </p:nvSpPr>
        <p:spPr>
          <a:xfrm>
            <a:off x="1307574" y="509147"/>
            <a:ext cx="3341236" cy="1015663"/>
          </a:xfrm>
          <a:prstGeom prst="rect">
            <a:avLst/>
          </a:prstGeom>
          <a:noFill/>
        </p:spPr>
        <p:txBody>
          <a:bodyPr wrap="square" rtlCol="0">
            <a:spAutoFit/>
          </a:bodyPr>
          <a:lstStyle/>
          <a:p>
            <a:r>
              <a:rPr lang="en-US" sz="1400" dirty="0" smtClean="0">
                <a:solidFill>
                  <a:schemeClr val="tx2">
                    <a:lumMod val="65000"/>
                  </a:schemeClr>
                </a:solidFill>
                <a:latin typeface="Arial" pitchFamily="34" charset="0"/>
                <a:ea typeface="Adobe Fan Heiti Std B" pitchFamily="34" charset="-128"/>
                <a:cs typeface="Arial" pitchFamily="34" charset="0"/>
              </a:rPr>
              <a:t>The </a:t>
            </a:r>
            <a:r>
              <a:rPr lang="en-US" dirty="0" smtClean="0">
                <a:solidFill>
                  <a:schemeClr val="tx2">
                    <a:lumMod val="65000"/>
                  </a:schemeClr>
                </a:solidFill>
                <a:latin typeface="Arial" pitchFamily="34" charset="0"/>
                <a:ea typeface="Adobe Fan Heiti Std B" pitchFamily="34" charset="-128"/>
                <a:cs typeface="Arial" pitchFamily="34" charset="0"/>
              </a:rPr>
              <a:t>whole sandwich </a:t>
            </a:r>
            <a:r>
              <a:rPr lang="en-US" sz="1400" dirty="0" smtClean="0">
                <a:solidFill>
                  <a:schemeClr val="tx2">
                    <a:lumMod val="65000"/>
                  </a:schemeClr>
                </a:solidFill>
                <a:latin typeface="Arial" pitchFamily="34" charset="0"/>
                <a:ea typeface="Adobe Fan Heiti Std B" pitchFamily="34" charset="-128"/>
                <a:cs typeface="Arial" pitchFamily="34" charset="0"/>
              </a:rPr>
              <a:t>represents  the </a:t>
            </a:r>
            <a:r>
              <a:rPr lang="en-US" sz="1400" b="1" dirty="0" smtClean="0">
                <a:solidFill>
                  <a:schemeClr val="tx2">
                    <a:lumMod val="65000"/>
                  </a:schemeClr>
                </a:solidFill>
                <a:latin typeface="Arial" pitchFamily="34" charset="0"/>
                <a:ea typeface="Adobe Fan Heiti Std B" pitchFamily="34" charset="-128"/>
                <a:cs typeface="Arial" pitchFamily="34" charset="0"/>
              </a:rPr>
              <a:t>Texas Department of Agriculture</a:t>
            </a:r>
            <a:r>
              <a:rPr lang="en-US" sz="1400" dirty="0" smtClean="0">
                <a:solidFill>
                  <a:schemeClr val="tx2">
                    <a:lumMod val="65000"/>
                  </a:schemeClr>
                </a:solidFill>
                <a:latin typeface="Arial" pitchFamily="34" charset="0"/>
                <a:ea typeface="Adobe Fan Heiti Std B" pitchFamily="34" charset="-128"/>
                <a:cs typeface="Arial" pitchFamily="34" charset="0"/>
              </a:rPr>
              <a:t> (TDA) </a:t>
            </a:r>
            <a:r>
              <a:rPr lang="en-US" sz="1400" dirty="0" smtClean="0">
                <a:solidFill>
                  <a:schemeClr val="tx2">
                    <a:lumMod val="65000"/>
                  </a:schemeClr>
                </a:solidFill>
                <a:latin typeface="Arial" pitchFamily="34" charset="0"/>
                <a:cs typeface="Arial" pitchFamily="34" charset="0"/>
              </a:rPr>
              <a:t>—  </a:t>
            </a:r>
            <a:r>
              <a:rPr lang="en-US" sz="1400" dirty="0" smtClean="0">
                <a:solidFill>
                  <a:schemeClr val="tx2">
                    <a:lumMod val="65000"/>
                  </a:schemeClr>
                </a:solidFill>
                <a:latin typeface="Arial" pitchFamily="34" charset="0"/>
                <a:ea typeface="Adobe Fan Heiti Std B" pitchFamily="34" charset="-128"/>
                <a:cs typeface="Arial" pitchFamily="34" charset="0"/>
              </a:rPr>
              <a:t>the state agency that administers USDA CNP within Texas. </a:t>
            </a:r>
            <a:endParaRPr lang="en-US" sz="1400" dirty="0">
              <a:solidFill>
                <a:schemeClr val="tx2">
                  <a:lumMod val="65000"/>
                </a:schemeClr>
              </a:solidFill>
              <a:latin typeface="Arial" pitchFamily="34" charset="0"/>
              <a:ea typeface="Adobe Fan Heiti Std B" pitchFamily="34" charset="-128"/>
              <a:cs typeface="Arial" pitchFamily="34" charset="0"/>
            </a:endParaRPr>
          </a:p>
        </p:txBody>
      </p:sp>
      <p:sp>
        <p:nvSpPr>
          <p:cNvPr id="18" name="Subtitle 4"/>
          <p:cNvSpPr txBox="1">
            <a:spLocks/>
          </p:cNvSpPr>
          <p:nvPr/>
        </p:nvSpPr>
        <p:spPr>
          <a:xfrm>
            <a:off x="0" y="6270970"/>
            <a:ext cx="6705600" cy="532180"/>
          </a:xfrm>
          <a:prstGeom prst="rect">
            <a:avLst/>
          </a:prstGeom>
        </p:spPr>
        <p:txBody>
          <a:bodyPr>
            <a:normAutofit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1200" b="1" spc="130" dirty="0" smtClean="0">
                <a:solidFill>
                  <a:schemeClr val="accent2">
                    <a:lumMod val="50000"/>
                  </a:schemeClr>
                </a:solidFill>
                <a:latin typeface="Arial" pitchFamily="34" charset="0"/>
                <a:cs typeface="Arial" pitchFamily="34" charset="0"/>
              </a:rPr>
              <a:t>Texas Department of Agriculture </a:t>
            </a:r>
          </a:p>
          <a:p>
            <a:pPr marL="0" indent="0">
              <a:buNone/>
            </a:pPr>
            <a:r>
              <a:rPr lang="en-US" sz="1200" b="1" spc="130" dirty="0" smtClean="0">
                <a:solidFill>
                  <a:schemeClr val="accent2">
                    <a:lumMod val="50000"/>
                  </a:schemeClr>
                </a:solidFill>
                <a:latin typeface="Arial" pitchFamily="34" charset="0"/>
                <a:cs typeface="Arial" pitchFamily="34" charset="0"/>
              </a:rPr>
              <a:t>Food and Nutrition Division</a:t>
            </a:r>
            <a:endParaRPr lang="en-US" sz="1200" b="1" spc="130" dirty="0">
              <a:solidFill>
                <a:schemeClr val="accent2">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729227497"/>
      </p:ext>
    </p:extLst>
  </p:cSld>
  <p:clrMapOvr>
    <a:masterClrMapping/>
  </p:clrMapOvr>
  <mc:AlternateContent xmlns:mc="http://schemas.openxmlformats.org/markup-compatibility/2006">
    <mc:Choice xmlns:p14="http://schemas.microsoft.com/office/powerpoint/2010/main" Requires="p14">
      <p:transition spd="slow" p14:dur="2000" advTm="24521"/>
    </mc:Choice>
    <mc:Fallback>
      <p:transition spd="slow" advTm="24521"/>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 Meals at TDA F&amp;N</a:t>
            </a:r>
            <a:endParaRPr lang="en-US" dirty="0"/>
          </a:p>
        </p:txBody>
      </p:sp>
      <p:sp>
        <p:nvSpPr>
          <p:cNvPr id="5" name="Rectangle 58"/>
          <p:cNvSpPr>
            <a:spLocks noChangeArrowheads="1"/>
          </p:cNvSpPr>
          <p:nvPr/>
        </p:nvSpPr>
        <p:spPr bwMode="auto">
          <a:xfrm>
            <a:off x="1850830" y="2407920"/>
            <a:ext cx="5267664" cy="670560"/>
          </a:xfrm>
          <a:prstGeom prst="rect">
            <a:avLst/>
          </a:prstGeom>
          <a:solidFill>
            <a:srgbClr val="FFFF99">
              <a:alpha val="49804"/>
            </a:srgbClr>
          </a:solidFill>
          <a:ln w="9525">
            <a:solidFill>
              <a:schemeClr val="tx1"/>
            </a:solidFill>
            <a:miter lim="800000"/>
            <a:headEnd/>
            <a:tailEnd/>
          </a:ln>
        </p:spPr>
        <p:txBody>
          <a:bodyPr wrap="none" anchor="ctr"/>
          <a:lstStyle/>
          <a:p>
            <a:pPr algn="ctr"/>
            <a:r>
              <a:rPr lang="en-US" b="1" dirty="0" smtClean="0">
                <a:solidFill>
                  <a:srgbClr val="000000"/>
                </a:solidFill>
              </a:rPr>
              <a:t>NEO</a:t>
            </a:r>
          </a:p>
          <a:p>
            <a:pPr algn="ctr"/>
            <a:r>
              <a:rPr lang="en-US" sz="1400" dirty="0" smtClean="0">
                <a:solidFill>
                  <a:srgbClr val="000000"/>
                </a:solidFill>
              </a:rPr>
              <a:t>Nutrition Expertise, Training, Promotion/Outreach &amp; Marketing</a:t>
            </a:r>
          </a:p>
        </p:txBody>
      </p:sp>
      <p:sp>
        <p:nvSpPr>
          <p:cNvPr id="6" name="Rectangle 59"/>
          <p:cNvSpPr>
            <a:spLocks noChangeArrowheads="1"/>
          </p:cNvSpPr>
          <p:nvPr/>
        </p:nvSpPr>
        <p:spPr bwMode="auto">
          <a:xfrm>
            <a:off x="1857232" y="3177425"/>
            <a:ext cx="5261262" cy="670560"/>
          </a:xfrm>
          <a:prstGeom prst="rect">
            <a:avLst/>
          </a:prstGeom>
          <a:solidFill>
            <a:srgbClr val="FFFF99">
              <a:alpha val="49804"/>
            </a:srgbClr>
          </a:solidFill>
          <a:ln w="9525">
            <a:solidFill>
              <a:schemeClr val="tx1"/>
            </a:solidFill>
            <a:miter lim="800000"/>
            <a:headEnd/>
            <a:tailEnd/>
          </a:ln>
        </p:spPr>
        <p:txBody>
          <a:bodyPr wrap="none" anchor="ctr"/>
          <a:lstStyle/>
          <a:p>
            <a:pPr algn="ctr"/>
            <a:r>
              <a:rPr lang="en-US" b="1" dirty="0" smtClean="0">
                <a:solidFill>
                  <a:srgbClr val="000000"/>
                </a:solidFill>
              </a:rPr>
              <a:t>Business Operations (</a:t>
            </a:r>
            <a:r>
              <a:rPr lang="en-US" b="1" dirty="0" err="1" smtClean="0">
                <a:solidFill>
                  <a:srgbClr val="000000"/>
                </a:solidFill>
              </a:rPr>
              <a:t>BOps</a:t>
            </a:r>
            <a:r>
              <a:rPr lang="en-US" b="1" dirty="0" smtClean="0">
                <a:solidFill>
                  <a:srgbClr val="000000"/>
                </a:solidFill>
              </a:rPr>
              <a:t>)</a:t>
            </a:r>
            <a:endParaRPr lang="en-US" b="1" dirty="0">
              <a:solidFill>
                <a:srgbClr val="000000"/>
              </a:solidFill>
            </a:endParaRPr>
          </a:p>
          <a:p>
            <a:pPr algn="ctr"/>
            <a:r>
              <a:rPr lang="en-US" sz="1400" dirty="0" smtClean="0">
                <a:solidFill>
                  <a:srgbClr val="000000"/>
                </a:solidFill>
              </a:rPr>
              <a:t>Claims Reimbursement, Application Processing, Data</a:t>
            </a:r>
            <a:endParaRPr lang="en-US" sz="1400" dirty="0">
              <a:solidFill>
                <a:srgbClr val="000000"/>
              </a:solidFill>
            </a:endParaRPr>
          </a:p>
        </p:txBody>
      </p:sp>
      <p:sp>
        <p:nvSpPr>
          <p:cNvPr id="7" name="Rectangle 60"/>
          <p:cNvSpPr>
            <a:spLocks noChangeArrowheads="1"/>
          </p:cNvSpPr>
          <p:nvPr/>
        </p:nvSpPr>
        <p:spPr bwMode="auto">
          <a:xfrm>
            <a:off x="1857232" y="3960813"/>
            <a:ext cx="5261262" cy="609600"/>
          </a:xfrm>
          <a:prstGeom prst="rect">
            <a:avLst/>
          </a:prstGeom>
          <a:solidFill>
            <a:srgbClr val="FFFF99">
              <a:alpha val="49804"/>
            </a:srgbClr>
          </a:solidFill>
          <a:ln w="9525">
            <a:solidFill>
              <a:schemeClr val="tx1"/>
            </a:solidFill>
            <a:miter lim="800000"/>
            <a:headEnd/>
            <a:tailEnd/>
          </a:ln>
        </p:spPr>
        <p:txBody>
          <a:bodyPr wrap="none" anchor="ctr"/>
          <a:lstStyle/>
          <a:p>
            <a:pPr algn="ctr"/>
            <a:r>
              <a:rPr lang="en-US" b="1" dirty="0" smtClean="0">
                <a:solidFill>
                  <a:srgbClr val="000000"/>
                </a:solidFill>
              </a:rPr>
              <a:t>School Operations (</a:t>
            </a:r>
            <a:r>
              <a:rPr lang="en-US" b="1" dirty="0" err="1">
                <a:solidFill>
                  <a:srgbClr val="000000"/>
                </a:solidFill>
              </a:rPr>
              <a:t>S</a:t>
            </a:r>
            <a:r>
              <a:rPr lang="en-US" b="1" dirty="0" err="1" smtClean="0">
                <a:solidFill>
                  <a:srgbClr val="000000"/>
                </a:solidFill>
              </a:rPr>
              <a:t>Ops</a:t>
            </a:r>
            <a:r>
              <a:rPr lang="en-US" b="1" dirty="0" smtClean="0">
                <a:solidFill>
                  <a:srgbClr val="000000"/>
                </a:solidFill>
              </a:rPr>
              <a:t>)</a:t>
            </a:r>
            <a:endParaRPr lang="en-US" b="1" dirty="0">
              <a:solidFill>
                <a:srgbClr val="000000"/>
              </a:solidFill>
            </a:endParaRPr>
          </a:p>
          <a:p>
            <a:pPr algn="ctr"/>
            <a:r>
              <a:rPr lang="en-US" sz="1400" dirty="0" smtClean="0">
                <a:solidFill>
                  <a:srgbClr val="000000"/>
                </a:solidFill>
              </a:rPr>
              <a:t>Compliance &amp; Review, Program T.A., other Field Services</a:t>
            </a:r>
            <a:endParaRPr lang="en-US" sz="1400" dirty="0">
              <a:solidFill>
                <a:srgbClr val="000000"/>
              </a:solidFill>
            </a:endParaRPr>
          </a:p>
        </p:txBody>
      </p:sp>
      <p:sp>
        <p:nvSpPr>
          <p:cNvPr id="10" name="Rectangle 60"/>
          <p:cNvSpPr>
            <a:spLocks noChangeArrowheads="1"/>
          </p:cNvSpPr>
          <p:nvPr/>
        </p:nvSpPr>
        <p:spPr bwMode="auto">
          <a:xfrm>
            <a:off x="1850829" y="5465445"/>
            <a:ext cx="5261262" cy="670560"/>
          </a:xfrm>
          <a:prstGeom prst="rect">
            <a:avLst/>
          </a:prstGeom>
          <a:solidFill>
            <a:srgbClr val="FFFF99">
              <a:alpha val="50000"/>
            </a:srgbClr>
          </a:solidFill>
          <a:ln w="9525">
            <a:solidFill>
              <a:schemeClr val="tx1"/>
            </a:solidFill>
            <a:miter lim="800000"/>
            <a:headEnd/>
            <a:tailEnd/>
          </a:ln>
        </p:spPr>
        <p:txBody>
          <a:bodyPr wrap="none" anchor="ctr"/>
          <a:lstStyle/>
          <a:p>
            <a:pPr algn="ctr"/>
            <a:r>
              <a:rPr lang="en-US" b="1" dirty="0" smtClean="0">
                <a:solidFill>
                  <a:srgbClr val="000000"/>
                </a:solidFill>
              </a:rPr>
              <a:t>Administration</a:t>
            </a:r>
            <a:endParaRPr lang="en-US" b="1" dirty="0">
              <a:solidFill>
                <a:srgbClr val="000000"/>
              </a:solidFill>
            </a:endParaRPr>
          </a:p>
          <a:p>
            <a:pPr algn="ctr"/>
            <a:r>
              <a:rPr lang="en-US" sz="1400" dirty="0" smtClean="0">
                <a:solidFill>
                  <a:srgbClr val="000000"/>
                </a:solidFill>
              </a:rPr>
              <a:t>Direction/Strategy, Resource </a:t>
            </a:r>
            <a:r>
              <a:rPr lang="en-US" sz="1400" dirty="0" err="1" smtClean="0">
                <a:solidFill>
                  <a:srgbClr val="000000"/>
                </a:solidFill>
              </a:rPr>
              <a:t>Mgt</a:t>
            </a:r>
            <a:r>
              <a:rPr lang="en-US" sz="1400" dirty="0" smtClean="0">
                <a:solidFill>
                  <a:srgbClr val="000000"/>
                </a:solidFill>
              </a:rPr>
              <a:t>, Oversight &amp; Communications </a:t>
            </a:r>
            <a:endParaRPr lang="en-US" sz="1400" dirty="0">
              <a:solidFill>
                <a:srgbClr val="000000"/>
              </a:solidFill>
            </a:endParaRPr>
          </a:p>
        </p:txBody>
      </p:sp>
      <p:sp>
        <p:nvSpPr>
          <p:cNvPr id="11" name="Rectangle 60"/>
          <p:cNvSpPr>
            <a:spLocks noChangeArrowheads="1"/>
          </p:cNvSpPr>
          <p:nvPr/>
        </p:nvSpPr>
        <p:spPr bwMode="auto">
          <a:xfrm>
            <a:off x="1857232" y="4689590"/>
            <a:ext cx="5261262" cy="670560"/>
          </a:xfrm>
          <a:prstGeom prst="rect">
            <a:avLst/>
          </a:prstGeom>
          <a:solidFill>
            <a:srgbClr val="FFFF99">
              <a:alpha val="49804"/>
            </a:srgbClr>
          </a:solidFill>
          <a:ln w="9525">
            <a:solidFill>
              <a:schemeClr val="tx1"/>
            </a:solidFill>
            <a:miter lim="800000"/>
            <a:headEnd/>
            <a:tailEnd/>
          </a:ln>
        </p:spPr>
        <p:txBody>
          <a:bodyPr wrap="none" anchor="ctr"/>
          <a:lstStyle/>
          <a:p>
            <a:pPr algn="ctr"/>
            <a:r>
              <a:rPr lang="en-US" b="1" dirty="0" smtClean="0">
                <a:solidFill>
                  <a:srgbClr val="000000"/>
                </a:solidFill>
              </a:rPr>
              <a:t>Program Improvement &amp; Policy (PIP)</a:t>
            </a:r>
            <a:endParaRPr lang="en-US" b="1" dirty="0">
              <a:solidFill>
                <a:srgbClr val="000000"/>
              </a:solidFill>
            </a:endParaRPr>
          </a:p>
          <a:p>
            <a:pPr algn="ctr"/>
            <a:r>
              <a:rPr lang="en-US" sz="1400" dirty="0" smtClean="0"/>
              <a:t>Interpretation &amp; Communication of Program Policies</a:t>
            </a:r>
            <a:r>
              <a:rPr lang="en-US" sz="1400" dirty="0"/>
              <a:t> </a:t>
            </a:r>
            <a:r>
              <a:rPr lang="en-US" sz="1400" dirty="0" smtClean="0"/>
              <a:t>&amp; Regulations </a:t>
            </a:r>
            <a:endParaRPr lang="en-US" sz="1400" dirty="0">
              <a:solidFill>
                <a:srgbClr val="000000"/>
              </a:solidFill>
            </a:endParaRPr>
          </a:p>
        </p:txBody>
      </p:sp>
      <p:sp>
        <p:nvSpPr>
          <p:cNvPr id="4" name="Rectangle 3"/>
          <p:cNvSpPr/>
          <p:nvPr/>
        </p:nvSpPr>
        <p:spPr>
          <a:xfrm>
            <a:off x="487363" y="1814598"/>
            <a:ext cx="8001000" cy="369332"/>
          </a:xfrm>
          <a:prstGeom prst="rect">
            <a:avLst/>
          </a:prstGeom>
        </p:spPr>
        <p:txBody>
          <a:bodyPr wrap="square">
            <a:spAutoFit/>
          </a:bodyPr>
          <a:lstStyle/>
          <a:p>
            <a:pPr algn="ctr"/>
            <a:r>
              <a:rPr lang="en-US" b="1" dirty="0">
                <a:latin typeface="+mj-lt"/>
              </a:rPr>
              <a:t>http://www.squaremeals.org/Programs.aspx</a:t>
            </a:r>
          </a:p>
        </p:txBody>
      </p:sp>
    </p:spTree>
    <p:extLst>
      <p:ext uri="{BB962C8B-B14F-4D97-AF65-F5344CB8AC3E}">
        <p14:creationId xmlns:p14="http://schemas.microsoft.com/office/powerpoint/2010/main" val="1704981119"/>
      </p:ext>
    </p:extLst>
  </p:cSld>
  <p:clrMapOvr>
    <a:masterClrMapping/>
  </p:clrMapOvr>
  <mc:AlternateContent xmlns:mc="http://schemas.openxmlformats.org/markup-compatibility/2006">
    <mc:Choice xmlns:p14="http://schemas.microsoft.com/office/powerpoint/2010/main" Requires="p14">
      <p:transition spd="slow" p14:dur="2000" advTm="86033"/>
    </mc:Choice>
    <mc:Fallback>
      <p:transition spd="slow" advTm="86033"/>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blip>
          <a:srcRect/>
          <a:stretch>
            <a:fillRect l="-6000" r="-6000"/>
          </a:stretch>
        </a:blipFill>
        <a:effectLst/>
      </p:bgPr>
    </p:bg>
    <p:spTree>
      <p:nvGrpSpPr>
        <p:cNvPr id="1" name=""/>
        <p:cNvGrpSpPr/>
        <p:nvPr/>
      </p:nvGrpSpPr>
      <p:grpSpPr>
        <a:xfrm>
          <a:off x="0" y="0"/>
          <a:ext cx="0" cy="0"/>
          <a:chOff x="0" y="0"/>
          <a:chExt cx="0" cy="0"/>
        </a:xfrm>
      </p:grpSpPr>
      <p:sp>
        <p:nvSpPr>
          <p:cNvPr id="4" name="Rectangle 3"/>
          <p:cNvSpPr/>
          <p:nvPr/>
        </p:nvSpPr>
        <p:spPr>
          <a:xfrm>
            <a:off x="0" y="5349251"/>
            <a:ext cx="9144000" cy="1508750"/>
          </a:xfrm>
          <a:prstGeom prst="rect">
            <a:avLst/>
          </a:prstGeom>
          <a:solidFill>
            <a:schemeClr val="accent6">
              <a:lumMod val="5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888382" y="5411128"/>
            <a:ext cx="7895464" cy="1384995"/>
          </a:xfrm>
          <a:prstGeom prst="rect">
            <a:avLst/>
          </a:prstGeom>
          <a:noFill/>
        </p:spPr>
        <p:txBody>
          <a:bodyPr wrap="square" rtlCol="0">
            <a:spAutoFit/>
          </a:bodyPr>
          <a:lstStyle/>
          <a:p>
            <a:r>
              <a:rPr lang="en-US" sz="2400" dirty="0" smtClean="0">
                <a:solidFill>
                  <a:schemeClr val="bg1"/>
                </a:solidFill>
                <a:latin typeface="Arial" pitchFamily="34" charset="0"/>
                <a:ea typeface="Adobe Fan Heiti Std B" pitchFamily="34" charset="-128"/>
                <a:cs typeface="Arial" pitchFamily="34" charset="0"/>
              </a:rPr>
              <a:t>USDA and TDA’s F</a:t>
            </a:r>
            <a:r>
              <a:rPr lang="en-US" dirty="0" smtClean="0">
                <a:solidFill>
                  <a:schemeClr val="bg1"/>
                </a:solidFill>
                <a:latin typeface="Arial" pitchFamily="34" charset="0"/>
                <a:ea typeface="Adobe Fan Heiti Std B" pitchFamily="34" charset="-128"/>
                <a:cs typeface="Arial" pitchFamily="34" charset="0"/>
              </a:rPr>
              <a:t>&amp;</a:t>
            </a:r>
            <a:r>
              <a:rPr lang="en-US" sz="2400" dirty="0" smtClean="0">
                <a:solidFill>
                  <a:schemeClr val="bg1"/>
                </a:solidFill>
                <a:latin typeface="Arial" pitchFamily="34" charset="0"/>
                <a:ea typeface="Adobe Fan Heiti Std B" pitchFamily="34" charset="-128"/>
                <a:cs typeface="Arial" pitchFamily="34" charset="0"/>
              </a:rPr>
              <a:t>N division work together to connect                                                </a:t>
            </a:r>
            <a:r>
              <a:rPr lang="en-US" sz="3600" dirty="0" smtClean="0">
                <a:solidFill>
                  <a:schemeClr val="bg1"/>
                </a:solidFill>
                <a:latin typeface="Arial" pitchFamily="34" charset="0"/>
                <a:ea typeface="Adobe Fan Heiti Std B" pitchFamily="34" charset="-128"/>
                <a:cs typeface="Arial" pitchFamily="34" charset="0"/>
              </a:rPr>
              <a:t>people in need </a:t>
            </a:r>
            <a:r>
              <a:rPr lang="en-US" sz="2400" dirty="0" smtClean="0">
                <a:solidFill>
                  <a:schemeClr val="bg1"/>
                </a:solidFill>
                <a:latin typeface="Arial" pitchFamily="34" charset="0"/>
                <a:ea typeface="Adobe Fan Heiti Std B" pitchFamily="34" charset="-128"/>
                <a:cs typeface="Arial" pitchFamily="34" charset="0"/>
              </a:rPr>
              <a:t>with</a:t>
            </a:r>
            <a:r>
              <a:rPr lang="en-US" sz="3600" dirty="0">
                <a:solidFill>
                  <a:schemeClr val="bg1"/>
                </a:solidFill>
                <a:latin typeface="Arial" pitchFamily="34" charset="0"/>
                <a:ea typeface="Adobe Fan Heiti Std B" pitchFamily="34" charset="-128"/>
                <a:cs typeface="Arial" pitchFamily="34" charset="0"/>
              </a:rPr>
              <a:t> </a:t>
            </a:r>
            <a:r>
              <a:rPr lang="en-US" sz="3600" dirty="0" smtClean="0">
                <a:solidFill>
                  <a:schemeClr val="bg1"/>
                </a:solidFill>
                <a:latin typeface="Arial" pitchFamily="34" charset="0"/>
                <a:ea typeface="Adobe Fan Heiti Std B" pitchFamily="34" charset="-128"/>
                <a:cs typeface="Arial" pitchFamily="34" charset="0"/>
              </a:rPr>
              <a:t>nutrition resources         </a:t>
            </a:r>
            <a:r>
              <a:rPr lang="en-US" sz="2400" dirty="0" smtClean="0">
                <a:solidFill>
                  <a:schemeClr val="bg1"/>
                </a:solidFill>
                <a:latin typeface="Arial" pitchFamily="34" charset="0"/>
                <a:ea typeface="Adobe Fan Heiti Std B" pitchFamily="34" charset="-128"/>
                <a:cs typeface="Arial" pitchFamily="34" charset="0"/>
              </a:rPr>
              <a:t>for success.</a:t>
            </a:r>
            <a:endParaRPr lang="en-US" sz="2400" dirty="0">
              <a:solidFill>
                <a:schemeClr val="bg1"/>
              </a:solidFill>
              <a:latin typeface="Arial" pitchFamily="34" charset="0"/>
              <a:ea typeface="Adobe Fan Heiti Std B" pitchFamily="34" charset="-128"/>
              <a:cs typeface="Arial" pitchFamily="34" charset="0"/>
            </a:endParaRPr>
          </a:p>
        </p:txBody>
      </p:sp>
      <p:cxnSp>
        <p:nvCxnSpPr>
          <p:cNvPr id="8" name="Straight Arrow Connector 7"/>
          <p:cNvCxnSpPr/>
          <p:nvPr/>
        </p:nvCxnSpPr>
        <p:spPr>
          <a:xfrm flipH="1">
            <a:off x="6261821" y="3697835"/>
            <a:ext cx="1113744" cy="0"/>
          </a:xfrm>
          <a:prstGeom prst="straightConnector1">
            <a:avLst/>
          </a:prstGeom>
          <a:ln w="63500">
            <a:solidFill>
              <a:schemeClr val="accent1">
                <a:lumMod val="75000"/>
              </a:schemeClr>
            </a:solidFill>
            <a:tailEnd type="arrow"/>
          </a:ln>
          <a:effectLst>
            <a:glow rad="127000">
              <a:srgbClr val="FFFF66"/>
            </a:glo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372018" y="3513169"/>
            <a:ext cx="1420985" cy="369332"/>
          </a:xfrm>
          <a:prstGeom prst="rect">
            <a:avLst/>
          </a:prstGeom>
          <a:noFill/>
          <a:effectLst>
            <a:glow rad="254000">
              <a:srgbClr val="FFFF66"/>
            </a:glow>
          </a:effectLst>
        </p:spPr>
        <p:txBody>
          <a:bodyPr wrap="square" rtlCol="0">
            <a:spAutoFit/>
          </a:bodyPr>
          <a:lstStyle/>
          <a:p>
            <a:r>
              <a:rPr lang="en-US" b="1" dirty="0" smtClean="0">
                <a:solidFill>
                  <a:srgbClr val="660066"/>
                </a:solidFill>
                <a:effectLst>
                  <a:glow rad="165100">
                    <a:srgbClr val="FFFF66"/>
                  </a:glow>
                </a:effectLst>
                <a:latin typeface="Arial" pitchFamily="34" charset="0"/>
                <a:ea typeface="Adobe Fan Heiti Std B" pitchFamily="34" charset="-128"/>
                <a:cs typeface="Arial" pitchFamily="34" charset="0"/>
              </a:rPr>
              <a:t>sandwich</a:t>
            </a:r>
            <a:endParaRPr lang="en-US" b="1" dirty="0">
              <a:solidFill>
                <a:srgbClr val="660066"/>
              </a:solidFill>
              <a:effectLst>
                <a:glow rad="165100">
                  <a:srgbClr val="FFFF66"/>
                </a:glow>
              </a:effectLst>
              <a:latin typeface="Arial" pitchFamily="34" charset="0"/>
              <a:ea typeface="Adobe Fan Heiti Std B" pitchFamily="34" charset="-128"/>
              <a:cs typeface="Arial" pitchFamily="34" charset="0"/>
            </a:endParaRPr>
          </a:p>
        </p:txBody>
      </p:sp>
    </p:spTree>
    <p:extLst>
      <p:ext uri="{BB962C8B-B14F-4D97-AF65-F5344CB8AC3E}">
        <p14:creationId xmlns:p14="http://schemas.microsoft.com/office/powerpoint/2010/main" val="304314818"/>
      </p:ext>
    </p:extLst>
  </p:cSld>
  <p:clrMapOvr>
    <a:masterClrMapping/>
  </p:clrMapOvr>
  <mc:AlternateContent xmlns:mc="http://schemas.openxmlformats.org/markup-compatibility/2006">
    <mc:Choice xmlns:p14="http://schemas.microsoft.com/office/powerpoint/2010/main" Requires="p14">
      <p:transition spd="slow" p14:dur="2000" advTm="12420"/>
    </mc:Choice>
    <mc:Fallback>
      <p:transition spd="slow" advTm="1242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316&quot;/&gt;&lt;/object&gt;&lt;object type=&quot;3&quot; unique_id=&quot;10005&quot;&gt;&lt;property id=&quot;20148&quot; value=&quot;5&quot;/&gt;&lt;property id=&quot;20300&quot; value=&quot;Slide 2&quot;/&gt;&lt;property id=&quot;20307&quot; value=&quot;287&quot;/&gt;&lt;/object&gt;&lt;object type=&quot;3&quot; unique_id=&quot;10006&quot;&gt;&lt;property id=&quot;20148&quot; value=&quot;5&quot;/&gt;&lt;property id=&quot;20300&quot; value=&quot;Slide 3&quot;/&gt;&lt;property id=&quot;20307&quot; value=&quot;545&quot;/&gt;&lt;/object&gt;&lt;object type=&quot;3&quot; unique_id=&quot;10007&quot;&gt;&lt;property id=&quot;20148&quot; value=&quot;5&quot;/&gt;&lt;property id=&quot;20300&quot; value=&quot;Slide 4&quot;/&gt;&lt;property id=&quot;20307&quot; value=&quot;351&quot;/&gt;&lt;/object&gt;&lt;object type=&quot;3&quot; unique_id=&quot;10008&quot;&gt;&lt;property id=&quot;20148&quot; value=&quot;5&quot;/&gt;&lt;property id=&quot;20300&quot; value=&quot;Slide 5&quot;/&gt;&lt;property id=&quot;20307&quot; value=&quot;364&quot;/&gt;&lt;/object&gt;&lt;object type=&quot;3&quot; unique_id=&quot;10009&quot;&gt;&lt;property id=&quot;20148&quot; value=&quot;5&quot;/&gt;&lt;property id=&quot;20300&quot; value=&quot;Slide 6&quot;/&gt;&lt;property id=&quot;20307&quot; value=&quot;363&quot;/&gt;&lt;/object&gt;&lt;object type=&quot;3&quot; unique_id=&quot;10010&quot;&gt;&lt;property id=&quot;20148&quot; value=&quot;5&quot;/&gt;&lt;property id=&quot;20300&quot; value=&quot;Slide 7&quot;/&gt;&lt;property id=&quot;20307&quot; value=&quot;367&quot;/&gt;&lt;/object&gt;&lt;object type=&quot;3&quot; unique_id=&quot;10011&quot;&gt;&lt;property id=&quot;20148&quot; value=&quot;5&quot;/&gt;&lt;property id=&quot;20300&quot; value=&quot;Slide 8 - &amp;quot;School Meals at TDA F&amp;amp;N&amp;quot;&quot;/&gt;&lt;property id=&quot;20307&quot; value=&quot;660&quot;/&gt;&lt;/object&gt;&lt;object type=&quot;3&quot; unique_id=&quot;10012&quot;&gt;&lt;property id=&quot;20148&quot; value=&quot;5&quot;/&gt;&lt;property id=&quot;20300&quot; value=&quot;Slide 9&quot;/&gt;&lt;property id=&quot;20307&quot; value=&quot;543&quot;/&gt;&lt;/object&gt;&lt;object type=&quot;3&quot; unique_id=&quot;10013&quot;&gt;&lt;property id=&quot;20148&quot; value=&quot;5&quot;/&gt;&lt;property id=&quot;20300&quot; value=&quot;Slide 10&quot;/&gt;&lt;property id=&quot;20307&quot; value=&quot;389&quot;/&gt;&lt;/object&gt;&lt;object type=&quot;3&quot; unique_id=&quot;10014&quot;&gt;&lt;property id=&quot;20148&quot; value=&quot;5&quot;/&gt;&lt;property id=&quot;20300&quot; value=&quot;Slide 11&quot;/&gt;&lt;property id=&quot;20307&quot; value=&quot;544&quot;/&gt;&lt;/object&gt;&lt;object type=&quot;3&quot; unique_id=&quot;10015&quot;&gt;&lt;property id=&quot;20148&quot; value=&quot;5&quot;/&gt;&lt;property id=&quot;20300&quot; value=&quot;Slide 12&quot;/&gt;&lt;property id=&quot;20307&quot; value=&quot;323&quot;/&gt;&lt;/object&gt;&lt;object type=&quot;3&quot; unique_id=&quot;10016&quot;&gt;&lt;property id=&quot;20148&quot; value=&quot;5&quot;/&gt;&lt;property id=&quot;20300&quot; value=&quot;Slide 13&quot;/&gt;&lt;property id=&quot;20307&quot; value=&quot;325&quot;/&gt;&lt;/object&gt;&lt;object type=&quot;3&quot; unique_id=&quot;10017&quot;&gt;&lt;property id=&quot;20148&quot; value=&quot;5&quot;/&gt;&lt;property id=&quot;20300&quot; value=&quot;Slide 14&quot;/&gt;&lt;property id=&quot;20307&quot; value=&quot;372&quot;/&gt;&lt;/object&gt;&lt;object type=&quot;3&quot; unique_id=&quot;10018&quot;&gt;&lt;property id=&quot;20148&quot; value=&quot;5&quot;/&gt;&lt;property id=&quot;20300&quot; value=&quot;Slide 15&quot;/&gt;&lt;property id=&quot;20307&quot; value=&quot;547&quot;/&gt;&lt;/object&gt;&lt;object type=&quot;3&quot; unique_id=&quot;10019&quot;&gt;&lt;property id=&quot;20148&quot; value=&quot;5&quot;/&gt;&lt;property id=&quot;20300&quot; value=&quot;Slide 16&quot;/&gt;&lt;property id=&quot;20307&quot; value=&quot;382&quot;/&gt;&lt;/object&gt;&lt;object type=&quot;3&quot; unique_id=&quot;10020&quot;&gt;&lt;property id=&quot;20148&quot; value=&quot;5&quot;/&gt;&lt;property id=&quot;20300&quot; value=&quot;Slide 17&quot;/&gt;&lt;property id=&quot;20307&quot; value=&quot;398&quot;/&gt;&lt;/object&gt;&lt;object type=&quot;3&quot; unique_id=&quot;10021&quot;&gt;&lt;property id=&quot;20148&quot; value=&quot;5&quot;/&gt;&lt;property id=&quot;20300&quot; value=&quot;Slide 18&quot;/&gt;&lt;property id=&quot;20307&quot; value=&quot;650&quot;/&gt;&lt;/object&gt;&lt;object type=&quot;3&quot; unique_id=&quot;10022&quot;&gt;&lt;property id=&quot;20148&quot; value=&quot;5&quot;/&gt;&lt;property id=&quot;20300&quot; value=&quot;Slide 19&quot;/&gt;&lt;property id=&quot;20307&quot; value=&quot;414&quot;/&gt;&lt;/object&gt;&lt;object type=&quot;3&quot; unique_id=&quot;10023&quot;&gt;&lt;property id=&quot;20148&quot; value=&quot;5&quot;/&gt;&lt;property id=&quot;20300&quot; value=&quot;Slide 20&quot;/&gt;&lt;property id=&quot;20307&quot; value=&quot;643&quot;/&gt;&lt;/object&gt;&lt;object type=&quot;3&quot; unique_id=&quot;10024&quot;&gt;&lt;property id=&quot;20148&quot; value=&quot;5&quot;/&gt;&lt;property id=&quot;20300&quot; value=&quot;Slide 21&quot;/&gt;&lt;property id=&quot;20307&quot; value=&quot;651&quot;/&gt;&lt;/object&gt;&lt;object type=&quot;3&quot; unique_id=&quot;10025&quot;&gt;&lt;property id=&quot;20148&quot; value=&quot;5&quot;/&gt;&lt;property id=&quot;20300&quot; value=&quot;Slide 22&quot;/&gt;&lt;property id=&quot;20307&quot; value=&quot;606&quot;/&gt;&lt;/object&gt;&lt;object type=&quot;3&quot; unique_id=&quot;10026&quot;&gt;&lt;property id=&quot;20148&quot; value=&quot;5&quot;/&gt;&lt;property id=&quot;20300&quot; value=&quot;Slide 23&quot;/&gt;&lt;property id=&quot;20307&quot; value=&quot;631&quot;/&gt;&lt;/object&gt;&lt;object type=&quot;3&quot; unique_id=&quot;10027&quot;&gt;&lt;property id=&quot;20148&quot; value=&quot;5&quot;/&gt;&lt;property id=&quot;20300&quot; value=&quot;Slide 24&quot;/&gt;&lt;property id=&quot;20307&quot; value=&quot;415&quot;/&gt;&lt;/object&gt;&lt;object type=&quot;3&quot; unique_id=&quot;10028&quot;&gt;&lt;property id=&quot;20148&quot; value=&quot;5&quot;/&gt;&lt;property id=&quot;20300&quot; value=&quot;Slide 25&quot;/&gt;&lt;property id=&quot;20307&quot; value=&quot;413&quot;/&gt;&lt;/object&gt;&lt;object type=&quot;3&quot; unique_id=&quot;10029&quot;&gt;&lt;property id=&quot;20148&quot; value=&quot;5&quot;/&gt;&lt;property id=&quot;20300&quot; value=&quot;Slide 26&quot;/&gt;&lt;property id=&quot;20307&quot; value=&quot;416&quot;/&gt;&lt;/object&gt;&lt;object type=&quot;3&quot; unique_id=&quot;10030&quot;&gt;&lt;property id=&quot;20148&quot; value=&quot;5&quot;/&gt;&lt;property id=&quot;20300&quot; value=&quot;Slide 27&quot;/&gt;&lt;property id=&quot;20307&quot; value=&quot;640&quot;/&gt;&lt;/object&gt;&lt;object type=&quot;3&quot; unique_id=&quot;10031&quot;&gt;&lt;property id=&quot;20148&quot; value=&quot;5&quot;/&gt;&lt;property id=&quot;20300&quot; value=&quot;Slide 28&quot;/&gt;&lt;property id=&quot;20307&quot; value=&quot;641&quot;/&gt;&lt;/object&gt;&lt;object type=&quot;3&quot; unique_id=&quot;10032&quot;&gt;&lt;property id=&quot;20148&quot; value=&quot;5&quot;/&gt;&lt;property id=&quot;20300&quot; value=&quot;Slide 29&quot;/&gt;&lt;property id=&quot;20307&quot; value=&quot;642&quot;/&gt;&lt;/object&gt;&lt;object type=&quot;3&quot; unique_id=&quot;10033&quot;&gt;&lt;property id=&quot;20148&quot; value=&quot;5&quot;/&gt;&lt;property id=&quot;20300&quot; value=&quot;Slide 30&quot;/&gt;&lt;property id=&quot;20307&quot; value=&quot;639&quot;/&gt;&lt;/object&gt;&lt;object type=&quot;3&quot; unique_id=&quot;10034&quot;&gt;&lt;property id=&quot;20148&quot; value=&quot;5&quot;/&gt;&lt;property id=&quot;20300&quot; value=&quot;Slide 31&quot;/&gt;&lt;property id=&quot;20307&quot; value=&quot;647&quot;/&gt;&lt;/object&gt;&lt;object type=&quot;3&quot; unique_id=&quot;10035&quot;&gt;&lt;property id=&quot;20148&quot; value=&quot;5&quot;/&gt;&lt;property id=&quot;20300&quot; value=&quot;Slide 32&quot;/&gt;&lt;property id=&quot;20307&quot; value=&quot;649&quot;/&gt;&lt;/object&gt;&lt;object type=&quot;3&quot; unique_id=&quot;10036&quot;&gt;&lt;property id=&quot;20148&quot; value=&quot;5&quot;/&gt;&lt;property id=&quot;20300&quot; value=&quot;Slide 33&quot;/&gt;&lt;property id=&quot;20307&quot; value=&quot;625&quot;/&gt;&lt;/object&gt;&lt;object type=&quot;3&quot; unique_id=&quot;10037&quot;&gt;&lt;property id=&quot;20148&quot; value=&quot;5&quot;/&gt;&lt;property id=&quot;20300&quot; value=&quot;Slide 34&quot;/&gt;&lt;property id=&quot;20307&quot; value=&quot;444&quot;/&gt;&lt;/object&gt;&lt;object type=&quot;3&quot; unique_id=&quot;10038&quot;&gt;&lt;property id=&quot;20148&quot; value=&quot;5&quot;/&gt;&lt;property id=&quot;20300&quot; value=&quot;Slide 35&quot;/&gt;&lt;property id=&quot;20307&quot; value=&quot;652&quot;/&gt;&lt;/object&gt;&lt;object type=&quot;3&quot; unique_id=&quot;10039&quot;&gt;&lt;property id=&quot;20148&quot; value=&quot;5&quot;/&gt;&lt;property id=&quot;20300&quot; value=&quot;Slide 36&quot;/&gt;&lt;property id=&quot;20307&quot; value=&quot;655&quot;/&gt;&lt;/object&gt;&lt;object type=&quot;3&quot; unique_id=&quot;10040&quot;&gt;&lt;property id=&quot;20148&quot; value=&quot;5&quot;/&gt;&lt;property id=&quot;20300&quot; value=&quot;Slide 37&quot;/&gt;&lt;property id=&quot;20307&quot; value=&quot;656&quot;/&gt;&lt;/object&gt;&lt;object type=&quot;3&quot; unique_id=&quot;10041&quot;&gt;&lt;property id=&quot;20148&quot; value=&quot;5&quot;/&gt;&lt;property id=&quot;20300&quot; value=&quot;Slide 38&quot;/&gt;&lt;property id=&quot;20307&quot; value=&quot;442&quot;/&gt;&lt;/object&gt;&lt;object type=&quot;3&quot; unique_id=&quot;10042&quot;&gt;&lt;property id=&quot;20148&quot; value=&quot;5&quot;/&gt;&lt;property id=&quot;20300&quot; value=&quot;Slide 39&quot;/&gt;&lt;property id=&quot;20307&quot; value=&quot;658&quot;/&gt;&lt;/object&gt;&lt;object type=&quot;3&quot; unique_id=&quot;10043&quot;&gt;&lt;property id=&quot;20148&quot; value=&quot;5&quot;/&gt;&lt;property id=&quot;20300&quot; value=&quot;Slide 40&quot;/&gt;&lt;property id=&quot;20307&quot; value=&quot;657&quot;/&gt;&lt;/object&gt;&lt;object type=&quot;3&quot; unique_id=&quot;10044&quot;&gt;&lt;property id=&quot;20148&quot; value=&quot;5&quot;/&gt;&lt;property id=&quot;20300&quot; value=&quot;Slide 41&quot;/&gt;&lt;property id=&quot;20307&quot; value=&quot;446&quot;/&gt;&lt;/object&gt;&lt;object type=&quot;3&quot; unique_id=&quot;10045&quot;&gt;&lt;property id=&quot;20148&quot; value=&quot;5&quot;/&gt;&lt;property id=&quot;20300&quot; value=&quot;Slide 42&quot;/&gt;&lt;property id=&quot;20307&quot; value=&quot;661&quot;/&gt;&lt;/object&gt;&lt;object type=&quot;3&quot; unique_id=&quot;10046&quot;&gt;&lt;property id=&quot;20148&quot; value=&quot;5&quot;/&gt;&lt;property id=&quot;20300&quot; value=&quot;Slide 43&quot;/&gt;&lt;property id=&quot;20307&quot; value=&quot;648&quot;/&gt;&lt;/object&gt;&lt;object type=&quot;3&quot; unique_id=&quot;10047&quot;&gt;&lt;property id=&quot;20148&quot; value=&quot;5&quot;/&gt;&lt;property id=&quot;20300&quot; value=&quot;Slide 44&quot;/&gt;&lt;property id=&quot;20307&quot; value=&quot;451&quot;/&gt;&lt;/object&gt;&lt;object type=&quot;3&quot; unique_id=&quot;10048&quot;&gt;&lt;property id=&quot;20148&quot; value=&quot;5&quot;/&gt;&lt;property id=&quot;20300&quot; value=&quot;Slide 45&quot;/&gt;&lt;property id=&quot;20307&quot; value=&quot;604&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TIMING" val="|26.9"/>
</p:tagLst>
</file>

<file path=ppt/tags/tag11.xml><?xml version="1.0" encoding="utf-8"?>
<p:tagLst xmlns:a="http://schemas.openxmlformats.org/drawingml/2006/main" xmlns:r="http://schemas.openxmlformats.org/officeDocument/2006/relationships" xmlns:p="http://schemas.openxmlformats.org/presentationml/2006/main">
  <p:tag name="TIMING" val="|34.2"/>
</p:tagLst>
</file>

<file path=ppt/tags/tag12.xml><?xml version="1.0" encoding="utf-8"?>
<p:tagLst xmlns:a="http://schemas.openxmlformats.org/drawingml/2006/main" xmlns:r="http://schemas.openxmlformats.org/officeDocument/2006/relationships" xmlns:p="http://schemas.openxmlformats.org/presentationml/2006/main">
  <p:tag name="TIMING" val="|16.7"/>
</p:tagLst>
</file>

<file path=ppt/tags/tag13.xml><?xml version="1.0" encoding="utf-8"?>
<p:tagLst xmlns:a="http://schemas.openxmlformats.org/drawingml/2006/main" xmlns:r="http://schemas.openxmlformats.org/officeDocument/2006/relationships" xmlns:p="http://schemas.openxmlformats.org/presentationml/2006/main">
  <p:tag name="TIMING" val="|71.1|2.9|251.7|31.7"/>
</p:tagLst>
</file>

<file path=ppt/tags/tag14.xml><?xml version="1.0" encoding="utf-8"?>
<p:tagLst xmlns:a="http://schemas.openxmlformats.org/drawingml/2006/main" xmlns:r="http://schemas.openxmlformats.org/officeDocument/2006/relationships" xmlns:p="http://schemas.openxmlformats.org/presentationml/2006/main">
  <p:tag name="TIMING" val="|8.5|17.3|81.2|5.6"/>
</p:tagLst>
</file>

<file path=ppt/tags/tag15.xml><?xml version="1.0" encoding="utf-8"?>
<p:tagLst xmlns:a="http://schemas.openxmlformats.org/drawingml/2006/main" xmlns:r="http://schemas.openxmlformats.org/officeDocument/2006/relationships" xmlns:p="http://schemas.openxmlformats.org/presentationml/2006/main">
  <p:tag name="TIMING" val="|8.5|3.4"/>
</p:tagLst>
</file>

<file path=ppt/tags/tag16.xml><?xml version="1.0" encoding="utf-8"?>
<p:tagLst xmlns:a="http://schemas.openxmlformats.org/drawingml/2006/main" xmlns:r="http://schemas.openxmlformats.org/officeDocument/2006/relationships" xmlns:p="http://schemas.openxmlformats.org/presentationml/2006/main">
  <p:tag name="TIMING" val="|2.1"/>
</p:tagLst>
</file>

<file path=ppt/tags/tag17.xml><?xml version="1.0" encoding="utf-8"?>
<p:tagLst xmlns:a="http://schemas.openxmlformats.org/drawingml/2006/main" xmlns:r="http://schemas.openxmlformats.org/officeDocument/2006/relationships" xmlns:p="http://schemas.openxmlformats.org/presentationml/2006/main">
  <p:tag name="TIMING" val="|6"/>
</p:tagLst>
</file>

<file path=ppt/tags/tag18.xml><?xml version="1.0" encoding="utf-8"?>
<p:tagLst xmlns:a="http://schemas.openxmlformats.org/drawingml/2006/main" xmlns:r="http://schemas.openxmlformats.org/officeDocument/2006/relationships" xmlns:p="http://schemas.openxmlformats.org/presentationml/2006/main">
  <p:tag name="TIMING" val="|1.4"/>
</p:tagLst>
</file>

<file path=ppt/tags/tag19.xml><?xml version="1.0" encoding="utf-8"?>
<p:tagLst xmlns:a="http://schemas.openxmlformats.org/drawingml/2006/main" xmlns:r="http://schemas.openxmlformats.org/officeDocument/2006/relationships" xmlns:p="http://schemas.openxmlformats.org/presentationml/2006/main">
  <p:tag name="TIMING" val="|2.3"/>
</p:tagLst>
</file>

<file path=ppt/tags/tag2.xml><?xml version="1.0" encoding="utf-8"?>
<p:tagLst xmlns:a="http://schemas.openxmlformats.org/drawingml/2006/main" xmlns:r="http://schemas.openxmlformats.org/officeDocument/2006/relationships" xmlns:p="http://schemas.openxmlformats.org/presentationml/2006/main">
  <p:tag name="TIMING" val="|77.3"/>
</p:tagLst>
</file>

<file path=ppt/tags/tag3.xml><?xml version="1.0" encoding="utf-8"?>
<p:tagLst xmlns:a="http://schemas.openxmlformats.org/drawingml/2006/main" xmlns:r="http://schemas.openxmlformats.org/officeDocument/2006/relationships" xmlns:p="http://schemas.openxmlformats.org/presentationml/2006/main">
  <p:tag name="TIMING" val="|9.4|12.5|17.2|11.1|17.8"/>
</p:tagLst>
</file>

<file path=ppt/tags/tag4.xml><?xml version="1.0" encoding="utf-8"?>
<p:tagLst xmlns:a="http://schemas.openxmlformats.org/drawingml/2006/main" xmlns:r="http://schemas.openxmlformats.org/officeDocument/2006/relationships" xmlns:p="http://schemas.openxmlformats.org/presentationml/2006/main">
  <p:tag name="TIMING" val="|36.2"/>
</p:tagLst>
</file>

<file path=ppt/tags/tag5.xml><?xml version="1.0" encoding="utf-8"?>
<p:tagLst xmlns:a="http://schemas.openxmlformats.org/drawingml/2006/main" xmlns:r="http://schemas.openxmlformats.org/officeDocument/2006/relationships" xmlns:p="http://schemas.openxmlformats.org/presentationml/2006/main">
  <p:tag name="TIMING" val="|1.9|15.6"/>
</p:tagLst>
</file>

<file path=ppt/tags/tag6.xml><?xml version="1.0" encoding="utf-8"?>
<p:tagLst xmlns:a="http://schemas.openxmlformats.org/drawingml/2006/main" xmlns:r="http://schemas.openxmlformats.org/officeDocument/2006/relationships" xmlns:p="http://schemas.openxmlformats.org/presentationml/2006/main">
  <p:tag name="TIMING" val="|82.8"/>
</p:tagLst>
</file>

<file path=ppt/tags/tag7.xml><?xml version="1.0" encoding="utf-8"?>
<p:tagLst xmlns:a="http://schemas.openxmlformats.org/drawingml/2006/main" xmlns:r="http://schemas.openxmlformats.org/officeDocument/2006/relationships" xmlns:p="http://schemas.openxmlformats.org/presentationml/2006/main">
  <p:tag name="TIMING" val="|97.7|6|14.7"/>
</p:tagLst>
</file>

<file path=ppt/tags/tag8.xml><?xml version="1.0" encoding="utf-8"?>
<p:tagLst xmlns:a="http://schemas.openxmlformats.org/drawingml/2006/main" xmlns:r="http://schemas.openxmlformats.org/officeDocument/2006/relationships" xmlns:p="http://schemas.openxmlformats.org/presentationml/2006/main">
  <p:tag name="TIMING" val="|17.1|3.2|4.6|17|17.5"/>
</p:tagLst>
</file>

<file path=ppt/tags/tag9.xml><?xml version="1.0" encoding="utf-8"?>
<p:tagLst xmlns:a="http://schemas.openxmlformats.org/drawingml/2006/main" xmlns:r="http://schemas.openxmlformats.org/officeDocument/2006/relationships" xmlns:p="http://schemas.openxmlformats.org/presentationml/2006/main">
  <p:tag name="TIMING" val="|24.4|7.2|2.9"/>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ustom 1">
      <a:dk1>
        <a:sysClr val="windowText" lastClr="000000"/>
      </a:dk1>
      <a:lt1>
        <a:sysClr val="window" lastClr="FFFFFF"/>
      </a:lt1>
      <a:dk2>
        <a:srgbClr val="FFFFFF"/>
      </a:dk2>
      <a:lt2>
        <a:srgbClr val="CAF278"/>
      </a:lt2>
      <a:accent1>
        <a:srgbClr val="94C600"/>
      </a:accent1>
      <a:accent2>
        <a:srgbClr val="4A6300"/>
      </a:accent2>
      <a:accent3>
        <a:srgbClr val="FF6700"/>
      </a:accent3>
      <a:accent4>
        <a:srgbClr val="4A6300"/>
      </a:accent4>
      <a:accent5>
        <a:srgbClr val="956B43"/>
      </a:accent5>
      <a:accent6>
        <a:srgbClr val="FEA022"/>
      </a:accent6>
      <a:hlink>
        <a:srgbClr val="E68200"/>
      </a:hlink>
      <a:folHlink>
        <a:srgbClr val="FFA94A"/>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Media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3_Median">
  <a:themeElements>
    <a:clrScheme name="Custom 1">
      <a:dk1>
        <a:sysClr val="windowText" lastClr="000000"/>
      </a:dk1>
      <a:lt1>
        <a:sysClr val="window" lastClr="FFFFFF"/>
      </a:lt1>
      <a:dk2>
        <a:srgbClr val="FFFFFF"/>
      </a:dk2>
      <a:lt2>
        <a:srgbClr val="CAF278"/>
      </a:lt2>
      <a:accent1>
        <a:srgbClr val="94C600"/>
      </a:accent1>
      <a:accent2>
        <a:srgbClr val="4A6300"/>
      </a:accent2>
      <a:accent3>
        <a:srgbClr val="FF6700"/>
      </a:accent3>
      <a:accent4>
        <a:srgbClr val="4A6300"/>
      </a:accent4>
      <a:accent5>
        <a:srgbClr val="956B43"/>
      </a:accent5>
      <a:accent6>
        <a:srgbClr val="FEA022"/>
      </a:accent6>
      <a:hlink>
        <a:srgbClr val="E68200"/>
      </a:hlink>
      <a:folHlink>
        <a:srgbClr val="FFA94A"/>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13836</TotalTime>
  <Words>4404</Words>
  <Application>Microsoft Office PowerPoint</Application>
  <PresentationFormat>On-screen Show (4:3)</PresentationFormat>
  <Paragraphs>523</Paragraphs>
  <Slides>45</Slides>
  <Notes>45</Notes>
  <HiddenSlides>0</HiddenSlides>
  <MMClips>0</MMClips>
  <ScaleCrop>false</ScaleCrop>
  <HeadingPairs>
    <vt:vector size="4" baseType="variant">
      <vt:variant>
        <vt:lpstr>Theme</vt:lpstr>
      </vt:variant>
      <vt:variant>
        <vt:i4>3</vt:i4>
      </vt:variant>
      <vt:variant>
        <vt:lpstr>Slide Titles</vt:lpstr>
      </vt:variant>
      <vt:variant>
        <vt:i4>45</vt:i4>
      </vt:variant>
    </vt:vector>
  </HeadingPairs>
  <TitlesOfParts>
    <vt:vector size="48" baseType="lpstr">
      <vt:lpstr>Median</vt:lpstr>
      <vt:lpstr>1_Median</vt:lpstr>
      <vt:lpstr>3_Median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School Meals at TDA F&amp;N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Texas Department of Agriculture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PWP Intro to F&amp;N</dc:title>
  <dc:creator>Linda K. Miller</dc:creator>
  <cp:lastModifiedBy>Jonathan D. Schober, Sr.</cp:lastModifiedBy>
  <cp:revision>1857</cp:revision>
  <cp:lastPrinted>2013-07-12T18:39:01Z</cp:lastPrinted>
  <dcterms:created xsi:type="dcterms:W3CDTF">2012-07-09T21:41:10Z</dcterms:created>
  <dcterms:modified xsi:type="dcterms:W3CDTF">2013-07-12T20:15:22Z</dcterms:modified>
</cp:coreProperties>
</file>