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35"/>
  </p:notesMasterIdLst>
  <p:handoutMasterIdLst>
    <p:handoutMasterId r:id="rId36"/>
  </p:handoutMasterIdLst>
  <p:sldIdLst>
    <p:sldId id="260" r:id="rId3"/>
    <p:sldId id="290"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1" r:id="rId22"/>
    <p:sldId id="282" r:id="rId23"/>
    <p:sldId id="283" r:id="rId24"/>
    <p:sldId id="284" r:id="rId25"/>
    <p:sldId id="285" r:id="rId26"/>
    <p:sldId id="286" r:id="rId27"/>
    <p:sldId id="287" r:id="rId28"/>
    <p:sldId id="288" r:id="rId29"/>
    <p:sldId id="289" r:id="rId30"/>
    <p:sldId id="292" r:id="rId31"/>
    <p:sldId id="294" r:id="rId32"/>
    <p:sldId id="293" r:id="rId33"/>
    <p:sldId id="295" r:id="rId34"/>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4203" autoAdjust="0"/>
  </p:normalViewPr>
  <p:slideViewPr>
    <p:cSldViewPr>
      <p:cViewPr>
        <p:scale>
          <a:sx n="72" d="100"/>
          <a:sy n="72" d="100"/>
        </p:scale>
        <p:origin x="-834" y="1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1FEA33-5805-4097-9131-1962D07B99BB}" type="datetimeFigureOut">
              <a:rPr lang="en-US" smtClean="0"/>
              <a:pPr/>
              <a:t>7/17/2013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TEA, CHARTER SCHOOL ADMINISTRATION ©2013</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114049-5840-4306-9329-4668144AC8A0}" type="slidenum">
              <a:rPr lang="en-US" smtClean="0"/>
              <a:pPr/>
              <a:t>‹#›</a:t>
            </a:fld>
            <a:endParaRPr lang="en-US"/>
          </a:p>
        </p:txBody>
      </p:sp>
    </p:spTree>
    <p:extLst>
      <p:ext uri="{BB962C8B-B14F-4D97-AF65-F5344CB8AC3E}">
        <p14:creationId xmlns:p14="http://schemas.microsoft.com/office/powerpoint/2010/main" val="113541823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7B6D1-2810-49A1-A099-FB5465761E15}" type="datetimeFigureOut">
              <a:rPr lang="en-US" smtClean="0"/>
              <a:pPr/>
              <a:t>7/17/2013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TEA, CHARTER SCHOOL ADMINISTRATION ©2013</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BC2A7-7273-41B1-9106-D888E52BA3F3}" type="slidenum">
              <a:rPr lang="en-US" smtClean="0"/>
              <a:pPr/>
              <a:t>‹#›</a:t>
            </a:fld>
            <a:endParaRPr lang="en-US"/>
          </a:p>
        </p:txBody>
      </p:sp>
    </p:spTree>
    <p:extLst>
      <p:ext uri="{BB962C8B-B14F-4D97-AF65-F5344CB8AC3E}">
        <p14:creationId xmlns:p14="http://schemas.microsoft.com/office/powerpoint/2010/main" val="392760971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09836"/>
            <a:fld id="{1069D257-A681-4A78-82D2-9287AE317E16}" type="slidenum">
              <a:rPr lang="en-US" smtClean="0"/>
              <a:pPr defTabSz="909836"/>
              <a:t>3</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09836"/>
            <a:fld id="{002C0FA5-0673-4FCB-8FC8-A22DD58CFD54}" type="slidenum">
              <a:rPr lang="en-US" smtClean="0"/>
              <a:pPr defTabSz="909836"/>
              <a:t>12</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09836"/>
            <a:fld id="{52FE69AB-FE33-40E4-B6B4-60305CDC33EE}" type="slidenum">
              <a:rPr lang="en-US" smtClean="0"/>
              <a:pPr defTabSz="909836"/>
              <a:t>13</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09836"/>
            <a:fld id="{282C6637-0C8E-4D3F-87DE-3D1381A64140}" type="slidenum">
              <a:rPr lang="en-US" smtClean="0"/>
              <a:pPr defTabSz="909836"/>
              <a:t>14</a:t>
            </a:fld>
            <a:endParaRPr lang="en-US"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09836"/>
            <a:fld id="{2B1DC18C-0DCB-484E-B39B-193657618F84}" type="slidenum">
              <a:rPr lang="en-US" smtClean="0"/>
              <a:pPr defTabSz="909836"/>
              <a:t>15</a:t>
            </a:fld>
            <a:endParaRPr lang="en-US"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defTabSz="909836"/>
            <a:fld id="{6DBC48ED-F2EC-41F2-9E68-C19F4167B2D2}" type="slidenum">
              <a:rPr lang="en-US" smtClean="0"/>
              <a:pPr defTabSz="909836"/>
              <a:t>16</a:t>
            </a:fld>
            <a:endParaRPr lang="en-US"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pPr defTabSz="909836"/>
            <a:fld id="{1460C398-6735-40BC-A389-A686F13DB383}" type="slidenum">
              <a:rPr lang="en-US" smtClean="0"/>
              <a:pPr defTabSz="909836"/>
              <a:t>17</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pPr defTabSz="909836"/>
            <a:fld id="{C92BF3AF-2E16-4E2B-9880-30DB69589C05}" type="slidenum">
              <a:rPr lang="en-US" smtClean="0"/>
              <a:pPr defTabSz="909836"/>
              <a:t>18</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09836"/>
            <a:fld id="{D5D9473D-3D59-4535-BB4A-7243E20D5EEB}" type="slidenum">
              <a:rPr lang="en-US" smtClean="0"/>
              <a:pPr defTabSz="909836"/>
              <a:t>19</a:t>
            </a:fld>
            <a:endParaRPr lang="en-US"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pPr defTabSz="909836"/>
            <a:fld id="{35AE832F-7136-4FD8-A75C-849EB7987153}" type="slidenum">
              <a:rPr lang="en-US" smtClean="0"/>
              <a:pPr defTabSz="909836"/>
              <a:t>20</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09836"/>
            <a:fld id="{3FF7B75A-1AA5-4B01-B6BF-472A03E1C404}" type="slidenum">
              <a:rPr lang="en-US" smtClean="0"/>
              <a:pPr defTabSz="909836"/>
              <a:t>21</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09836"/>
            <a:fld id="{8EDE9F88-8141-4A4D-B76F-CBA5063A0AFA}" type="slidenum">
              <a:rPr lang="en-US" smtClean="0"/>
              <a:pPr defTabSz="909836"/>
              <a:t>4</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pPr defTabSz="909836"/>
            <a:fld id="{D29EDD97-78F2-4563-9FD6-551CE640D2D1}" type="slidenum">
              <a:rPr lang="en-US" smtClean="0"/>
              <a:pPr defTabSz="909836"/>
              <a:t>22</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pPr defTabSz="909836"/>
            <a:fld id="{B4662996-9D7A-46EA-BDB2-340C33AE036E}" type="slidenum">
              <a:rPr lang="en-US" smtClean="0"/>
              <a:pPr defTabSz="909836"/>
              <a:t>27</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pPr defTabSz="909836"/>
            <a:fld id="{4890C4FE-3A42-42E9-9C8A-E4F55C5B54A1}" type="slidenum">
              <a:rPr lang="en-US" smtClean="0"/>
              <a:pPr defTabSz="909836"/>
              <a:t>28</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09836"/>
            <a:fld id="{AAADDF5E-D097-4CFB-9D42-1B4873B87263}" type="slidenum">
              <a:rPr lang="en-US" smtClean="0"/>
              <a:pPr defTabSz="909836"/>
              <a:t>5</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09836"/>
            <a:fld id="{018E770B-A183-4441-9750-7FBFE025534B}" type="slidenum">
              <a:rPr lang="en-US" smtClean="0"/>
              <a:pPr defTabSz="909836"/>
              <a:t>6</a:t>
            </a:fld>
            <a:endParaRPr 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09836"/>
            <a:fld id="{78E361CF-4BC0-417F-A2D8-D52060617490}" type="slidenum">
              <a:rPr lang="en-US" smtClean="0"/>
              <a:pPr defTabSz="909836"/>
              <a:t>7</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09836"/>
            <a:fld id="{50D9B58F-73F1-4F23-8C4C-B34DAFE4B564}" type="slidenum">
              <a:rPr lang="en-US" smtClean="0"/>
              <a:pPr defTabSz="909836"/>
              <a:t>8</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09836"/>
            <a:fld id="{50D9B58F-73F1-4F23-8C4C-B34DAFE4B564}" type="slidenum">
              <a:rPr lang="en-US" smtClean="0"/>
              <a:pPr defTabSz="909836"/>
              <a:t>9</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09836"/>
            <a:fld id="{E56527A8-3721-4A84-906C-1CC64BE190C9}" type="slidenum">
              <a:rPr lang="en-US" smtClean="0"/>
              <a:pPr defTabSz="909836"/>
              <a:t>10</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09836"/>
            <a:fld id="{A86EAAC3-22EB-4872-AA48-9A8828764A96}" type="slidenum">
              <a:rPr lang="en-US" smtClean="0"/>
              <a:pPr defTabSz="909836"/>
              <a:t>11</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rot="19140000">
            <a:off x="813619" y="1721057"/>
            <a:ext cx="5677112" cy="1204307"/>
          </a:xfrm>
        </p:spPr>
        <p:txBody>
          <a:bodyPr bIns="9144" anchor="b"/>
          <a:lstStyle>
            <a:lvl1pPr>
              <a:defRPr sz="3200" baseline="0"/>
            </a:lvl1pPr>
          </a:lstStyle>
          <a:p>
            <a:r>
              <a:rPr lang="en-US" dirty="0" smtClean="0"/>
              <a:t>Charter school orientation modules</a:t>
            </a:r>
            <a:endParaRPr lang="en-US" dirty="0"/>
          </a:p>
        </p:txBody>
      </p:sp>
      <p:sp>
        <p:nvSpPr>
          <p:cNvPr id="3" name="Subtitle 2"/>
          <p:cNvSpPr>
            <a:spLocks noGrp="1"/>
          </p:cNvSpPr>
          <p:nvPr>
            <p:ph type="subTitle" idx="1" hasCustomPrompt="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smtClean="0"/>
              <a:t>CHARTER SCHOOL ADMINISTRATION</a:t>
            </a:r>
            <a:endParaRPr lang="en-US" dirty="0"/>
          </a:p>
        </p:txBody>
      </p:sp>
      <p:sp>
        <p:nvSpPr>
          <p:cNvPr id="4" name="Date Placeholder 3"/>
          <p:cNvSpPr>
            <a:spLocks noGrp="1"/>
          </p:cNvSpPr>
          <p:nvPr>
            <p:ph type="dt" sz="half" idx="10"/>
          </p:nvPr>
        </p:nvSpPr>
        <p:spPr/>
        <p:txBody>
          <a:bodyPr/>
          <a:lstStyle/>
          <a:p>
            <a:fld id="{28162515-96E8-4642-A061-FC7BDC193FB2}" type="datetime1">
              <a:rPr lang="en-US" smtClean="0"/>
              <a:pPr/>
              <a:t>7/17/2013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pic>
        <p:nvPicPr>
          <p:cNvPr id="9" name="Picture 8" descr="TheNetwork_wordbanner.jpg"/>
          <p:cNvPicPr/>
          <p:nvPr userDrawn="1"/>
        </p:nvPicPr>
        <p:blipFill>
          <a:blip r:embed="rId2" cstate="print"/>
          <a:srcRect l="1351" t="23656" r="70270" b="8602"/>
          <a:stretch>
            <a:fillRect/>
          </a:stretch>
        </p:blipFill>
        <p:spPr bwMode="auto">
          <a:xfrm>
            <a:off x="0" y="0"/>
            <a:ext cx="1600200" cy="6000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8B88B-81F8-4362-B86D-5457479D3D87}" type="datetime1">
              <a:rPr lang="en-US" smtClean="0"/>
              <a:pPr/>
              <a:t>7/17/2013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64B09-40F6-463F-806E-30BCC8FA0194}" type="datetime1">
              <a:rPr lang="en-US" smtClean="0"/>
              <a:pPr/>
              <a:t>7/17/2013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3A1B23-26CD-4338-A5B6-48A6BDE4C044}" type="datetime1">
              <a:rPr lang="en-US" smtClean="0"/>
              <a:pPr/>
              <a:t>7/17/2013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49"/>
            <a:ext cx="3571875" cy="4210051"/>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8"/>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endParaRPr lang="en-US" dirty="0" smtClean="0"/>
          </a:p>
        </p:txBody>
      </p:sp>
      <p:sp>
        <p:nvSpPr>
          <p:cNvPr id="4" name="Date Placeholder 3"/>
          <p:cNvSpPr>
            <a:spLocks noGrp="1"/>
          </p:cNvSpPr>
          <p:nvPr>
            <p:ph type="dt" sz="half" idx="10"/>
          </p:nvPr>
        </p:nvSpPr>
        <p:spPr/>
        <p:txBody>
          <a:bodyPr/>
          <a:lstStyle/>
          <a:p>
            <a:fld id="{91954B13-7221-4A29-8458-81A33C02F0D4}" type="datetime1">
              <a:rPr lang="en-US" smtClean="0"/>
              <a:pPr/>
              <a:t>7/17/2013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pic>
        <p:nvPicPr>
          <p:cNvPr id="9" name="Picture 8" descr="TheNetwork_wordbanner.jpg"/>
          <p:cNvPicPr/>
          <p:nvPr userDrawn="1"/>
        </p:nvPicPr>
        <p:blipFill>
          <a:blip r:embed="rId2" cstate="print"/>
          <a:srcRect l="1351" t="23656" r="70270" b="8602"/>
          <a:stretch>
            <a:fillRect/>
          </a:stretch>
        </p:blipFill>
        <p:spPr bwMode="auto">
          <a:xfrm>
            <a:off x="0" y="0"/>
            <a:ext cx="1600200" cy="600075"/>
          </a:xfrm>
          <a:prstGeom prst="rect">
            <a:avLst/>
          </a:prstGeom>
          <a:noFill/>
          <a:ln w="9525">
            <a:noFill/>
            <a:miter lim="800000"/>
            <a:headEnd/>
            <a:tailEnd/>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4C21A63-B5FD-4745-B9DE-BEB80A4DA353}"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49"/>
            <a:ext cx="7772400" cy="109539"/>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39219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392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3751D9BC-A393-4A58-A2BB-A0EA9B206760}" type="datetime1">
              <a:rPr lang="en-US" smtClean="0">
                <a:solidFill>
                  <a:srgbClr val="000000"/>
                </a:solidFill>
              </a:rPr>
              <a:pPr>
                <a:defRPr/>
              </a:pPr>
              <a:t>7/17/2013</a:t>
            </a:fld>
            <a:endParaRPr lang="en-US">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DB3C525-2083-4CFA-BAC5-7A693FFC88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75271197"/>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2DD5DA-212D-4FB5-8385-361FEE0FB7D0}" type="datetime1">
              <a:rPr lang="en-US" smtClean="0"/>
              <a:pPr/>
              <a:t>7/17/2013</a:t>
            </a:fld>
            <a:endParaRPr lang="en-US"/>
          </a:p>
        </p:txBody>
      </p:sp>
      <p:sp>
        <p:nvSpPr>
          <p:cNvPr id="6" name="Footer Placeholder 5"/>
          <p:cNvSpPr>
            <a:spLocks noGrp="1"/>
          </p:cNvSpPr>
          <p:nvPr>
            <p:ph type="ftr" sz="quarter" idx="11"/>
          </p:nvPr>
        </p:nvSpPr>
        <p:spPr/>
        <p:txBody>
          <a:bodyPr/>
          <a:lstStyle/>
          <a:p>
            <a:r>
              <a:rPr lang="en-US" smtClean="0"/>
              <a:t>TEA, CHARTER SCHOOL ADMINISTRATION ©2013</a:t>
            </a:r>
            <a:endParaRPr lang="en-US" dirty="0"/>
          </a:p>
        </p:txBody>
      </p:sp>
      <p:sp>
        <p:nvSpPr>
          <p:cNvPr id="7" name="Slide Number Placeholder 6"/>
          <p:cNvSpPr>
            <a:spLocks noGrp="1"/>
          </p:cNvSpPr>
          <p:nvPr>
            <p:ph type="sldNum" sz="quarter" idx="12"/>
          </p:nvPr>
        </p:nvSpPr>
        <p:spPr/>
        <p:txBody>
          <a:bodyPr/>
          <a:lstStyle/>
          <a:p>
            <a:fld id="{77915145-9DEB-49A8-A382-0ED5C78AECA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F5D410A8-4863-4384-9DE2-AA016A6FC8FC}" type="datetime1">
              <a:rPr lang="en-US" smtClean="0">
                <a:solidFill>
                  <a:srgbClr val="000000"/>
                </a:solidFill>
              </a:rPr>
              <a:pPr>
                <a:defRPr/>
              </a:pPr>
              <a:t>7/17/2013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894953B-DC48-437A-9086-6021DAF8A6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994976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F52D3E97-3326-4FC9-92E6-8245D9E78169}" type="datetime1">
              <a:rPr lang="en-US" smtClean="0">
                <a:solidFill>
                  <a:srgbClr val="000000"/>
                </a:solidFill>
              </a:rPr>
              <a:pPr>
                <a:defRPr/>
              </a:pPr>
              <a:t>7/17/2013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3FD424A-344E-4061-8092-3E688481D9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402915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4478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4478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fld id="{879D4B8D-C985-4420-939C-F5F01AA7D6DD}" type="datetime1">
              <a:rPr lang="en-US" smtClean="0">
                <a:solidFill>
                  <a:srgbClr val="000000"/>
                </a:solidFill>
              </a:rPr>
              <a:pPr>
                <a:defRPr/>
              </a:pPr>
              <a:t>7/17/2013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5A24FCB-0B25-4061-AF77-B4FDA9909B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40898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fld id="{BB22E9E6-9B98-4918-ABB4-CDFCF74F6422}" type="datetime1">
              <a:rPr lang="en-US" smtClean="0">
                <a:solidFill>
                  <a:srgbClr val="000000"/>
                </a:solidFill>
              </a:rPr>
              <a:pPr>
                <a:defRPr/>
              </a:pPr>
              <a:t>7/17/2013</a:t>
            </a:fld>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670132F4-7198-4BC5-8933-25A65952D17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159908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fld id="{7F0B0C8D-567E-481D-A617-8C12D6CBBEF6}" type="datetime1">
              <a:rPr lang="en-US" smtClean="0">
                <a:solidFill>
                  <a:srgbClr val="000000"/>
                </a:solidFill>
              </a:rPr>
              <a:pPr>
                <a:defRPr/>
              </a:pPr>
              <a:t>7/17/2013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D2488B8A-851C-45B8-B0A2-9C354B1EB60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591960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5D9F6B99-AD39-47B4-A186-9A2E77861F8E}" type="datetime1">
              <a:rPr lang="en-US" smtClean="0">
                <a:solidFill>
                  <a:srgbClr val="000000"/>
                </a:solidFill>
              </a:rPr>
              <a:pPr>
                <a:defRPr/>
              </a:pPr>
              <a:t>7/17/2013</a:t>
            </a:fld>
            <a:endParaRPr lang="en-US">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C5E87CED-F417-43F4-93A1-679764F88E3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701031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7252F14C-1EE0-44E6-99B4-856760BD9159}" type="datetime1">
              <a:rPr lang="en-US" smtClean="0">
                <a:solidFill>
                  <a:srgbClr val="000000"/>
                </a:solidFill>
              </a:rPr>
              <a:pPr>
                <a:defRPr/>
              </a:pPr>
              <a:t>7/17/2013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8B7D28E-57B4-44A9-B9A0-5368D4C2694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892552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3E7BFB8D-7C08-47CC-877B-83EFD175CD6A}" type="datetime1">
              <a:rPr lang="en-US" smtClean="0">
                <a:solidFill>
                  <a:srgbClr val="000000"/>
                </a:solidFill>
              </a:rPr>
              <a:pPr>
                <a:defRPr/>
              </a:pPr>
              <a:t>7/17/2013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AF20EF14-9B70-40F7-BBDD-2FAE9E5400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45524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5C282CFD-4D5F-4A5C-85F3-2255A65BBEAA}" type="datetime1">
              <a:rPr lang="en-US" smtClean="0">
                <a:solidFill>
                  <a:srgbClr val="000000"/>
                </a:solidFill>
              </a:rPr>
              <a:pPr>
                <a:defRPr/>
              </a:pPr>
              <a:t>7/17/2013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74FDE53-A9D4-44A7-BF63-966DE76F5C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03223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304800"/>
            <a:ext cx="2027238"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5930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692C6D0B-1C82-4BDC-95F2-DAA85771E409}" type="datetime1">
              <a:rPr lang="en-US" smtClean="0">
                <a:solidFill>
                  <a:srgbClr val="000000"/>
                </a:solidFill>
              </a:rPr>
              <a:pPr>
                <a:defRPr/>
              </a:pPr>
              <a:t>7/17/2013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F1A91E9-1F31-4C8A-8440-F2A6491D1D2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282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A1F907-823B-416A-B901-86176AEEC9E0}" type="datetime1">
              <a:rPr lang="en-US" smtClean="0"/>
              <a:pPr/>
              <a:t>7/17/2013</a:t>
            </a:fld>
            <a:endParaRPr lang="en-US"/>
          </a:p>
        </p:txBody>
      </p:sp>
      <p:sp>
        <p:nvSpPr>
          <p:cNvPr id="8" name="Footer Placeholder 7"/>
          <p:cNvSpPr>
            <a:spLocks noGrp="1"/>
          </p:cNvSpPr>
          <p:nvPr>
            <p:ph type="ftr" sz="quarter" idx="11"/>
          </p:nvPr>
        </p:nvSpPr>
        <p:spPr/>
        <p:txBody>
          <a:bodyPr/>
          <a:lstStyle/>
          <a:p>
            <a:r>
              <a:rPr lang="en-US" smtClean="0"/>
              <a:t>TEA, CHARTER SCHOOL ADMINISTRATION ©2013</a:t>
            </a:r>
            <a:endParaRPr lang="en-US" dirty="0"/>
          </a:p>
        </p:txBody>
      </p:sp>
      <p:sp>
        <p:nvSpPr>
          <p:cNvPr id="9" name="Slide Number Placeholder 8"/>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110538"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fld id="{FE8D8813-489B-4D16-B0C5-993C42978E54}" type="datetime1">
              <a:rPr lang="en-US" smtClean="0">
                <a:solidFill>
                  <a:srgbClr val="000000"/>
                </a:solidFill>
              </a:rPr>
              <a:pPr>
                <a:defRPr/>
              </a:pPr>
              <a:t>7/17/2013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5888BB1-A085-4C03-8A7A-DD9CD7A6EA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21500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762000"/>
          </a:xfrm>
        </p:spPr>
        <p:txBody>
          <a:bodyPr/>
          <a:lstStyle/>
          <a:p>
            <a:r>
              <a:rPr lang="en-US"/>
              <a:t>Click to edit Master title style</a:t>
            </a:r>
          </a:p>
        </p:txBody>
      </p:sp>
      <p:sp>
        <p:nvSpPr>
          <p:cNvPr id="3" name="Text Placeholder 2"/>
          <p:cNvSpPr>
            <a:spLocks noGrp="1"/>
          </p:cNvSpPr>
          <p:nvPr>
            <p:ph type="body" sz="half" idx="1"/>
          </p:nvPr>
        </p:nvSpPr>
        <p:spPr>
          <a:xfrm>
            <a:off x="566738" y="1447800"/>
            <a:ext cx="39243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3438" y="1447800"/>
            <a:ext cx="3924300" cy="4572000"/>
          </a:xfrm>
        </p:spPr>
        <p:txBody>
          <a:bodyPr/>
          <a:lstStyle/>
          <a:p>
            <a:pPr lvl="0"/>
            <a:endParaRPr lang="en-US" noProof="0" dirty="0"/>
          </a:p>
        </p:txBody>
      </p:sp>
      <p:sp>
        <p:nvSpPr>
          <p:cNvPr id="5" name="Rectangle 6"/>
          <p:cNvSpPr>
            <a:spLocks noGrp="1" noChangeArrowheads="1"/>
          </p:cNvSpPr>
          <p:nvPr>
            <p:ph type="dt" sz="half" idx="10"/>
          </p:nvPr>
        </p:nvSpPr>
        <p:spPr>
          <a:ln/>
        </p:spPr>
        <p:txBody>
          <a:bodyPr/>
          <a:lstStyle>
            <a:lvl1pPr>
              <a:defRPr/>
            </a:lvl1pPr>
          </a:lstStyle>
          <a:p>
            <a:pPr>
              <a:defRPr/>
            </a:pPr>
            <a:fld id="{D0215076-629F-45DE-873A-D1393B38B971}" type="datetime1">
              <a:rPr lang="en-US" smtClean="0">
                <a:solidFill>
                  <a:srgbClr val="000000"/>
                </a:solidFill>
              </a:rPr>
              <a:pPr>
                <a:defRPr/>
              </a:pPr>
              <a:t>7/17/2013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6DE6DF8-CC12-48DE-82D6-419A3073F05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7944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8817FC-470A-4A1F-A405-6BF1954ED308}" type="datetime1">
              <a:rPr lang="en-US" smtClean="0"/>
              <a:pPr/>
              <a:t>7/17/2013</a:t>
            </a:fld>
            <a:endParaRPr lang="en-US"/>
          </a:p>
        </p:txBody>
      </p:sp>
      <p:sp>
        <p:nvSpPr>
          <p:cNvPr id="4" name="Footer Placeholder 3"/>
          <p:cNvSpPr>
            <a:spLocks noGrp="1"/>
          </p:cNvSpPr>
          <p:nvPr>
            <p:ph type="ftr" sz="quarter" idx="11"/>
          </p:nvPr>
        </p:nvSpPr>
        <p:spPr/>
        <p:txBody>
          <a:bodyPr/>
          <a:lstStyle/>
          <a:p>
            <a:r>
              <a:rPr lang="en-US" smtClean="0"/>
              <a:t>TEA, CHARTER SCHOOL ADMINISTRATION ©2013</a:t>
            </a:r>
            <a:endParaRPr lang="en-US"/>
          </a:p>
        </p:txBody>
      </p:sp>
      <p:sp>
        <p:nvSpPr>
          <p:cNvPr id="5" name="Slide Number Placeholder 4"/>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713F5-5160-4E06-AF3E-1A57A565B02A}" type="datetime1">
              <a:rPr lang="en-US" smtClean="0"/>
              <a:pPr/>
              <a:t>7/17/2013</a:t>
            </a:fld>
            <a:endParaRPr lang="en-US"/>
          </a:p>
        </p:txBody>
      </p:sp>
      <p:sp>
        <p:nvSpPr>
          <p:cNvPr id="3" name="Footer Placeholder 2"/>
          <p:cNvSpPr>
            <a:spLocks noGrp="1"/>
          </p:cNvSpPr>
          <p:nvPr>
            <p:ph type="ftr" sz="quarter" idx="11"/>
          </p:nvPr>
        </p:nvSpPr>
        <p:spPr/>
        <p:txBody>
          <a:bodyPr/>
          <a:lstStyle/>
          <a:p>
            <a:r>
              <a:rPr lang="en-US" smtClean="0"/>
              <a:t>TEA, CHARTER SCHOOL ADMINISTRATION ©2013</a:t>
            </a:r>
            <a:endParaRPr lang="en-US"/>
          </a:p>
        </p:txBody>
      </p:sp>
      <p:sp>
        <p:nvSpPr>
          <p:cNvPr id="4" name="Slide Number Placeholder 3"/>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8"/>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4"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1974A9F-3B0A-425C-BE30-F31C6691598E}" type="datetime1">
              <a:rPr lang="en-US" smtClean="0"/>
              <a:pPr/>
              <a:t>7/17/2013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TEA, CHARTER SCHOOL ADMINISTRATION ©2013</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7915145-9DEB-49A8-A382-0ED5C78AEC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7"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2"/>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hasCustomPrompt="1"/>
          </p:nvPr>
        </p:nvSpPr>
        <p:spPr>
          <a:xfrm rot="19140000">
            <a:off x="1143481" y="2180529"/>
            <a:ext cx="6096545" cy="740664"/>
          </a:xfrm>
        </p:spPr>
        <p:txBody>
          <a:bodyPr/>
          <a:lstStyle>
            <a:lvl1pPr marL="0" marR="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smtClean="0"/>
              <a:t>Charter School Administration</a:t>
            </a:r>
          </a:p>
        </p:txBody>
      </p:sp>
      <p:sp>
        <p:nvSpPr>
          <p:cNvPr id="5" name="Date Placeholder 4"/>
          <p:cNvSpPr>
            <a:spLocks noGrp="1"/>
          </p:cNvSpPr>
          <p:nvPr>
            <p:ph type="dt" sz="half" idx="10"/>
          </p:nvPr>
        </p:nvSpPr>
        <p:spPr/>
        <p:txBody>
          <a:bodyPr/>
          <a:lstStyle/>
          <a:p>
            <a:fld id="{036CB58A-8973-423E-B0D9-38F9E12A4B46}" type="datetime1">
              <a:rPr lang="en-US" smtClean="0"/>
              <a:pPr/>
              <a:t>7/17/2013</a:t>
            </a:fld>
            <a:endParaRPr lang="en-US"/>
          </a:p>
        </p:txBody>
      </p:sp>
      <p:sp>
        <p:nvSpPr>
          <p:cNvPr id="6" name="Footer Placeholder 5"/>
          <p:cNvSpPr>
            <a:spLocks noGrp="1"/>
          </p:cNvSpPr>
          <p:nvPr>
            <p:ph type="ftr" sz="quarter" idx="11"/>
          </p:nvPr>
        </p:nvSpPr>
        <p:spPr/>
        <p:txBody>
          <a:bodyPr/>
          <a:lstStyle/>
          <a:p>
            <a:r>
              <a:rPr lang="en-US" smtClean="0"/>
              <a:t>TEA, CHARTER SCHOOL ADMINISTRATION ©2013</a:t>
            </a:r>
            <a:endParaRPr lang="en-US"/>
          </a:p>
        </p:txBody>
      </p:sp>
      <p:sp>
        <p:nvSpPr>
          <p:cNvPr id="7" name="Slide Number Placeholder 6"/>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9"/>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BC10BFB-8E6D-42B9-AF21-59797B93D662}" type="datetime1">
              <a:rPr lang="en-US" smtClean="0"/>
              <a:pPr/>
              <a:t>7/17/2013</a:t>
            </a:fld>
            <a:endParaRPr lang="en-US"/>
          </a:p>
        </p:txBody>
      </p:sp>
      <p:sp>
        <p:nvSpPr>
          <p:cNvPr id="5" name="Footer Placeholder 4"/>
          <p:cNvSpPr>
            <a:spLocks noGrp="1"/>
          </p:cNvSpPr>
          <p:nvPr>
            <p:ph type="ftr" sz="quarter" idx="3"/>
          </p:nvPr>
        </p:nvSpPr>
        <p:spPr>
          <a:xfrm>
            <a:off x="3517514" y="6285123"/>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dirty="0" smtClean="0"/>
              <a:t>TEA, CHARTER SCHOOL ADMINISTRATION ©2013</a:t>
            </a:r>
            <a:endParaRPr lang="en-US" dirty="0"/>
          </a:p>
        </p:txBody>
      </p:sp>
      <p:sp>
        <p:nvSpPr>
          <p:cNvPr id="6" name="Slide Number Placeholder 5"/>
          <p:cNvSpPr>
            <a:spLocks noGrp="1"/>
          </p:cNvSpPr>
          <p:nvPr>
            <p:ph type="sldNum" sz="quarter" idx="4"/>
          </p:nvPr>
        </p:nvSpPr>
        <p:spPr>
          <a:xfrm>
            <a:off x="8401038" y="6170823"/>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7915145-9DEB-49A8-A382-0ED5C78AEC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 id="2147483734" r:id="rId24"/>
    <p:sldLayoutId id="2147483735" r:id="rId25"/>
    <p:sldLayoutId id="2147483736" r:id="rId26"/>
    <p:sldLayoutId id="2147483737" r:id="rId27"/>
    <p:sldLayoutId id="2147483738" r:id="rId28"/>
    <p:sldLayoutId id="2147483740" r:id="rId29"/>
    <p:sldLayoutId id="2147483741" r:id="rId30"/>
    <p:sldLayoutId id="2147483742" r:id="rId31"/>
    <p:sldLayoutId id="2147483743" r:id="rId32"/>
    <p:sldLayoutId id="2147483744" r:id="rId33"/>
    <p:sldLayoutId id="2147483745" r:id="rId34"/>
    <p:sldLayoutId id="2147483746" r:id="rId35"/>
    <p:sldLayoutId id="2147483747" r:id="rId36"/>
    <p:sldLayoutId id="2147483748" r:id="rId37"/>
    <p:sldLayoutId id="2147483749" r:id="rId38"/>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304800"/>
            <a:ext cx="800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66738" y="1447800"/>
            <a:ext cx="8001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2" name="AutoShape 4"/>
          <p:cNvSpPr>
            <a:spLocks noChangeArrowheads="1"/>
          </p:cNvSpPr>
          <p:nvPr/>
        </p:nvSpPr>
        <p:spPr bwMode="auto">
          <a:xfrm>
            <a:off x="609600" y="1143000"/>
            <a:ext cx="7958138" cy="109539"/>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2053" name="Line 5"/>
          <p:cNvSpPr>
            <a:spLocks noChangeShapeType="1"/>
          </p:cNvSpPr>
          <p:nvPr/>
        </p:nvSpPr>
        <p:spPr bwMode="auto">
          <a:xfrm flipV="1">
            <a:off x="533400" y="6324600"/>
            <a:ext cx="7924800" cy="0"/>
          </a:xfrm>
          <a:prstGeom prst="line">
            <a:avLst/>
          </a:prstGeom>
          <a:noFill/>
          <a:ln w="317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391174" name="Rectangle 6"/>
          <p:cNvSpPr>
            <a:spLocks noGrp="1" noChangeArrowheads="1"/>
          </p:cNvSpPr>
          <p:nvPr>
            <p:ph type="dt" sz="half" idx="2"/>
          </p:nvPr>
        </p:nvSpPr>
        <p:spPr bwMode="auto">
          <a:xfrm>
            <a:off x="609600" y="6457949"/>
            <a:ext cx="1981200" cy="2476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000">
                <a:solidFill>
                  <a:schemeClr val="tx1"/>
                </a:solidFill>
                <a:latin typeface="+mn-lt"/>
              </a:defRPr>
            </a:lvl1pPr>
          </a:lstStyle>
          <a:p>
            <a:pPr fontAlgn="base">
              <a:spcAft>
                <a:spcPct val="0"/>
              </a:spcAft>
              <a:defRPr/>
            </a:pPr>
            <a:fld id="{1511D9A8-B6DA-4116-A804-770BB72F3FE6}" type="datetime1">
              <a:rPr lang="en-US" smtClean="0">
                <a:solidFill>
                  <a:srgbClr val="000000"/>
                </a:solidFill>
              </a:rPr>
              <a:pPr fontAlgn="base">
                <a:spcAft>
                  <a:spcPct val="0"/>
                </a:spcAft>
                <a:defRPr/>
              </a:pPr>
              <a:t>7/17/2013</a:t>
            </a:fld>
            <a:endParaRPr lang="en-US" dirty="0">
              <a:solidFill>
                <a:srgbClr val="000000"/>
              </a:solidFill>
            </a:endParaRPr>
          </a:p>
        </p:txBody>
      </p:sp>
      <p:sp>
        <p:nvSpPr>
          <p:cNvPr id="391175" name="Rectangle 7"/>
          <p:cNvSpPr>
            <a:spLocks noGrp="1" noChangeArrowheads="1"/>
          </p:cNvSpPr>
          <p:nvPr>
            <p:ph type="ftr" sz="quarter" idx="3"/>
          </p:nvPr>
        </p:nvSpPr>
        <p:spPr bwMode="auto">
          <a:xfrm>
            <a:off x="2743200" y="6477002"/>
            <a:ext cx="3657600" cy="228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FontTx/>
              <a:buNone/>
              <a:defRPr sz="1000">
                <a:solidFill>
                  <a:schemeClr val="tx1"/>
                </a:solidFill>
                <a:latin typeface="+mn-lt"/>
              </a:defRPr>
            </a:lvl1pPr>
          </a:lstStyle>
          <a:p>
            <a:r>
              <a:rPr lang="en-US" dirty="0" smtClean="0"/>
              <a:t>TEA, CHARTER SCHOOL ADMINISTRATION ©2013</a:t>
            </a:r>
            <a:endParaRPr lang="en-US" dirty="0"/>
          </a:p>
        </p:txBody>
      </p:sp>
      <p:sp>
        <p:nvSpPr>
          <p:cNvPr id="391176" name="Rectangle 8"/>
          <p:cNvSpPr>
            <a:spLocks noGrp="1" noChangeArrowheads="1"/>
          </p:cNvSpPr>
          <p:nvPr>
            <p:ph type="sldNum" sz="quarter" idx="4"/>
          </p:nvPr>
        </p:nvSpPr>
        <p:spPr bwMode="auto">
          <a:xfrm>
            <a:off x="6553200" y="6477001"/>
            <a:ext cx="198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FontTx/>
              <a:buNone/>
              <a:defRPr sz="1200">
                <a:solidFill>
                  <a:schemeClr val="tx1"/>
                </a:solidFill>
                <a:latin typeface="+mn-lt"/>
              </a:defRPr>
            </a:lvl1pPr>
          </a:lstStyle>
          <a:p>
            <a:pPr fontAlgn="base">
              <a:spcAft>
                <a:spcPct val="0"/>
              </a:spcAft>
              <a:defRPr/>
            </a:pPr>
            <a:fld id="{0FEF7EC2-DC2B-4552-B65F-0FE10C34E02C}" type="slidenum">
              <a:rPr lang="en-US">
                <a:solidFill>
                  <a:srgbClr val="000000"/>
                </a:solidFill>
              </a:rPr>
              <a:pPr fontAlgn="base">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8406182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hyperlink" Target="mailto:jeannie.tomasek@tea.state.tx.us" TargetMode="External"/><Relationship Id="rId1" Type="http://schemas.openxmlformats.org/officeDocument/2006/relationships/slideLayout" Target="../slideLayouts/slideLayout3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1.xml"/><Relationship Id="rId1" Type="http://schemas.openxmlformats.org/officeDocument/2006/relationships/tags" Target="../tags/tag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2" Type="http://schemas.openxmlformats.org/officeDocument/2006/relationships/hyperlink" Target="mailto:FACT@txdps.state.tx.us" TargetMode="External"/><Relationship Id="rId1" Type="http://schemas.openxmlformats.org/officeDocument/2006/relationships/slideLayout" Target="../slideLayouts/slideLayout37.xml"/></Relationships>
</file>

<file path=ppt/slides/_rels/slide32.xml.rels><?xml version="1.0" encoding="UTF-8" standalone="yes"?>
<Relationships xmlns="http://schemas.openxmlformats.org/package/2006/relationships"><Relationship Id="rId3" Type="http://schemas.openxmlformats.org/officeDocument/2006/relationships/hyperlink" Target="mailto:April.carmichael@tea.state.tx.us" TargetMode="External"/><Relationship Id="rId2" Type="http://schemas.openxmlformats.org/officeDocument/2006/relationships/hyperlink" Target="mailto:jeannie.tomasek@tea.state.tx.us" TargetMode="External"/><Relationship Id="rId1" Type="http://schemas.openxmlformats.org/officeDocument/2006/relationships/slideLayout" Target="../slideLayouts/slideLayout38.xml"/><Relationship Id="rId6" Type="http://schemas.openxmlformats.org/officeDocument/2006/relationships/hyperlink" Target="mailto:Pamela.coy@tea.state.tx.us" TargetMode="External"/><Relationship Id="rId5" Type="http://schemas.openxmlformats.org/officeDocument/2006/relationships/hyperlink" Target="mailto:Beatrice.avalos@tea.state.tx.us" TargetMode="External"/><Relationship Id="rId4" Type="http://schemas.openxmlformats.org/officeDocument/2006/relationships/hyperlink" Target="mailto:Baerbel.cleveland@tea.state.tx.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latin typeface="Arial" charset="0"/>
                <a:cs typeface="Arial" charset="0"/>
              </a:rPr>
              <a:t>Fingerprinting and Background Checks for Charter </a:t>
            </a:r>
            <a:r>
              <a:rPr lang="en-US" sz="2600" dirty="0">
                <a:latin typeface="Arial" pitchFamily="34" charset="0"/>
                <a:cs typeface="Arial" pitchFamily="34" charset="0"/>
              </a:rPr>
              <a:t>School</a:t>
            </a:r>
            <a:r>
              <a:rPr lang="en-US" sz="2600" dirty="0">
                <a:latin typeface="Arial" charset="0"/>
                <a:cs typeface="Arial" charset="0"/>
              </a:rPr>
              <a:t> Employees</a:t>
            </a:r>
            <a:endParaRPr lang="en-US" sz="2600" dirty="0"/>
          </a:p>
        </p:txBody>
      </p:sp>
      <p:sp>
        <p:nvSpPr>
          <p:cNvPr id="3" name="Text Placeholder 2"/>
          <p:cNvSpPr>
            <a:spLocks noGrp="1"/>
          </p:cNvSpPr>
          <p:nvPr>
            <p:ph type="body" idx="1"/>
          </p:nvPr>
        </p:nvSpPr>
        <p:spPr/>
        <p:txBody>
          <a:bodyPr/>
          <a:lstStyle/>
          <a:p>
            <a:r>
              <a:rPr lang="en-US" dirty="0" smtClean="0"/>
              <a:t>Jeannie Tomasek, fingerprinting manager</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dirty="0" smtClean="0">
                <a:solidFill>
                  <a:schemeClr val="tx1"/>
                </a:solidFill>
                <a:latin typeface="Arial" charset="0"/>
                <a:cs typeface="Arial" charset="0"/>
              </a:rPr>
              <a:t>STEPS TO COMPLIANCE with fingerprinting…</a:t>
            </a:r>
          </a:p>
        </p:txBody>
      </p:sp>
      <p:sp>
        <p:nvSpPr>
          <p:cNvPr id="14339" name="Rectangle 3"/>
          <p:cNvSpPr>
            <a:spLocks noGrp="1" noChangeArrowheads="1"/>
          </p:cNvSpPr>
          <p:nvPr>
            <p:ph type="body" idx="1"/>
          </p:nvPr>
        </p:nvSpPr>
        <p:spPr>
          <a:xfrm>
            <a:off x="1371600" y="1676400"/>
            <a:ext cx="6705600" cy="2971800"/>
          </a:xfrm>
        </p:spPr>
        <p:txBody>
          <a:bodyPr/>
          <a:lstStyle/>
          <a:p>
            <a:r>
              <a:rPr lang="en-US" sz="2800" b="0" dirty="0" smtClean="0">
                <a:solidFill>
                  <a:schemeClr val="tx1"/>
                </a:solidFill>
              </a:rPr>
              <a:t>STEP 1 – ACCESS</a:t>
            </a:r>
            <a:endParaRPr lang="en-US" sz="1200" b="0" dirty="0" smtClean="0">
              <a:solidFill>
                <a:schemeClr val="tx1"/>
              </a:solidFill>
            </a:endParaRPr>
          </a:p>
          <a:p>
            <a:r>
              <a:rPr lang="en-US" sz="2800" b="0" dirty="0" smtClean="0">
                <a:solidFill>
                  <a:schemeClr val="tx1"/>
                </a:solidFill>
              </a:rPr>
              <a:t>STEP 2 – UPLOAD</a:t>
            </a:r>
          </a:p>
          <a:p>
            <a:r>
              <a:rPr lang="en-US" sz="2800" b="0" dirty="0" smtClean="0">
                <a:solidFill>
                  <a:schemeClr val="tx1"/>
                </a:solidFill>
              </a:rPr>
              <a:t>STEP 3 – SUBMIT FINGERPRINTS</a:t>
            </a:r>
          </a:p>
          <a:p>
            <a:r>
              <a:rPr lang="en-US" sz="2800" b="0" dirty="0" smtClean="0">
                <a:solidFill>
                  <a:schemeClr val="tx1"/>
                </a:solidFill>
              </a:rPr>
              <a:t>STEP 4 - REVIEW</a:t>
            </a:r>
          </a:p>
        </p:txBody>
      </p:sp>
    </p:spTree>
  </p:cSld>
  <p:clrMapOvr>
    <a:masterClrMapping/>
  </p:clrMapOvr>
  <mc:AlternateContent xmlns:mc="http://schemas.openxmlformats.org/markup-compatibility/2006" xmlns:p14="http://schemas.microsoft.com/office/powerpoint/2010/main">
    <mc:Choice Requires="p14">
      <p:transition spd="slow" p14:dur="2000" advTm="44075"/>
    </mc:Choice>
    <mc:Fallback xmlns="">
      <p:transition spd="slow" advTm="4407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lnSpc>
                <a:spcPct val="90000"/>
              </a:lnSpc>
            </a:pPr>
            <a:r>
              <a:rPr lang="en-US" u="sng" smtClean="0">
                <a:solidFill>
                  <a:schemeClr val="tx1"/>
                </a:solidFill>
                <a:latin typeface="Arial" charset="0"/>
                <a:cs typeface="Arial" charset="0"/>
              </a:rPr>
              <a:t>STEP 1</a:t>
            </a:r>
            <a:r>
              <a:rPr lang="en-US" smtClean="0">
                <a:solidFill>
                  <a:schemeClr val="tx1"/>
                </a:solidFill>
                <a:latin typeface="Arial" charset="0"/>
                <a:cs typeface="Arial" charset="0"/>
              </a:rPr>
              <a:t> – ACCESS</a:t>
            </a:r>
          </a:p>
        </p:txBody>
      </p:sp>
      <p:sp>
        <p:nvSpPr>
          <p:cNvPr id="15363" name="Rectangle 3"/>
          <p:cNvSpPr>
            <a:spLocks noGrp="1" noChangeArrowheads="1"/>
          </p:cNvSpPr>
          <p:nvPr>
            <p:ph type="body" idx="1"/>
          </p:nvPr>
        </p:nvSpPr>
        <p:spPr>
          <a:xfrm>
            <a:off x="838200" y="1219200"/>
            <a:ext cx="7648575" cy="4800600"/>
          </a:xfrm>
        </p:spPr>
        <p:txBody>
          <a:bodyPr/>
          <a:lstStyle/>
          <a:p>
            <a:pPr eaLnBrk="1" hangingPunct="1">
              <a:lnSpc>
                <a:spcPct val="90000"/>
              </a:lnSpc>
            </a:pPr>
            <a:endParaRPr lang="en-US" dirty="0" smtClean="0">
              <a:solidFill>
                <a:schemeClr val="tx1"/>
              </a:solidFill>
              <a:latin typeface="Arial" charset="0"/>
              <a:cs typeface="Arial" charset="0"/>
            </a:endParaRPr>
          </a:p>
          <a:p>
            <a:pPr lvl="1" eaLnBrk="1" hangingPunct="1">
              <a:lnSpc>
                <a:spcPct val="90000"/>
              </a:lnSpc>
            </a:pPr>
            <a:r>
              <a:rPr lang="en-US" sz="2400" dirty="0" smtClean="0">
                <a:solidFill>
                  <a:schemeClr val="tx1"/>
                </a:solidFill>
                <a:latin typeface="Arial" charset="0"/>
                <a:cs typeface="Arial" charset="0"/>
              </a:rPr>
              <a:t>The charter school must maintain access to the Educator Certification Online System (ECOS) at all times for persons responsible for uploading employee information for purposes of fingerprinting. </a:t>
            </a:r>
          </a:p>
          <a:p>
            <a:pPr lvl="1" eaLnBrk="1" hangingPunct="1">
              <a:lnSpc>
                <a:spcPct val="90000"/>
              </a:lnSpc>
              <a:buNone/>
            </a:pPr>
            <a:endParaRPr lang="en-US" sz="2400" dirty="0" smtClean="0">
              <a:solidFill>
                <a:schemeClr val="tx1"/>
              </a:solidFill>
              <a:latin typeface="Arial" charset="0"/>
              <a:cs typeface="Arial" charset="0"/>
            </a:endParaRPr>
          </a:p>
          <a:p>
            <a:pPr lvl="1" eaLnBrk="1" hangingPunct="1">
              <a:lnSpc>
                <a:spcPct val="90000"/>
              </a:lnSpc>
            </a:pPr>
            <a:r>
              <a:rPr lang="en-US" sz="2400" dirty="0" smtClean="0">
                <a:solidFill>
                  <a:schemeClr val="tx1"/>
                </a:solidFill>
                <a:latin typeface="Arial" charset="0"/>
                <a:cs typeface="Arial" charset="0"/>
              </a:rPr>
              <a:t>The charter school must also maintain access to the DPS FACT Clearinghouse in order to review and adjudicate criminal histories for employees. </a:t>
            </a:r>
          </a:p>
          <a:p>
            <a:pPr lvl="1" eaLnBrk="1" hangingPunct="1">
              <a:lnSpc>
                <a:spcPct val="90000"/>
              </a:lnSpc>
            </a:pPr>
            <a:endParaRPr lang="en-US" dirty="0" smtClean="0">
              <a:solidFill>
                <a:schemeClr val="tx1"/>
              </a:solidFill>
              <a:latin typeface="Arial" charset="0"/>
              <a:cs typeface="Arial" charset="0"/>
            </a:endParaRPr>
          </a:p>
          <a:p>
            <a:pPr eaLnBrk="1" hangingPunct="1">
              <a:lnSpc>
                <a:spcPct val="90000"/>
              </a:lnSpc>
            </a:pPr>
            <a:endParaRPr lang="en-US" dirty="0" smtClean="0">
              <a:solidFill>
                <a:schemeClr val="tx1"/>
              </a:solidFill>
              <a:latin typeface="Arial" charset="0"/>
              <a:cs typeface="Arial" charset="0"/>
            </a:endParaRPr>
          </a:p>
          <a:p>
            <a:pPr eaLnBrk="1" hangingPunct="1">
              <a:lnSpc>
                <a:spcPct val="90000"/>
              </a:lnSpc>
            </a:pPr>
            <a:endParaRPr lang="en-US" dirty="0" smtClean="0">
              <a:solidFill>
                <a:schemeClr val="tx1"/>
              </a:solidFill>
              <a:latin typeface="Arial" charset="0"/>
              <a:cs typeface="Arial" charset="0"/>
            </a:endParaRPr>
          </a:p>
          <a:p>
            <a:pPr eaLnBrk="1" hangingPunct="1">
              <a:lnSpc>
                <a:spcPct val="90000"/>
              </a:lnSpc>
            </a:pPr>
            <a:endParaRPr lang="en-US" dirty="0" smtClean="0">
              <a:solidFill>
                <a:schemeClr val="tx1"/>
              </a:solidFill>
              <a:latin typeface="Arial" charset="0"/>
              <a:cs typeface="Arial" charset="0"/>
            </a:endParaRPr>
          </a:p>
          <a:p>
            <a:pPr lvl="1" eaLnBrk="1" hangingPunct="1">
              <a:lnSpc>
                <a:spcPct val="90000"/>
              </a:lnSpc>
            </a:pPr>
            <a:endParaRPr lang="en-US" sz="1000"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44125"/>
    </mc:Choice>
    <mc:Fallback xmlns="">
      <p:transition spd="slow" advTm="4412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lnSpc>
                <a:spcPct val="90000"/>
              </a:lnSpc>
            </a:pPr>
            <a:r>
              <a:rPr lang="en-US" u="sng" smtClean="0">
                <a:solidFill>
                  <a:schemeClr val="tx1"/>
                </a:solidFill>
                <a:latin typeface="Arial" charset="0"/>
                <a:cs typeface="Arial" charset="0"/>
              </a:rPr>
              <a:t>STEP 2</a:t>
            </a:r>
            <a:r>
              <a:rPr lang="en-US" smtClean="0">
                <a:solidFill>
                  <a:schemeClr val="tx1"/>
                </a:solidFill>
                <a:latin typeface="Arial" charset="0"/>
                <a:cs typeface="Arial" charset="0"/>
              </a:rPr>
              <a:t> – UPLOAD</a:t>
            </a:r>
          </a:p>
        </p:txBody>
      </p:sp>
      <p:sp>
        <p:nvSpPr>
          <p:cNvPr id="16387" name="Rectangle 3"/>
          <p:cNvSpPr>
            <a:spLocks noGrp="1" noChangeArrowheads="1"/>
          </p:cNvSpPr>
          <p:nvPr>
            <p:ph type="body" idx="1"/>
          </p:nvPr>
        </p:nvSpPr>
        <p:spPr>
          <a:xfrm>
            <a:off x="838200" y="838200"/>
            <a:ext cx="7648575" cy="5181600"/>
          </a:xfrm>
        </p:spPr>
        <p:txBody>
          <a:bodyPr/>
          <a:lstStyle/>
          <a:p>
            <a:pPr lvl="1" eaLnBrk="1" hangingPunct="1">
              <a:lnSpc>
                <a:spcPct val="90000"/>
              </a:lnSpc>
            </a:pPr>
            <a:endParaRPr lang="en-US" sz="2400" dirty="0" smtClean="0">
              <a:solidFill>
                <a:schemeClr val="tx1"/>
              </a:solidFill>
              <a:latin typeface="Arial" charset="0"/>
              <a:cs typeface="Arial" charset="0"/>
            </a:endParaRPr>
          </a:p>
          <a:p>
            <a:pPr lvl="1" eaLnBrk="1" hangingPunct="1">
              <a:lnSpc>
                <a:spcPct val="90000"/>
              </a:lnSpc>
            </a:pPr>
            <a:r>
              <a:rPr lang="en-US" sz="2400" dirty="0" smtClean="0">
                <a:solidFill>
                  <a:schemeClr val="tx1"/>
                </a:solidFill>
                <a:latin typeface="Arial" charset="0"/>
                <a:cs typeface="Arial" charset="0"/>
              </a:rPr>
              <a:t>The charter school must upload required information to the ECOS for all newly hired employees and classroom substitutes. </a:t>
            </a:r>
          </a:p>
          <a:p>
            <a:pPr lvl="1" eaLnBrk="1" hangingPunct="1">
              <a:lnSpc>
                <a:spcPct val="90000"/>
              </a:lnSpc>
            </a:pPr>
            <a:endParaRPr lang="en-US" sz="2400" dirty="0" smtClean="0">
              <a:solidFill>
                <a:schemeClr val="tx1"/>
              </a:solidFill>
              <a:latin typeface="Arial" charset="0"/>
              <a:cs typeface="Arial" charset="0"/>
            </a:endParaRPr>
          </a:p>
          <a:p>
            <a:pPr lvl="1" eaLnBrk="1" hangingPunct="1">
              <a:lnSpc>
                <a:spcPct val="90000"/>
              </a:lnSpc>
            </a:pPr>
            <a:r>
              <a:rPr lang="en-US" sz="2400" dirty="0" smtClean="0">
                <a:solidFill>
                  <a:schemeClr val="tx1"/>
                </a:solidFill>
                <a:latin typeface="Arial" charset="0"/>
                <a:cs typeface="Arial" charset="0"/>
              </a:rPr>
              <a:t>Charter schools will be able to check the progress of each applicant throughout the process via ECOS.</a:t>
            </a:r>
          </a:p>
          <a:p>
            <a:pPr lvl="1" eaLnBrk="1" hangingPunct="1">
              <a:lnSpc>
                <a:spcPct val="90000"/>
              </a:lnSpc>
              <a:buNone/>
            </a:pPr>
            <a:r>
              <a:rPr lang="en-US" sz="2400" dirty="0" smtClean="0">
                <a:solidFill>
                  <a:schemeClr val="tx1"/>
                </a:solidFill>
                <a:latin typeface="Arial" charset="0"/>
                <a:cs typeface="Arial" charset="0"/>
              </a:rPr>
              <a:t> </a:t>
            </a:r>
          </a:p>
          <a:p>
            <a:pPr lvl="1" eaLnBrk="1" hangingPunct="1">
              <a:lnSpc>
                <a:spcPct val="90000"/>
              </a:lnSpc>
            </a:pPr>
            <a:r>
              <a:rPr lang="en-US" sz="2400" dirty="0" smtClean="0">
                <a:solidFill>
                  <a:schemeClr val="tx1"/>
                </a:solidFill>
                <a:latin typeface="Arial" charset="0"/>
                <a:cs typeface="Arial" charset="0"/>
              </a:rPr>
              <a:t>For additional information on the upload process, please contact the TEA Division of Fingerprinting at (512) 936-8400, Option 3. </a:t>
            </a:r>
          </a:p>
          <a:p>
            <a:pPr lvl="1" eaLnBrk="1" hangingPunct="1">
              <a:lnSpc>
                <a:spcPct val="90000"/>
              </a:lnSpc>
            </a:pPr>
            <a:endParaRPr lang="en-US" dirty="0" smtClean="0">
              <a:solidFill>
                <a:schemeClr val="tx1"/>
              </a:solidFill>
              <a:latin typeface="Arial" charset="0"/>
              <a:cs typeface="Arial" charset="0"/>
            </a:endParaRPr>
          </a:p>
          <a:p>
            <a:pPr lvl="1" eaLnBrk="1" hangingPunct="1">
              <a:lnSpc>
                <a:spcPct val="90000"/>
              </a:lnSpc>
            </a:pPr>
            <a:endParaRPr lang="en-US" sz="1000" dirty="0" smtClean="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88370"/>
    </mc:Choice>
    <mc:Fallback>
      <p:transition spd="slow" advTm="8837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u="sng" dirty="0" smtClean="0">
                <a:solidFill>
                  <a:schemeClr val="tx1"/>
                </a:solidFill>
                <a:latin typeface="Arial" charset="0"/>
                <a:cs typeface="Arial" charset="0"/>
              </a:rPr>
              <a:t/>
            </a:r>
            <a:br>
              <a:rPr lang="en-US" u="sng" dirty="0" smtClean="0">
                <a:solidFill>
                  <a:schemeClr val="tx1"/>
                </a:solidFill>
                <a:latin typeface="Arial" charset="0"/>
                <a:cs typeface="Arial" charset="0"/>
              </a:rPr>
            </a:br>
            <a:r>
              <a:rPr lang="en-US" u="sng" dirty="0" smtClean="0">
                <a:solidFill>
                  <a:schemeClr val="tx1"/>
                </a:solidFill>
                <a:latin typeface="Arial" charset="0"/>
                <a:cs typeface="Arial" charset="0"/>
              </a:rPr>
              <a:t>STEP 3</a:t>
            </a:r>
            <a:r>
              <a:rPr lang="en-US" dirty="0" smtClean="0">
                <a:solidFill>
                  <a:schemeClr val="tx1"/>
                </a:solidFill>
                <a:latin typeface="Arial" charset="0"/>
                <a:cs typeface="Arial" charset="0"/>
              </a:rPr>
              <a:t> – SUBMIT FINGERPRINTS</a:t>
            </a:r>
            <a:br>
              <a:rPr lang="en-US" dirty="0" smtClean="0">
                <a:solidFill>
                  <a:schemeClr val="tx1"/>
                </a:solidFill>
                <a:latin typeface="Arial" charset="0"/>
                <a:cs typeface="Arial" charset="0"/>
              </a:rPr>
            </a:br>
            <a:endParaRPr lang="en-US" dirty="0" smtClean="0">
              <a:solidFill>
                <a:schemeClr val="tx1"/>
              </a:solidFill>
              <a:latin typeface="Arial" charset="0"/>
              <a:cs typeface="Arial" charset="0"/>
            </a:endParaRPr>
          </a:p>
        </p:txBody>
      </p:sp>
      <p:sp>
        <p:nvSpPr>
          <p:cNvPr id="17411" name="Rectangle 3"/>
          <p:cNvSpPr>
            <a:spLocks noGrp="1" noChangeArrowheads="1"/>
          </p:cNvSpPr>
          <p:nvPr>
            <p:ph type="body" idx="1"/>
          </p:nvPr>
        </p:nvSpPr>
        <p:spPr>
          <a:xfrm>
            <a:off x="838200" y="1295400"/>
            <a:ext cx="7648575" cy="4724400"/>
          </a:xfrm>
        </p:spPr>
        <p:txBody>
          <a:bodyPr/>
          <a:lstStyle/>
          <a:p>
            <a:pPr>
              <a:buFont typeface="Wingdings" pitchFamily="2" charset="2"/>
              <a:buChar char="§"/>
            </a:pPr>
            <a:r>
              <a:rPr lang="en-US" sz="2400" b="0" dirty="0" smtClean="0">
                <a:solidFill>
                  <a:schemeClr val="tx1"/>
                </a:solidFill>
                <a:latin typeface="Arial" charset="0"/>
                <a:cs typeface="Arial" charset="0"/>
              </a:rPr>
              <a:t>The employee will schedule an appointment online with </a:t>
            </a:r>
            <a:r>
              <a:rPr lang="en-US" sz="2400" b="0" dirty="0" err="1" smtClean="0">
                <a:solidFill>
                  <a:schemeClr val="tx1"/>
                </a:solidFill>
                <a:latin typeface="Arial" charset="0"/>
                <a:cs typeface="Arial" charset="0"/>
              </a:rPr>
              <a:t>MorphoTrust</a:t>
            </a:r>
            <a:r>
              <a:rPr lang="en-US" sz="2400" b="0" dirty="0" smtClean="0">
                <a:solidFill>
                  <a:schemeClr val="tx1"/>
                </a:solidFill>
                <a:latin typeface="Arial" charset="0"/>
                <a:cs typeface="Arial" charset="0"/>
              </a:rPr>
              <a:t> USA (formerly L-1 Enrollment Services). </a:t>
            </a:r>
          </a:p>
          <a:p>
            <a:pPr>
              <a:buFont typeface="Wingdings" pitchFamily="2" charset="2"/>
              <a:buChar char="§"/>
            </a:pPr>
            <a:endParaRPr lang="en-US" sz="2400" b="0" dirty="0" smtClean="0">
              <a:solidFill>
                <a:schemeClr val="tx1"/>
              </a:solidFill>
              <a:latin typeface="Arial" charset="0"/>
              <a:cs typeface="Arial" charset="0"/>
            </a:endParaRPr>
          </a:p>
          <a:p>
            <a:pPr>
              <a:buFont typeface="Wingdings" pitchFamily="2" charset="2"/>
              <a:buChar char="§"/>
            </a:pPr>
            <a:r>
              <a:rPr lang="en-US" sz="2400" b="0" dirty="0" smtClean="0">
                <a:solidFill>
                  <a:schemeClr val="tx1"/>
                </a:solidFill>
                <a:latin typeface="Arial" charset="0"/>
                <a:cs typeface="Arial" charset="0"/>
              </a:rPr>
              <a:t>The charter school must follow-up with employees whose prints are rejected for poor print quality to ensure that the educator is re-printed.</a:t>
            </a:r>
          </a:p>
          <a:p>
            <a:pPr lvl="1" eaLnBrk="1" hangingPunct="1">
              <a:lnSpc>
                <a:spcPct val="90000"/>
              </a:lnSpc>
            </a:pPr>
            <a:endParaRPr lang="en-US" dirty="0" smtClean="0">
              <a:solidFill>
                <a:schemeClr val="tx1"/>
              </a:solidFill>
              <a:latin typeface="Arial" charset="0"/>
              <a:cs typeface="Arial" charset="0"/>
            </a:endParaRPr>
          </a:p>
          <a:p>
            <a:pPr eaLnBrk="1" hangingPunct="1">
              <a:lnSpc>
                <a:spcPct val="90000"/>
              </a:lnSpc>
            </a:pPr>
            <a:endParaRPr lang="en-US" dirty="0" smtClean="0">
              <a:solidFill>
                <a:schemeClr val="tx1"/>
              </a:solidFill>
              <a:latin typeface="Arial" charset="0"/>
              <a:cs typeface="Arial" charset="0"/>
            </a:endParaRPr>
          </a:p>
          <a:p>
            <a:pPr eaLnBrk="1" hangingPunct="1">
              <a:lnSpc>
                <a:spcPct val="90000"/>
              </a:lnSpc>
            </a:pPr>
            <a:endParaRPr lang="en-US" dirty="0" smtClean="0">
              <a:solidFill>
                <a:schemeClr val="tx1"/>
              </a:solidFill>
              <a:latin typeface="Arial" charset="0"/>
              <a:cs typeface="Arial" charset="0"/>
            </a:endParaRPr>
          </a:p>
          <a:p>
            <a:pPr lvl="1" eaLnBrk="1" hangingPunct="1">
              <a:lnSpc>
                <a:spcPct val="90000"/>
              </a:lnSpc>
            </a:pPr>
            <a:endParaRPr lang="en-US" sz="1000" dirty="0" smtClean="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79710"/>
    </mc:Choice>
    <mc:Fallback>
      <p:transition spd="slow" advTm="7971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u="sng" smtClean="0">
                <a:solidFill>
                  <a:schemeClr val="tx1"/>
                </a:solidFill>
                <a:latin typeface="Arial" charset="0"/>
                <a:cs typeface="Arial" charset="0"/>
              </a:rPr>
              <a:t>STEP 4</a:t>
            </a:r>
            <a:r>
              <a:rPr lang="en-US" smtClean="0">
                <a:solidFill>
                  <a:schemeClr val="tx1"/>
                </a:solidFill>
                <a:latin typeface="Arial" charset="0"/>
                <a:cs typeface="Arial" charset="0"/>
              </a:rPr>
              <a:t> – REVIEW</a:t>
            </a:r>
            <a:br>
              <a:rPr lang="en-US" smtClean="0">
                <a:solidFill>
                  <a:schemeClr val="tx1"/>
                </a:solidFill>
                <a:latin typeface="Arial" charset="0"/>
                <a:cs typeface="Arial" charset="0"/>
              </a:rPr>
            </a:br>
            <a:endParaRPr lang="en-US" smtClean="0">
              <a:solidFill>
                <a:schemeClr val="tx1"/>
              </a:solidFill>
              <a:latin typeface="Arial" charset="0"/>
              <a:cs typeface="Arial" charset="0"/>
            </a:endParaRPr>
          </a:p>
        </p:txBody>
      </p:sp>
      <p:sp>
        <p:nvSpPr>
          <p:cNvPr id="18435" name="Rectangle 3"/>
          <p:cNvSpPr>
            <a:spLocks noGrp="1" noChangeArrowheads="1"/>
          </p:cNvSpPr>
          <p:nvPr>
            <p:ph type="body" idx="1"/>
          </p:nvPr>
        </p:nvSpPr>
        <p:spPr>
          <a:xfrm>
            <a:off x="838200" y="914400"/>
            <a:ext cx="7648575" cy="5105400"/>
          </a:xfrm>
        </p:spPr>
        <p:txBody>
          <a:bodyPr>
            <a:normAutofit/>
          </a:bodyPr>
          <a:lstStyle/>
          <a:p>
            <a:pPr>
              <a:buFont typeface="Wingdings" pitchFamily="2" charset="2"/>
              <a:buChar char="§"/>
            </a:pPr>
            <a:r>
              <a:rPr lang="en-US" sz="2400" b="0" dirty="0" smtClean="0">
                <a:solidFill>
                  <a:schemeClr val="tx1"/>
                </a:solidFill>
                <a:latin typeface="Arial" charset="0"/>
                <a:cs typeface="Arial" charset="0"/>
              </a:rPr>
              <a:t>The charter school will automatically be subscribed to each employee in the DPS Clearinghouse that was printed with a TEA-issued Fast Fingerprint Pass after the individual has been uploaded and printed. </a:t>
            </a:r>
          </a:p>
          <a:p>
            <a:pPr>
              <a:buFont typeface="Wingdings" pitchFamily="2" charset="2"/>
              <a:buChar char="§"/>
            </a:pPr>
            <a:endParaRPr lang="en-US" sz="2400" b="0" dirty="0" smtClean="0">
              <a:solidFill>
                <a:schemeClr val="tx1"/>
              </a:solidFill>
              <a:latin typeface="Arial" charset="0"/>
              <a:cs typeface="Arial" charset="0"/>
            </a:endParaRPr>
          </a:p>
          <a:p>
            <a:pPr>
              <a:buFont typeface="Wingdings" pitchFamily="2" charset="2"/>
              <a:buChar char="§"/>
            </a:pPr>
            <a:r>
              <a:rPr lang="en-US" sz="2400" b="0" dirty="0" smtClean="0">
                <a:solidFill>
                  <a:schemeClr val="tx1"/>
                </a:solidFill>
                <a:latin typeface="Arial" charset="0"/>
                <a:cs typeface="Arial" charset="0"/>
              </a:rPr>
              <a:t>The charter school must subscribe to records in the DPS FACT Clearinghouse for all those previously printed through the TEA process to ensure they will receive subsequent arrest notifications (</a:t>
            </a:r>
            <a:r>
              <a:rPr lang="en-US" sz="2400" b="0" dirty="0" err="1" smtClean="0">
                <a:solidFill>
                  <a:schemeClr val="tx1"/>
                </a:solidFill>
                <a:latin typeface="Arial" charset="0"/>
                <a:cs typeface="Arial" charset="0"/>
              </a:rPr>
              <a:t>rapbacks</a:t>
            </a:r>
            <a:r>
              <a:rPr lang="en-US" sz="2400" b="0" dirty="0" smtClean="0">
                <a:solidFill>
                  <a:schemeClr val="tx1"/>
                </a:solidFill>
                <a:latin typeface="Arial" charset="0"/>
                <a:cs typeface="Arial" charset="0"/>
              </a:rPr>
              <a:t>) from DPS.</a:t>
            </a:r>
          </a:p>
          <a:p>
            <a:pPr lvl="1" eaLnBrk="1" hangingPunct="1">
              <a:lnSpc>
                <a:spcPct val="90000"/>
              </a:lnSpc>
            </a:pPr>
            <a:endParaRPr lang="en-US" sz="2800" dirty="0" smtClean="0">
              <a:solidFill>
                <a:schemeClr val="tx1"/>
              </a:solidFill>
              <a:latin typeface="Arial" charset="0"/>
              <a:cs typeface="Arial" charset="0"/>
            </a:endParaRPr>
          </a:p>
          <a:p>
            <a:pPr eaLnBrk="1" hangingPunct="1">
              <a:lnSpc>
                <a:spcPct val="90000"/>
              </a:lnSpc>
            </a:pPr>
            <a:endParaRPr lang="en-US" sz="1800" dirty="0" smtClean="0">
              <a:solidFill>
                <a:schemeClr val="tx1"/>
              </a:solidFill>
              <a:latin typeface="Arial" charset="0"/>
              <a:cs typeface="Arial" charset="0"/>
            </a:endParaRPr>
          </a:p>
          <a:p>
            <a:pPr lvl="1" eaLnBrk="1" hangingPunct="1">
              <a:lnSpc>
                <a:spcPct val="90000"/>
              </a:lnSpc>
            </a:pPr>
            <a:endParaRPr lang="en-US" sz="1800" dirty="0" smtClean="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90140"/>
    </mc:Choice>
    <mc:Fallback>
      <p:transition spd="slow" advTm="9014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lnSpc>
                <a:spcPct val="90000"/>
              </a:lnSpc>
            </a:pPr>
            <a:r>
              <a:rPr lang="en-US" u="sng" smtClean="0">
                <a:solidFill>
                  <a:schemeClr val="tx1"/>
                </a:solidFill>
                <a:latin typeface="Arial" charset="0"/>
                <a:cs typeface="Arial" charset="0"/>
              </a:rPr>
              <a:t>STEP 4</a:t>
            </a:r>
            <a:r>
              <a:rPr lang="en-US" smtClean="0">
                <a:solidFill>
                  <a:schemeClr val="tx1"/>
                </a:solidFill>
                <a:latin typeface="Arial" charset="0"/>
                <a:cs typeface="Arial" charset="0"/>
              </a:rPr>
              <a:t> – REVIEW (continued)</a:t>
            </a:r>
          </a:p>
        </p:txBody>
      </p:sp>
      <p:sp>
        <p:nvSpPr>
          <p:cNvPr id="19459" name="Rectangle 3"/>
          <p:cNvSpPr>
            <a:spLocks noGrp="1" noChangeArrowheads="1"/>
          </p:cNvSpPr>
          <p:nvPr>
            <p:ph type="body" idx="1"/>
          </p:nvPr>
        </p:nvSpPr>
        <p:spPr>
          <a:xfrm>
            <a:off x="838200" y="1219200"/>
            <a:ext cx="7648575" cy="4800600"/>
          </a:xfrm>
        </p:spPr>
        <p:txBody>
          <a:bodyPr>
            <a:normAutofit/>
          </a:bodyPr>
          <a:lstStyle/>
          <a:p>
            <a:pPr>
              <a:buFont typeface="Wingdings" pitchFamily="2" charset="2"/>
              <a:buChar char="§"/>
            </a:pPr>
            <a:r>
              <a:rPr lang="en-US" sz="2400" b="0" dirty="0" smtClean="0">
                <a:solidFill>
                  <a:schemeClr val="tx1"/>
                </a:solidFill>
                <a:latin typeface="Arial" charset="0"/>
                <a:cs typeface="Arial" charset="0"/>
              </a:rPr>
              <a:t>Review the criminal histories in the DPS Clearinghouse and adjudicate them according to charter school standards. TEA will review these records based on provisions in TEC §22.085.</a:t>
            </a:r>
          </a:p>
          <a:p>
            <a:pPr>
              <a:buFont typeface="Wingdings" pitchFamily="2" charset="2"/>
              <a:buChar char="§"/>
            </a:pPr>
            <a:r>
              <a:rPr lang="en-US" sz="2400" b="0" dirty="0" smtClean="0">
                <a:solidFill>
                  <a:schemeClr val="tx1"/>
                </a:solidFill>
                <a:latin typeface="Arial" charset="0"/>
                <a:cs typeface="Arial" charset="0"/>
              </a:rPr>
              <a:t>The charter school will continue their subscription in the DPS Clearinghouse to all employees and classroom substitutes during their term of employment with the charter school. The charter school must unsubscribe from records in the Clearinghouse as employees leave employment.</a:t>
            </a:r>
          </a:p>
          <a:p>
            <a:pPr lvl="1" eaLnBrk="1" hangingPunct="1">
              <a:lnSpc>
                <a:spcPct val="90000"/>
              </a:lnSpc>
            </a:pPr>
            <a:endParaRPr lang="en-US" sz="1800" dirty="0" smtClean="0">
              <a:solidFill>
                <a:schemeClr val="tx1"/>
              </a:solidFill>
              <a:latin typeface="Arial" charset="0"/>
              <a:cs typeface="Arial" charset="0"/>
            </a:endParaRPr>
          </a:p>
          <a:p>
            <a:pPr eaLnBrk="1" hangingPunct="1">
              <a:lnSpc>
                <a:spcPct val="90000"/>
              </a:lnSpc>
            </a:pPr>
            <a:endParaRPr lang="en-US" sz="1800" dirty="0" smtClean="0">
              <a:solidFill>
                <a:schemeClr val="tx1"/>
              </a:solidFill>
              <a:latin typeface="Arial" charset="0"/>
              <a:cs typeface="Arial" charset="0"/>
            </a:endParaRPr>
          </a:p>
          <a:p>
            <a:pPr lvl="1" eaLnBrk="1" hangingPunct="1">
              <a:lnSpc>
                <a:spcPct val="90000"/>
              </a:lnSpc>
            </a:pPr>
            <a:endParaRPr lang="en-US" sz="1800" dirty="0" smtClean="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126910"/>
    </mc:Choice>
    <mc:Fallback>
      <p:transition spd="slow" advTm="12691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en-US" sz="2800" dirty="0" smtClean="0">
                <a:solidFill>
                  <a:schemeClr val="tx1"/>
                </a:solidFill>
                <a:latin typeface="Arial" charset="0"/>
                <a:cs typeface="Arial" charset="0"/>
              </a:rPr>
              <a:t>The upload process…</a:t>
            </a:r>
          </a:p>
        </p:txBody>
      </p:sp>
      <p:sp>
        <p:nvSpPr>
          <p:cNvPr id="20483" name="Rectangle 3"/>
          <p:cNvSpPr>
            <a:spLocks noGrp="1" noChangeArrowheads="1"/>
          </p:cNvSpPr>
          <p:nvPr>
            <p:ph type="body" idx="1"/>
          </p:nvPr>
        </p:nvSpPr>
        <p:spPr>
          <a:xfrm>
            <a:off x="838200" y="914400"/>
            <a:ext cx="7648575" cy="4876800"/>
          </a:xfrm>
        </p:spPr>
        <p:txBody>
          <a:bodyPr>
            <a:normAutofit lnSpcReduction="10000"/>
          </a:bodyPr>
          <a:lstStyle/>
          <a:p>
            <a:pPr eaLnBrk="1" hangingPunct="1">
              <a:lnSpc>
                <a:spcPct val="90000"/>
              </a:lnSpc>
              <a:buFont typeface="Arial" pitchFamily="34" charset="0"/>
              <a:buChar char="•"/>
            </a:pPr>
            <a:r>
              <a:rPr lang="en-US" sz="2400" b="0" dirty="0" smtClean="0">
                <a:solidFill>
                  <a:schemeClr val="tx1"/>
                </a:solidFill>
                <a:latin typeface="Arial" charset="0"/>
                <a:cs typeface="Arial" charset="0"/>
              </a:rPr>
              <a:t>Charter school hires a new employee or substitute</a:t>
            </a:r>
          </a:p>
          <a:p>
            <a:pPr eaLnBrk="1" hangingPunct="1">
              <a:lnSpc>
                <a:spcPct val="90000"/>
              </a:lnSpc>
              <a:buFont typeface="Arial" pitchFamily="34" charset="0"/>
              <a:buChar char="•"/>
            </a:pPr>
            <a:r>
              <a:rPr lang="en-US" sz="2400" b="0" dirty="0" smtClean="0">
                <a:solidFill>
                  <a:schemeClr val="tx1"/>
                </a:solidFill>
                <a:latin typeface="Arial" charset="0"/>
                <a:cs typeface="Arial" charset="0"/>
              </a:rPr>
              <a:t>Charter school uploads employee/sub information to ECOS</a:t>
            </a:r>
          </a:p>
          <a:p>
            <a:pPr eaLnBrk="1" hangingPunct="1">
              <a:lnSpc>
                <a:spcPct val="90000"/>
              </a:lnSpc>
              <a:buFont typeface="Arial" pitchFamily="34" charset="0"/>
              <a:buChar char="•"/>
            </a:pPr>
            <a:r>
              <a:rPr lang="en-US" sz="2400" b="0" dirty="0" smtClean="0">
                <a:solidFill>
                  <a:schemeClr val="tx1"/>
                </a:solidFill>
                <a:latin typeface="Arial" charset="0"/>
                <a:cs typeface="Arial" charset="0"/>
              </a:rPr>
              <a:t>TEA emails charter school response data </a:t>
            </a:r>
          </a:p>
          <a:p>
            <a:pPr eaLnBrk="1" hangingPunct="1">
              <a:lnSpc>
                <a:spcPct val="90000"/>
              </a:lnSpc>
              <a:buFont typeface="Arial" pitchFamily="34" charset="0"/>
              <a:buChar char="•"/>
            </a:pPr>
            <a:r>
              <a:rPr lang="en-US" sz="2400" b="0" dirty="0" smtClean="0">
                <a:solidFill>
                  <a:schemeClr val="tx1"/>
                </a:solidFill>
                <a:latin typeface="Arial" charset="0"/>
                <a:cs typeface="Arial" charset="0"/>
              </a:rPr>
              <a:t>Educator/employee is fingerprinted prior to beginning employment</a:t>
            </a:r>
          </a:p>
          <a:p>
            <a:pPr eaLnBrk="1" hangingPunct="1">
              <a:lnSpc>
                <a:spcPct val="90000"/>
              </a:lnSpc>
              <a:buFont typeface="Arial" pitchFamily="34" charset="0"/>
              <a:buChar char="•"/>
            </a:pPr>
            <a:r>
              <a:rPr lang="en-US" sz="2400" b="0" dirty="0" smtClean="0">
                <a:solidFill>
                  <a:schemeClr val="tx1"/>
                </a:solidFill>
                <a:latin typeface="Arial" charset="0"/>
                <a:cs typeface="Arial" charset="0"/>
              </a:rPr>
              <a:t>Charter school subscribes in DPS Clearinghouse to any employees that were already “FP Complete”</a:t>
            </a:r>
          </a:p>
          <a:p>
            <a:pPr eaLnBrk="1" hangingPunct="1">
              <a:lnSpc>
                <a:spcPct val="90000"/>
              </a:lnSpc>
              <a:buFont typeface="Arial" pitchFamily="34" charset="0"/>
              <a:buChar char="•"/>
            </a:pPr>
            <a:r>
              <a:rPr lang="en-US" sz="2400" b="0" dirty="0" smtClean="0">
                <a:solidFill>
                  <a:schemeClr val="tx1"/>
                </a:solidFill>
                <a:latin typeface="Arial" charset="0"/>
                <a:cs typeface="Arial" charset="0"/>
              </a:rPr>
              <a:t>Fingerprinting results are received by TEA</a:t>
            </a:r>
          </a:p>
          <a:p>
            <a:pPr eaLnBrk="1" hangingPunct="1">
              <a:lnSpc>
                <a:spcPct val="90000"/>
              </a:lnSpc>
              <a:buFont typeface="Arial" pitchFamily="34" charset="0"/>
              <a:buChar char="•"/>
            </a:pPr>
            <a:r>
              <a:rPr lang="en-US" sz="2400" b="0" dirty="0" smtClean="0">
                <a:solidFill>
                  <a:schemeClr val="tx1"/>
                </a:solidFill>
                <a:latin typeface="Arial" charset="0"/>
                <a:cs typeface="Arial" charset="0"/>
              </a:rPr>
              <a:t>Charter school reviews results in the DPS Clearinghouse</a:t>
            </a:r>
          </a:p>
          <a:p>
            <a:pPr eaLnBrk="1" hangingPunct="1">
              <a:lnSpc>
                <a:spcPct val="90000"/>
              </a:lnSpc>
              <a:buFont typeface="Arial" pitchFamily="34" charset="0"/>
              <a:buChar char="•"/>
            </a:pPr>
            <a:r>
              <a:rPr lang="en-US" sz="2400" b="0" dirty="0" smtClean="0">
                <a:solidFill>
                  <a:schemeClr val="tx1"/>
                </a:solidFill>
                <a:latin typeface="Arial" charset="0"/>
                <a:cs typeface="Arial" charset="0"/>
              </a:rPr>
              <a:t>Charter school </a:t>
            </a:r>
            <a:r>
              <a:rPr lang="en-US" sz="2400" b="0" dirty="0" err="1" smtClean="0">
                <a:solidFill>
                  <a:schemeClr val="tx1"/>
                </a:solidFill>
                <a:latin typeface="Arial" charset="0"/>
                <a:cs typeface="Arial" charset="0"/>
              </a:rPr>
              <a:t>unsubscribes</a:t>
            </a:r>
            <a:r>
              <a:rPr lang="en-US" sz="2400" b="0" dirty="0" smtClean="0">
                <a:solidFill>
                  <a:schemeClr val="tx1"/>
                </a:solidFill>
                <a:latin typeface="Arial" charset="0"/>
                <a:cs typeface="Arial" charset="0"/>
              </a:rPr>
              <a:t> to employees in the Clearinghouse as they leave employment</a:t>
            </a:r>
          </a:p>
          <a:p>
            <a:pPr lvl="1" eaLnBrk="1" hangingPunct="1">
              <a:lnSpc>
                <a:spcPct val="90000"/>
              </a:lnSpc>
            </a:pPr>
            <a:endParaRPr lang="en-US" sz="1000"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47585"/>
    </mc:Choice>
    <mc:Fallback xmlns="">
      <p:transition spd="slow" advTm="147585"/>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r>
              <a:rPr lang="en-US" sz="2800" dirty="0" smtClean="0">
                <a:solidFill>
                  <a:schemeClr val="tx1"/>
                </a:solidFill>
                <a:latin typeface="Arial" charset="0"/>
                <a:cs typeface="Arial" charset="0"/>
              </a:rPr>
              <a:t>Categories of charter school employees</a:t>
            </a:r>
          </a:p>
        </p:txBody>
      </p:sp>
      <p:sp>
        <p:nvSpPr>
          <p:cNvPr id="22531" name="Content Placeholder 2"/>
          <p:cNvSpPr>
            <a:spLocks noGrp="1"/>
          </p:cNvSpPr>
          <p:nvPr>
            <p:ph idx="1"/>
          </p:nvPr>
        </p:nvSpPr>
        <p:spPr>
          <a:xfrm>
            <a:off x="838200" y="1066800"/>
            <a:ext cx="7648575" cy="5486400"/>
          </a:xfrm>
        </p:spPr>
        <p:txBody>
          <a:bodyPr>
            <a:normAutofit lnSpcReduction="10000"/>
          </a:bodyPr>
          <a:lstStyle/>
          <a:p>
            <a:pPr eaLnBrk="1" hangingPunct="1">
              <a:lnSpc>
                <a:spcPct val="90000"/>
              </a:lnSpc>
            </a:pPr>
            <a:endParaRPr lang="en-US" sz="2000" dirty="0" smtClean="0">
              <a:solidFill>
                <a:schemeClr val="tx1"/>
              </a:solidFill>
              <a:latin typeface="Arial" charset="0"/>
              <a:cs typeface="Arial" charset="0"/>
            </a:endParaRPr>
          </a:p>
          <a:p>
            <a:pPr eaLnBrk="1" hangingPunct="1">
              <a:lnSpc>
                <a:spcPct val="90000"/>
              </a:lnSpc>
              <a:buFont typeface="Arial" pitchFamily="34" charset="0"/>
              <a:buChar char="•"/>
            </a:pPr>
            <a:r>
              <a:rPr lang="en-US" sz="2400" b="0" dirty="0" smtClean="0">
                <a:solidFill>
                  <a:schemeClr val="tx1"/>
                </a:solidFill>
                <a:latin typeface="Arial" charset="0"/>
                <a:cs typeface="Arial" charset="0"/>
              </a:rPr>
              <a:t>Certified Roles – Includes any</a:t>
            </a:r>
            <a:r>
              <a:rPr lang="en-US" sz="2400" b="0" dirty="0" smtClean="0">
                <a:solidFill>
                  <a:schemeClr val="tx1"/>
                </a:solidFill>
              </a:rPr>
              <a:t> certified employee of the charter who holds an active or inactive certificate or an active permit issued by State Board for Educator Certification (SBEC) regardless of the role they are serving in, AND anyone serving in a role that would require certification if employed in a traditional ISD. </a:t>
            </a:r>
          </a:p>
          <a:p>
            <a:pPr lvl="1">
              <a:lnSpc>
                <a:spcPct val="90000"/>
              </a:lnSpc>
            </a:pPr>
            <a:endParaRPr lang="en-US" sz="2400" dirty="0" smtClean="0">
              <a:solidFill>
                <a:schemeClr val="tx1"/>
              </a:solidFill>
            </a:endParaRPr>
          </a:p>
          <a:p>
            <a:pPr eaLnBrk="1" hangingPunct="1">
              <a:lnSpc>
                <a:spcPct val="90000"/>
              </a:lnSpc>
              <a:buFont typeface="Arial" pitchFamily="34" charset="0"/>
              <a:buChar char="•"/>
            </a:pPr>
            <a:r>
              <a:rPr lang="en-US" sz="2400" b="0" dirty="0" smtClean="0">
                <a:solidFill>
                  <a:schemeClr val="tx1"/>
                </a:solidFill>
                <a:latin typeface="Arial" charset="0"/>
                <a:cs typeface="Arial" charset="0"/>
              </a:rPr>
              <a:t>Non-certified (in a non-certified role) – any charter school</a:t>
            </a:r>
            <a:r>
              <a:rPr lang="en-US" sz="2400" b="0" dirty="0" smtClean="0">
                <a:solidFill>
                  <a:schemeClr val="tx1"/>
                </a:solidFill>
              </a:rPr>
              <a:t> employee that does not hold certification issued by SBEC/TEA, and works in a role that would not require certification if employed in a traditional ISD. </a:t>
            </a:r>
          </a:p>
          <a:p>
            <a:pPr eaLnBrk="1" hangingPunct="1">
              <a:lnSpc>
                <a:spcPct val="90000"/>
              </a:lnSpc>
              <a:buFont typeface="Arial" pitchFamily="34" charset="0"/>
              <a:buChar char="•"/>
            </a:pPr>
            <a:endParaRPr lang="en-US" sz="2400" b="0" dirty="0" smtClean="0">
              <a:solidFill>
                <a:schemeClr val="tx1"/>
              </a:solidFill>
            </a:endParaRPr>
          </a:p>
          <a:p>
            <a:pPr eaLnBrk="1" hangingPunct="1">
              <a:lnSpc>
                <a:spcPct val="90000"/>
              </a:lnSpc>
              <a:buFont typeface="Arial" pitchFamily="34" charset="0"/>
              <a:buChar char="•"/>
            </a:pPr>
            <a:r>
              <a:rPr lang="en-US" sz="2400" b="0" dirty="0" smtClean="0">
                <a:solidFill>
                  <a:schemeClr val="tx1"/>
                </a:solidFill>
                <a:latin typeface="Arial" charset="0"/>
                <a:cs typeface="Arial" charset="0"/>
              </a:rPr>
              <a:t>Classroom Substitutes - A</a:t>
            </a:r>
            <a:r>
              <a:rPr lang="en-US" sz="2400" b="0" dirty="0" smtClean="0"/>
              <a:t> </a:t>
            </a:r>
            <a:r>
              <a:rPr lang="en-US" sz="2400" b="0" dirty="0" smtClean="0">
                <a:solidFill>
                  <a:schemeClr val="tx1"/>
                </a:solidFill>
              </a:rPr>
              <a:t>teacher who is on call or on a list of approved substitutes to replace a regular teacher and has no regular or guaranteed hours. A substitute teacher may be certified or noncertified.</a:t>
            </a:r>
          </a:p>
          <a:p>
            <a:pPr eaLnBrk="1" hangingPunct="1">
              <a:lnSpc>
                <a:spcPct val="90000"/>
              </a:lnSpc>
            </a:pPr>
            <a:endParaRPr lang="en-US" sz="800" dirty="0" smtClean="0">
              <a:solidFill>
                <a:schemeClr val="tx1"/>
              </a:solidFill>
            </a:endParaRPr>
          </a:p>
          <a:p>
            <a:endParaRPr lang="en-US" dirty="0" smtClean="0">
              <a:solidFill>
                <a:schemeClr val="tx1"/>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5952"/>
    </mc:Choice>
    <mc:Fallback xmlns="">
      <p:transition spd="slow" advTm="245952"/>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r>
              <a:rPr lang="en-US" sz="2800" dirty="0" smtClean="0">
                <a:solidFill>
                  <a:schemeClr val="tx1"/>
                </a:solidFill>
                <a:latin typeface="Arial" charset="0"/>
                <a:cs typeface="Arial" charset="0"/>
              </a:rPr>
              <a:t>Hiring a new employee/substitute for a charter school</a:t>
            </a:r>
          </a:p>
        </p:txBody>
      </p:sp>
      <p:sp>
        <p:nvSpPr>
          <p:cNvPr id="23555" name="Content Placeholder 2"/>
          <p:cNvSpPr>
            <a:spLocks noGrp="1"/>
          </p:cNvSpPr>
          <p:nvPr>
            <p:ph idx="1"/>
          </p:nvPr>
        </p:nvSpPr>
        <p:spPr>
          <a:xfrm>
            <a:off x="838200" y="1295400"/>
            <a:ext cx="7648575" cy="4724400"/>
          </a:xfrm>
        </p:spPr>
        <p:txBody>
          <a:bodyPr>
            <a:normAutofit fontScale="77500" lnSpcReduction="20000"/>
          </a:bodyPr>
          <a:lstStyle/>
          <a:p>
            <a:pPr>
              <a:buFont typeface="Wingdings" pitchFamily="2" charset="2"/>
              <a:buChar char="§"/>
            </a:pPr>
            <a:r>
              <a:rPr lang="en-US" sz="2800" b="0" dirty="0" smtClean="0">
                <a:solidFill>
                  <a:schemeClr val="tx1"/>
                </a:solidFill>
                <a:latin typeface="Arial" charset="0"/>
                <a:cs typeface="Arial" charset="0"/>
              </a:rPr>
              <a:t>To determine which upload category a new hire belongs, ask yourself:</a:t>
            </a:r>
          </a:p>
          <a:p>
            <a:pPr lvl="1"/>
            <a:r>
              <a:rPr lang="en-US" sz="2800" dirty="0" smtClean="0">
                <a:solidFill>
                  <a:schemeClr val="tx1"/>
                </a:solidFill>
                <a:latin typeface="Arial" charset="0"/>
                <a:cs typeface="Arial" charset="0"/>
              </a:rPr>
              <a:t>Is this person a classroom substitute?</a:t>
            </a:r>
          </a:p>
          <a:p>
            <a:pPr lvl="2"/>
            <a:r>
              <a:rPr lang="en-US" sz="2800" dirty="0" smtClean="0">
                <a:solidFill>
                  <a:schemeClr val="tx1"/>
                </a:solidFill>
                <a:latin typeface="Arial" charset="0"/>
                <a:cs typeface="Arial" charset="0"/>
              </a:rPr>
              <a:t>If YES – upload on substitute template (both certified and non-certified subs)</a:t>
            </a:r>
          </a:p>
          <a:p>
            <a:pPr lvl="1"/>
            <a:r>
              <a:rPr lang="en-US" sz="2800" dirty="0" smtClean="0">
                <a:solidFill>
                  <a:schemeClr val="tx1"/>
                </a:solidFill>
                <a:latin typeface="Arial" charset="0"/>
                <a:cs typeface="Arial" charset="0"/>
              </a:rPr>
              <a:t>Does this person hold an SBEC/TEA issued certification, or is this person working in a role that would require certification if working in a traditional ISD? </a:t>
            </a:r>
          </a:p>
          <a:p>
            <a:pPr lvl="2"/>
            <a:r>
              <a:rPr lang="en-US" sz="2800" dirty="0" smtClean="0">
                <a:solidFill>
                  <a:schemeClr val="tx1"/>
                </a:solidFill>
                <a:latin typeface="Arial" charset="0"/>
                <a:cs typeface="Arial" charset="0"/>
              </a:rPr>
              <a:t>If YES – upload on certified roles template</a:t>
            </a:r>
          </a:p>
          <a:p>
            <a:pPr lvl="1"/>
            <a:r>
              <a:rPr lang="en-US" sz="2800" dirty="0" smtClean="0">
                <a:solidFill>
                  <a:schemeClr val="tx1"/>
                </a:solidFill>
                <a:latin typeface="Arial" charset="0"/>
                <a:cs typeface="Arial" charset="0"/>
              </a:rPr>
              <a:t>If you answered NO to both of the above questions….</a:t>
            </a:r>
          </a:p>
          <a:p>
            <a:pPr lvl="2"/>
            <a:r>
              <a:rPr lang="en-US" sz="2800" dirty="0" smtClean="0">
                <a:solidFill>
                  <a:schemeClr val="tx1"/>
                </a:solidFill>
                <a:latin typeface="Arial" charset="0"/>
                <a:cs typeface="Arial" charset="0"/>
              </a:rPr>
              <a:t>Upload on the non-certified template</a:t>
            </a:r>
          </a:p>
          <a:p>
            <a:pPr lvl="2"/>
            <a:r>
              <a:rPr lang="en-US" sz="2800" dirty="0" smtClean="0">
                <a:solidFill>
                  <a:schemeClr val="tx1"/>
                </a:solidFill>
                <a:latin typeface="Arial" charset="0"/>
                <a:cs typeface="Arial" charset="0"/>
              </a:rPr>
              <a:t>Remember to allow non-certified new hires that are applicants for certification to receive their FAST Fingerprint Pass through the certification application process, not through the upload process</a:t>
            </a:r>
          </a:p>
          <a:p>
            <a:pPr>
              <a:buFontTx/>
              <a:buNone/>
            </a:pPr>
            <a:r>
              <a:rPr lang="en-US" dirty="0" smtClean="0">
                <a:latin typeface="Arial" charset="0"/>
                <a:cs typeface="Arial" charset="0"/>
              </a:rPr>
              <a:t>		  	</a:t>
            </a:r>
            <a:endParaRPr lang="en-US" dirty="0" smtClean="0">
              <a:solidFill>
                <a:schemeClr val="tx1"/>
              </a:solidFill>
              <a:latin typeface="Arial" charset="0"/>
              <a:cs typeface="Arial"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66560"/>
    </mc:Choice>
    <mc:Fallback>
      <p:transition spd="slow" advTm="6656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sz="2400" smtClean="0">
                <a:solidFill>
                  <a:schemeClr val="tx1"/>
                </a:solidFill>
                <a:latin typeface="Arial" charset="0"/>
                <a:cs typeface="Arial" charset="0"/>
              </a:rPr>
              <a:t>Upload Formatting</a:t>
            </a:r>
          </a:p>
        </p:txBody>
      </p:sp>
      <p:sp>
        <p:nvSpPr>
          <p:cNvPr id="21507" name="Rectangle 3"/>
          <p:cNvSpPr>
            <a:spLocks noGrp="1" noChangeArrowheads="1"/>
          </p:cNvSpPr>
          <p:nvPr>
            <p:ph type="body" idx="1"/>
          </p:nvPr>
        </p:nvSpPr>
        <p:spPr>
          <a:xfrm>
            <a:off x="838200" y="838200"/>
            <a:ext cx="7648575" cy="5181600"/>
          </a:xfrm>
        </p:spPr>
        <p:txBody>
          <a:bodyPr>
            <a:normAutofit fontScale="92500" lnSpcReduction="10000"/>
          </a:bodyPr>
          <a:lstStyle/>
          <a:p>
            <a:pPr eaLnBrk="1" hangingPunct="1"/>
            <a:r>
              <a:rPr lang="en-US" sz="2400" dirty="0" smtClean="0">
                <a:solidFill>
                  <a:schemeClr val="tx1"/>
                </a:solidFill>
              </a:rPr>
              <a:t>Upload Columns	</a:t>
            </a:r>
          </a:p>
          <a:p>
            <a:pPr lvl="1" eaLnBrk="1" hangingPunct="1">
              <a:buFont typeface="Arial" charset="0"/>
              <a:buChar char="•"/>
            </a:pPr>
            <a:r>
              <a:rPr lang="en-US" sz="2400" dirty="0" smtClean="0">
                <a:solidFill>
                  <a:schemeClr val="tx1"/>
                </a:solidFill>
              </a:rPr>
              <a:t>Last Name</a:t>
            </a:r>
          </a:p>
          <a:p>
            <a:pPr lvl="1" eaLnBrk="1" hangingPunct="1">
              <a:buFont typeface="Arial" charset="0"/>
              <a:buChar char="•"/>
            </a:pPr>
            <a:r>
              <a:rPr lang="en-US" sz="2400" dirty="0" smtClean="0">
                <a:solidFill>
                  <a:schemeClr val="tx1"/>
                </a:solidFill>
              </a:rPr>
              <a:t>First Name </a:t>
            </a:r>
          </a:p>
          <a:p>
            <a:pPr lvl="1" eaLnBrk="1" hangingPunct="1">
              <a:buFont typeface="Arial" charset="0"/>
              <a:buChar char="•"/>
            </a:pPr>
            <a:r>
              <a:rPr lang="en-US" sz="2400" dirty="0" smtClean="0">
                <a:solidFill>
                  <a:schemeClr val="tx1"/>
                </a:solidFill>
              </a:rPr>
              <a:t>Middle Name</a:t>
            </a:r>
          </a:p>
          <a:p>
            <a:pPr lvl="1" eaLnBrk="1" hangingPunct="1">
              <a:buFont typeface="Arial" charset="0"/>
              <a:buChar char="•"/>
            </a:pPr>
            <a:r>
              <a:rPr lang="en-US" sz="2400" dirty="0" smtClean="0">
                <a:solidFill>
                  <a:schemeClr val="tx1"/>
                </a:solidFill>
              </a:rPr>
              <a:t>DL State</a:t>
            </a:r>
          </a:p>
          <a:p>
            <a:pPr lvl="1" eaLnBrk="1" hangingPunct="1">
              <a:buFont typeface="Arial" charset="0"/>
              <a:buChar char="•"/>
            </a:pPr>
            <a:r>
              <a:rPr lang="en-US" sz="2400" dirty="0" smtClean="0">
                <a:solidFill>
                  <a:schemeClr val="tx1"/>
                </a:solidFill>
              </a:rPr>
              <a:t>DL  Number</a:t>
            </a:r>
          </a:p>
          <a:p>
            <a:pPr lvl="1" eaLnBrk="1" hangingPunct="1">
              <a:buFont typeface="Arial" charset="0"/>
              <a:buChar char="•"/>
            </a:pPr>
            <a:r>
              <a:rPr lang="en-US" sz="2400" dirty="0" smtClean="0">
                <a:solidFill>
                  <a:schemeClr val="tx1"/>
                </a:solidFill>
              </a:rPr>
              <a:t>Birth Date</a:t>
            </a:r>
          </a:p>
          <a:p>
            <a:pPr lvl="1" eaLnBrk="1" hangingPunct="1">
              <a:buFont typeface="Arial" charset="0"/>
              <a:buChar char="•"/>
            </a:pPr>
            <a:r>
              <a:rPr lang="en-US" sz="2400" dirty="0" smtClean="0">
                <a:solidFill>
                  <a:schemeClr val="tx1"/>
                </a:solidFill>
              </a:rPr>
              <a:t>Email Address (Certified Only)</a:t>
            </a:r>
          </a:p>
          <a:p>
            <a:pPr lvl="1" eaLnBrk="1" hangingPunct="1">
              <a:buFont typeface="Arial" charset="0"/>
              <a:buChar char="•"/>
            </a:pPr>
            <a:r>
              <a:rPr lang="en-US" sz="2400" dirty="0" smtClean="0">
                <a:solidFill>
                  <a:schemeClr val="tx1"/>
                </a:solidFill>
              </a:rPr>
              <a:t>Campus Code (Certified Only)</a:t>
            </a:r>
          </a:p>
          <a:p>
            <a:pPr lvl="1" eaLnBrk="1" hangingPunct="1">
              <a:buFont typeface="Arial" charset="0"/>
              <a:buChar char="•"/>
            </a:pPr>
            <a:r>
              <a:rPr lang="en-US" sz="2400" dirty="0" smtClean="0">
                <a:solidFill>
                  <a:schemeClr val="tx1"/>
                </a:solidFill>
              </a:rPr>
              <a:t>Mailing Address (Non-cert and Sub only)</a:t>
            </a:r>
          </a:p>
          <a:p>
            <a:pPr lvl="1" eaLnBrk="1" hangingPunct="1">
              <a:buFont typeface="Arial" charset="0"/>
              <a:buChar char="•"/>
            </a:pPr>
            <a:r>
              <a:rPr lang="en-US" sz="2400" dirty="0" smtClean="0">
                <a:solidFill>
                  <a:schemeClr val="tx1"/>
                </a:solidFill>
              </a:rPr>
              <a:t>City (non-cert and Sub only)</a:t>
            </a:r>
          </a:p>
          <a:p>
            <a:pPr lvl="1" eaLnBrk="1" hangingPunct="1">
              <a:buFont typeface="Arial" charset="0"/>
              <a:buChar char="•"/>
            </a:pPr>
            <a:r>
              <a:rPr lang="en-US" sz="2400" dirty="0" smtClean="0">
                <a:solidFill>
                  <a:schemeClr val="tx1"/>
                </a:solidFill>
              </a:rPr>
              <a:t>State (Non-cert and Sub Only)</a:t>
            </a:r>
          </a:p>
          <a:p>
            <a:pPr lvl="1" eaLnBrk="1" hangingPunct="1">
              <a:buFont typeface="Arial" charset="0"/>
              <a:buChar char="•"/>
            </a:pPr>
            <a:r>
              <a:rPr lang="en-US" sz="2400" dirty="0" smtClean="0">
                <a:solidFill>
                  <a:schemeClr val="tx1"/>
                </a:solidFill>
              </a:rPr>
              <a:t>Zip Non-cert and Sub Only)</a:t>
            </a:r>
          </a:p>
          <a:p>
            <a:pPr lvl="1" eaLnBrk="1" hangingPunct="1">
              <a:buFont typeface="Arial" charset="0"/>
              <a:buChar char="•"/>
            </a:pPr>
            <a:r>
              <a:rPr lang="en-US" sz="2400" dirty="0" smtClean="0">
                <a:solidFill>
                  <a:schemeClr val="tx1"/>
                </a:solidFill>
              </a:rPr>
              <a:t>Telephone Number (Non-cert only)</a:t>
            </a:r>
          </a:p>
          <a:p>
            <a:pPr lvl="1" eaLnBrk="1" hangingPunct="1">
              <a:buFont typeface="Arial" charset="0"/>
              <a:buChar char="•"/>
            </a:pPr>
            <a:r>
              <a:rPr lang="en-US" sz="2400" dirty="0" smtClean="0">
                <a:solidFill>
                  <a:schemeClr val="tx1"/>
                </a:solidFill>
              </a:rPr>
              <a:t>Role Code (Charter School Certified Roles only)</a:t>
            </a:r>
          </a:p>
          <a:p>
            <a:pPr eaLnBrk="1" hangingPunct="1">
              <a:buFontTx/>
              <a:buNone/>
            </a:pPr>
            <a:endParaRPr lang="en-US"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49013"/>
    </mc:Choice>
    <mc:Fallback xmlns="">
      <p:transition spd="slow" advTm="4901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a:lstStyle/>
          <a:p>
            <a:r>
              <a:rPr lang="en-US" sz="2800" b="0" dirty="0" smtClean="0">
                <a:solidFill>
                  <a:schemeClr val="tx1"/>
                </a:solidFill>
                <a:latin typeface="Arial" charset="0"/>
                <a:cs typeface="Arial" charset="0"/>
              </a:rPr>
              <a:t>contact information</a:t>
            </a:r>
          </a:p>
        </p:txBody>
      </p:sp>
      <p:sp>
        <p:nvSpPr>
          <p:cNvPr id="36867" name="Content Placeholder 2"/>
          <p:cNvSpPr>
            <a:spLocks noGrp="1"/>
          </p:cNvSpPr>
          <p:nvPr>
            <p:ph idx="1"/>
          </p:nvPr>
        </p:nvSpPr>
        <p:spPr>
          <a:xfrm>
            <a:off x="762000" y="990600"/>
            <a:ext cx="7940040" cy="4538171"/>
          </a:xfrm>
        </p:spPr>
        <p:txBody>
          <a:bodyPr>
            <a:normAutofit/>
          </a:bodyPr>
          <a:lstStyle/>
          <a:p>
            <a:r>
              <a:rPr lang="en-US" sz="2900" dirty="0" smtClean="0">
                <a:solidFill>
                  <a:schemeClr val="tx1"/>
                </a:solidFill>
                <a:latin typeface="Arial" charset="0"/>
                <a:cs typeface="Arial" charset="0"/>
              </a:rPr>
              <a:t>Jeannie Tomasek, Manager</a:t>
            </a:r>
          </a:p>
          <a:p>
            <a:pPr lvl="1"/>
            <a:r>
              <a:rPr lang="en-US" sz="2900" dirty="0" smtClean="0">
                <a:solidFill>
                  <a:schemeClr val="tx1"/>
                </a:solidFill>
                <a:latin typeface="Arial" charset="0"/>
                <a:cs typeface="Arial" charset="0"/>
                <a:hlinkClick r:id="rId2"/>
              </a:rPr>
              <a:t>jeannie.tomasek@tea.state.tx.us</a:t>
            </a:r>
            <a:r>
              <a:rPr lang="en-US" sz="2900" dirty="0" smtClean="0">
                <a:solidFill>
                  <a:schemeClr val="tx1"/>
                </a:solidFill>
                <a:latin typeface="Arial" charset="0"/>
                <a:cs typeface="Arial" charset="0"/>
              </a:rPr>
              <a:t>	</a:t>
            </a:r>
          </a:p>
          <a:p>
            <a:pPr lvl="1"/>
            <a:r>
              <a:rPr lang="en-US" sz="2900" dirty="0" smtClean="0">
                <a:solidFill>
                  <a:schemeClr val="tx1"/>
                </a:solidFill>
                <a:latin typeface="Arial" charset="0"/>
                <a:cs typeface="Arial" charset="0"/>
              </a:rPr>
              <a:t>512-463-5415</a:t>
            </a:r>
          </a:p>
          <a:p>
            <a:pPr lvl="1">
              <a:buFont typeface="Wingdings" pitchFamily="2" charset="2"/>
              <a:buNone/>
            </a:pPr>
            <a:endParaRPr lang="en-US" sz="2900" dirty="0" smtClean="0">
              <a:solidFill>
                <a:schemeClr val="tx1"/>
              </a:solidFill>
              <a:latin typeface="Arial" charset="0"/>
              <a:cs typeface="Arial" charset="0"/>
            </a:endParaRPr>
          </a:p>
          <a:p>
            <a:r>
              <a:rPr lang="en-US" sz="2900" dirty="0" smtClean="0">
                <a:solidFill>
                  <a:schemeClr val="tx1"/>
                </a:solidFill>
                <a:latin typeface="Arial" charset="0"/>
                <a:cs typeface="Arial" charset="0"/>
              </a:rPr>
              <a:t>Customer Service 		</a:t>
            </a:r>
          </a:p>
          <a:p>
            <a:r>
              <a:rPr lang="en-US" sz="2900" dirty="0" smtClean="0">
                <a:solidFill>
                  <a:schemeClr val="tx1"/>
                </a:solidFill>
                <a:latin typeface="Arial" charset="0"/>
                <a:cs typeface="Arial" charset="0"/>
              </a:rPr>
              <a:t>512-936-8400, Option 3</a:t>
            </a:r>
            <a:r>
              <a:rPr lang="en-US" dirty="0" smtClean="0">
                <a:solidFill>
                  <a:schemeClr val="tx1"/>
                </a:solidFill>
                <a:latin typeface="Arial" charset="0"/>
                <a:cs typeface="Arial" charset="0"/>
              </a:rPr>
              <a:t>	</a:t>
            </a:r>
          </a:p>
          <a:p>
            <a:pPr lvl="2"/>
            <a:endParaRPr lang="en-US" dirty="0" smtClean="0">
              <a:solidFill>
                <a:schemeClr val="tx1"/>
              </a:solidFill>
              <a:latin typeface="Arial" charset="0"/>
              <a:cs typeface="Arial" charset="0"/>
            </a:endParaRPr>
          </a:p>
          <a:p>
            <a:pPr lvl="1">
              <a:buFont typeface="Wingdings" pitchFamily="2" charset="2"/>
              <a:buNone/>
            </a:pPr>
            <a:r>
              <a:rPr lang="en-US" dirty="0" smtClean="0">
                <a:solidFill>
                  <a:schemeClr val="tx1"/>
                </a:solidFill>
              </a:rPr>
              <a:t>	</a:t>
            </a: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advTm="67480"/>
    </mc:Choice>
    <mc:Fallback>
      <p:transition spd="slow" advTm="6748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sz="2400" smtClean="0">
                <a:solidFill>
                  <a:schemeClr val="tx1"/>
                </a:solidFill>
                <a:latin typeface="Arial" charset="0"/>
                <a:cs typeface="Arial" charset="0"/>
              </a:rPr>
              <a:t>TEA Response Data</a:t>
            </a:r>
          </a:p>
        </p:txBody>
      </p:sp>
      <p:sp>
        <p:nvSpPr>
          <p:cNvPr id="25603" name="Rectangle 3"/>
          <p:cNvSpPr>
            <a:spLocks noGrp="1" noChangeArrowheads="1"/>
          </p:cNvSpPr>
          <p:nvPr>
            <p:ph type="body" idx="1"/>
          </p:nvPr>
        </p:nvSpPr>
        <p:spPr>
          <a:xfrm>
            <a:off x="822960" y="1100629"/>
            <a:ext cx="7520940" cy="3928571"/>
          </a:xfrm>
        </p:spPr>
        <p:txBody>
          <a:bodyPr>
            <a:noAutofit/>
          </a:bodyPr>
          <a:lstStyle/>
          <a:p>
            <a:pPr eaLnBrk="1" hangingPunct="1">
              <a:lnSpc>
                <a:spcPct val="90000"/>
              </a:lnSpc>
            </a:pPr>
            <a:r>
              <a:rPr lang="en-US" sz="2400" b="0" dirty="0" smtClean="0">
                <a:solidFill>
                  <a:schemeClr val="tx1"/>
                </a:solidFill>
              </a:rPr>
              <a:t>Within 24-48 hours of the upload, the charter will receive an email response from TEA</a:t>
            </a:r>
          </a:p>
          <a:p>
            <a:pPr eaLnBrk="1" hangingPunct="1">
              <a:lnSpc>
                <a:spcPct val="90000"/>
              </a:lnSpc>
              <a:buNone/>
            </a:pPr>
            <a:endParaRPr lang="en-US" sz="800" dirty="0" smtClean="0">
              <a:solidFill>
                <a:schemeClr val="tx1"/>
              </a:solidFill>
            </a:endParaRPr>
          </a:p>
          <a:p>
            <a:pPr lvl="1" eaLnBrk="1" hangingPunct="1">
              <a:lnSpc>
                <a:spcPct val="90000"/>
              </a:lnSpc>
            </a:pPr>
            <a:r>
              <a:rPr lang="en-US" sz="2400" dirty="0" smtClean="0">
                <a:solidFill>
                  <a:schemeClr val="tx1"/>
                </a:solidFill>
              </a:rPr>
              <a:t>For certified and sub uploads, a spreadsheet will be returned to the charter with a fingerprint status for everyone that was uploaded</a:t>
            </a:r>
          </a:p>
          <a:p>
            <a:pPr lvl="2" eaLnBrk="1" hangingPunct="1">
              <a:lnSpc>
                <a:spcPct val="90000"/>
              </a:lnSpc>
            </a:pPr>
            <a:r>
              <a:rPr lang="en-US" sz="2400" dirty="0" smtClean="0">
                <a:solidFill>
                  <a:schemeClr val="tx1"/>
                </a:solidFill>
              </a:rPr>
              <a:t>Certified educators and subs must log on to </a:t>
            </a:r>
            <a:r>
              <a:rPr lang="en-US" sz="2400" dirty="0" smtClean="0"/>
              <a:t>ECOS</a:t>
            </a:r>
            <a:r>
              <a:rPr lang="en-US" sz="2400" dirty="0" smtClean="0">
                <a:solidFill>
                  <a:schemeClr val="tx1"/>
                </a:solidFill>
              </a:rPr>
              <a:t> to receive their fast pass</a:t>
            </a:r>
          </a:p>
          <a:p>
            <a:pPr lvl="2" eaLnBrk="1" hangingPunct="1">
              <a:lnSpc>
                <a:spcPct val="90000"/>
              </a:lnSpc>
              <a:buFont typeface="Times" pitchFamily="18" charset="0"/>
              <a:buNone/>
            </a:pPr>
            <a:endParaRPr lang="en-US" sz="800" dirty="0" smtClean="0">
              <a:solidFill>
                <a:schemeClr val="tx1"/>
              </a:solidFill>
            </a:endParaRPr>
          </a:p>
          <a:p>
            <a:pPr lvl="1" eaLnBrk="1" hangingPunct="1">
              <a:lnSpc>
                <a:spcPct val="90000"/>
              </a:lnSpc>
            </a:pPr>
            <a:r>
              <a:rPr lang="en-US" sz="2400" dirty="0" smtClean="0">
                <a:solidFill>
                  <a:schemeClr val="tx1"/>
                </a:solidFill>
              </a:rPr>
              <a:t>For non-certified employees (as well as non-certified subs), the charter will be sent a manifest listing the status for everyone uploaded as well as the fast fingerprint pass for anyone who is required to fingerprint</a:t>
            </a:r>
          </a:p>
          <a:p>
            <a:pPr eaLnBrk="1" hangingPunct="1">
              <a:lnSpc>
                <a:spcPct val="90000"/>
              </a:lnSpc>
              <a:buFontTx/>
              <a:buNone/>
            </a:pPr>
            <a:endParaRPr lang="en-US" sz="2400" dirty="0" smtClean="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06820"/>
    </mc:Choice>
    <mc:Fallback>
      <p:transition spd="slow" advTm="20682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US" sz="2400" smtClean="0">
                <a:solidFill>
                  <a:schemeClr val="tx1"/>
                </a:solidFill>
                <a:latin typeface="Arial" charset="0"/>
                <a:cs typeface="Arial" charset="0"/>
              </a:rPr>
              <a:t>Subscribing in the DPS Clearinghouse</a:t>
            </a:r>
          </a:p>
        </p:txBody>
      </p:sp>
      <p:sp>
        <p:nvSpPr>
          <p:cNvPr id="26627" name="Rectangle 3"/>
          <p:cNvSpPr>
            <a:spLocks noGrp="1" noChangeArrowheads="1"/>
          </p:cNvSpPr>
          <p:nvPr>
            <p:ph type="body" idx="1"/>
          </p:nvPr>
        </p:nvSpPr>
        <p:spPr/>
        <p:txBody>
          <a:bodyPr/>
          <a:lstStyle/>
          <a:p>
            <a:pPr eaLnBrk="1" hangingPunct="1">
              <a:lnSpc>
                <a:spcPct val="90000"/>
              </a:lnSpc>
              <a:buFont typeface="Wingdings" pitchFamily="2" charset="2"/>
              <a:buChar char="§"/>
            </a:pPr>
            <a:r>
              <a:rPr lang="en-US" sz="2400" b="0" dirty="0" smtClean="0">
                <a:solidFill>
                  <a:schemeClr val="tx1"/>
                </a:solidFill>
              </a:rPr>
              <a:t>For each employee with an “FP Complete” status, the charter school must log on to the DPS Clearinghouse and subscribe to that employee in order to receive subsequent HIT notifications (</a:t>
            </a:r>
            <a:r>
              <a:rPr lang="en-US" sz="2400" b="0" dirty="0" err="1" smtClean="0">
                <a:solidFill>
                  <a:schemeClr val="tx1"/>
                </a:solidFill>
              </a:rPr>
              <a:t>rapbacks</a:t>
            </a:r>
            <a:r>
              <a:rPr lang="en-US" sz="2400" b="0" dirty="0" smtClean="0">
                <a:solidFill>
                  <a:schemeClr val="tx1"/>
                </a:solidFill>
              </a:rPr>
              <a:t>).</a:t>
            </a:r>
          </a:p>
          <a:p>
            <a:pPr eaLnBrk="1" hangingPunct="1">
              <a:lnSpc>
                <a:spcPct val="90000"/>
              </a:lnSpc>
              <a:buFontTx/>
              <a:buNone/>
            </a:pPr>
            <a:endParaRPr lang="en-US" dirty="0" smtClean="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31890"/>
    </mc:Choice>
    <mc:Fallback>
      <p:transition spd="slow" advTm="3189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US" sz="2400" smtClean="0">
                <a:solidFill>
                  <a:schemeClr val="tx1"/>
                </a:solidFill>
                <a:latin typeface="Arial" charset="0"/>
                <a:cs typeface="Arial" charset="0"/>
              </a:rPr>
              <a:t>Scheduling an appointment to be fingerprinted</a:t>
            </a:r>
          </a:p>
        </p:txBody>
      </p:sp>
      <p:sp>
        <p:nvSpPr>
          <p:cNvPr id="985091" name="Rectangle 3"/>
          <p:cNvSpPr>
            <a:spLocks noGrp="1" noChangeArrowheads="1"/>
          </p:cNvSpPr>
          <p:nvPr>
            <p:ph type="body" idx="1"/>
          </p:nvPr>
        </p:nvSpPr>
        <p:spPr/>
        <p:txBody>
          <a:bodyPr/>
          <a:lstStyle/>
          <a:p>
            <a:pPr eaLnBrk="1" hangingPunct="1">
              <a:buFont typeface="Arial" pitchFamily="34" charset="0"/>
              <a:buChar char="•"/>
            </a:pPr>
            <a:r>
              <a:rPr lang="en-US" sz="2400" b="0" dirty="0" smtClean="0">
                <a:solidFill>
                  <a:schemeClr val="tx1"/>
                </a:solidFill>
              </a:rPr>
              <a:t>Once an employee receives his FAST Fingerprint Pass, an appointment should be scheduled with the DPS contracted vendor,  </a:t>
            </a:r>
            <a:r>
              <a:rPr lang="en-US" sz="2400" b="0" dirty="0" err="1" smtClean="0">
                <a:solidFill>
                  <a:schemeClr val="tx1"/>
                </a:solidFill>
              </a:rPr>
              <a:t>MorphoTrust</a:t>
            </a:r>
            <a:endParaRPr lang="en-US" sz="2400" b="0" dirty="0" smtClean="0">
              <a:solidFill>
                <a:schemeClr val="tx1"/>
              </a:solidFill>
            </a:endParaRPr>
          </a:p>
          <a:p>
            <a:pPr eaLnBrk="1" hangingPunct="1">
              <a:buFont typeface="Arial" pitchFamily="34" charset="0"/>
              <a:buChar char="•"/>
            </a:pPr>
            <a:endParaRPr lang="en-US" sz="2400" b="0" dirty="0" smtClean="0">
              <a:solidFill>
                <a:schemeClr val="tx1"/>
              </a:solidFill>
            </a:endParaRPr>
          </a:p>
          <a:p>
            <a:pPr eaLnBrk="1" hangingPunct="1">
              <a:buFont typeface="Arial" pitchFamily="34" charset="0"/>
              <a:buChar char="•"/>
            </a:pPr>
            <a:r>
              <a:rPr lang="en-US" sz="2400" b="0" dirty="0" smtClean="0">
                <a:solidFill>
                  <a:schemeClr val="tx1"/>
                </a:solidFill>
              </a:rPr>
              <a:t>At the appointment, each employee will receive a receipt that contains a TCN number used to track their prints; it is important that this receipt be retained as proof that the employee was printed</a:t>
            </a:r>
          </a:p>
          <a:p>
            <a:pPr eaLnBrk="1" hangingPunct="1"/>
            <a:endParaRPr lang="en-US"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advTm="64850"/>
    </mc:Choice>
    <mc:Fallback>
      <p:transition spd="slow" advTm="648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5091">
                                            <p:txEl>
                                              <p:pRg st="0" end="0"/>
                                            </p:txEl>
                                          </p:spTgt>
                                        </p:tgtEl>
                                        <p:attrNameLst>
                                          <p:attrName>style.visibility</p:attrName>
                                        </p:attrNameLst>
                                      </p:cBhvr>
                                      <p:to>
                                        <p:strVal val="visible"/>
                                      </p:to>
                                    </p:set>
                                    <p:anim calcmode="lin" valueType="num">
                                      <p:cBhvr additive="base">
                                        <p:cTn id="7" dur="1000" fill="hold"/>
                                        <p:tgtEl>
                                          <p:spTgt spid="985091">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9850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5091">
                                            <p:txEl>
                                              <p:pRg st="2" end="2"/>
                                            </p:txEl>
                                          </p:spTgt>
                                        </p:tgtEl>
                                        <p:attrNameLst>
                                          <p:attrName>style.visibility</p:attrName>
                                        </p:attrNameLst>
                                      </p:cBhvr>
                                      <p:to>
                                        <p:strVal val="visible"/>
                                      </p:to>
                                    </p:set>
                                    <p:anim calcmode="lin" valueType="num">
                                      <p:cBhvr additive="base">
                                        <p:cTn id="13" dur="1000" fill="hold"/>
                                        <p:tgtEl>
                                          <p:spTgt spid="985091">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9850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r>
              <a:rPr lang="en-US" sz="2400" smtClean="0">
                <a:solidFill>
                  <a:schemeClr val="tx1"/>
                </a:solidFill>
                <a:latin typeface="Arial" charset="0"/>
                <a:cs typeface="Arial" charset="0"/>
              </a:rPr>
              <a:t>Safran MorphoTrust USA</a:t>
            </a:r>
          </a:p>
        </p:txBody>
      </p:sp>
      <p:sp>
        <p:nvSpPr>
          <p:cNvPr id="28675" name="Content Placeholder 2"/>
          <p:cNvSpPr>
            <a:spLocks noGrp="1"/>
          </p:cNvSpPr>
          <p:nvPr>
            <p:ph idx="1"/>
          </p:nvPr>
        </p:nvSpPr>
        <p:spPr>
          <a:xfrm>
            <a:off x="914400" y="990600"/>
            <a:ext cx="7648575" cy="4953000"/>
          </a:xfrm>
        </p:spPr>
        <p:txBody>
          <a:bodyPr/>
          <a:lstStyle/>
          <a:p>
            <a:pPr>
              <a:buFont typeface="Arial" pitchFamily="34" charset="0"/>
              <a:buChar char="•"/>
            </a:pPr>
            <a:r>
              <a:rPr lang="en-US" sz="2400" b="0" dirty="0" smtClean="0">
                <a:solidFill>
                  <a:schemeClr val="tx1"/>
                </a:solidFill>
              </a:rPr>
              <a:t>Applicants may schedule an appointment at any of </a:t>
            </a:r>
            <a:r>
              <a:rPr lang="en-US" sz="2400" b="0" dirty="0" err="1" smtClean="0">
                <a:solidFill>
                  <a:schemeClr val="tx1"/>
                </a:solidFill>
              </a:rPr>
              <a:t>MorphoTrust’s</a:t>
            </a:r>
            <a:r>
              <a:rPr lang="en-US" sz="2400" b="0" dirty="0" smtClean="0">
                <a:solidFill>
                  <a:schemeClr val="tx1"/>
                </a:solidFill>
              </a:rPr>
              <a:t> fingerprinting locations throughout the state.</a:t>
            </a:r>
          </a:p>
          <a:p>
            <a:endParaRPr lang="en-US" dirty="0" smtClean="0"/>
          </a:p>
        </p:txBody>
      </p:sp>
      <p:pic>
        <p:nvPicPr>
          <p:cNvPr id="28676" name="Picture 4" descr="IBT locations"/>
          <p:cNvPicPr>
            <a:picLocks noChangeAspect="1" noChangeArrowheads="1"/>
          </p:cNvPicPr>
          <p:nvPr/>
        </p:nvPicPr>
        <p:blipFill>
          <a:blip r:embed="rId2" cstate="print"/>
          <a:srcRect/>
          <a:stretch>
            <a:fillRect/>
          </a:stretch>
        </p:blipFill>
        <p:spPr bwMode="auto">
          <a:xfrm>
            <a:off x="2971800" y="1905000"/>
            <a:ext cx="3657600" cy="315277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advTm="16140"/>
    </mc:Choice>
    <mc:Fallback>
      <p:transition spd="slow" advTm="1614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sz="2800" smtClean="0">
                <a:solidFill>
                  <a:schemeClr val="tx1"/>
                </a:solidFill>
                <a:latin typeface="Arial" charset="0"/>
                <a:cs typeface="Arial" charset="0"/>
              </a:rPr>
              <a:t>Fingerprinting Fees</a:t>
            </a:r>
          </a:p>
        </p:txBody>
      </p:sp>
      <p:sp>
        <p:nvSpPr>
          <p:cNvPr id="30723" name="Content Placeholder 2"/>
          <p:cNvSpPr>
            <a:spLocks noGrp="1"/>
          </p:cNvSpPr>
          <p:nvPr>
            <p:ph idx="1"/>
          </p:nvPr>
        </p:nvSpPr>
        <p:spPr>
          <a:xfrm>
            <a:off x="914400" y="1066800"/>
            <a:ext cx="7648575" cy="4876800"/>
          </a:xfrm>
        </p:spPr>
        <p:txBody>
          <a:bodyPr/>
          <a:lstStyle/>
          <a:p>
            <a:endParaRPr lang="en-US" sz="2200" dirty="0" smtClean="0">
              <a:solidFill>
                <a:schemeClr val="tx1"/>
              </a:solidFill>
            </a:endParaRPr>
          </a:p>
          <a:p>
            <a:pPr>
              <a:buFont typeface="Arial" pitchFamily="34" charset="0"/>
              <a:buChar char="•"/>
            </a:pPr>
            <a:r>
              <a:rPr lang="en-US" sz="2400" b="0" dirty="0" smtClean="0">
                <a:solidFill>
                  <a:schemeClr val="tx1"/>
                </a:solidFill>
              </a:rPr>
              <a:t>Certified educators - $39.50 processing fee payable in ECOS + $9.95 scanning fee payable at </a:t>
            </a:r>
            <a:r>
              <a:rPr lang="en-US" sz="2400" b="0" dirty="0" err="1" smtClean="0">
                <a:solidFill>
                  <a:schemeClr val="tx1"/>
                </a:solidFill>
              </a:rPr>
              <a:t>MorphoTrust</a:t>
            </a:r>
            <a:endParaRPr lang="en-US" sz="2400" b="0" dirty="0" smtClean="0">
              <a:solidFill>
                <a:schemeClr val="tx1"/>
              </a:solidFill>
            </a:endParaRPr>
          </a:p>
          <a:p>
            <a:pPr>
              <a:buFont typeface="Arial" pitchFamily="34" charset="0"/>
              <a:buChar char="•"/>
            </a:pPr>
            <a:endParaRPr lang="en-US" sz="2400" b="0" dirty="0" smtClean="0">
              <a:solidFill>
                <a:schemeClr val="tx1"/>
              </a:solidFill>
            </a:endParaRPr>
          </a:p>
          <a:p>
            <a:pPr>
              <a:buFont typeface="Arial" pitchFamily="34" charset="0"/>
              <a:buChar char="•"/>
            </a:pPr>
            <a:r>
              <a:rPr lang="en-US" sz="2400" b="0" dirty="0" smtClean="0">
                <a:solidFill>
                  <a:schemeClr val="tx1"/>
                </a:solidFill>
              </a:rPr>
              <a:t>Non-certified employees - $37.50 processing fee payable to </a:t>
            </a:r>
            <a:r>
              <a:rPr lang="en-US" sz="2400" b="0" dirty="0" err="1" smtClean="0">
                <a:solidFill>
                  <a:schemeClr val="tx1"/>
                </a:solidFill>
              </a:rPr>
              <a:t>MorphoTrust</a:t>
            </a:r>
            <a:r>
              <a:rPr lang="en-US" sz="2400" b="0" dirty="0" smtClean="0">
                <a:solidFill>
                  <a:schemeClr val="tx1"/>
                </a:solidFill>
              </a:rPr>
              <a:t> + $9.95 scanning fee, also payable to </a:t>
            </a:r>
            <a:r>
              <a:rPr lang="en-US" sz="2400" b="0" dirty="0" err="1" smtClean="0">
                <a:solidFill>
                  <a:schemeClr val="tx1"/>
                </a:solidFill>
              </a:rPr>
              <a:t>MorphoTrust</a:t>
            </a:r>
            <a:endParaRPr lang="en-US" sz="2400" b="0" dirty="0" smtClean="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79340"/>
    </mc:Choice>
    <mc:Fallback>
      <p:transition spd="slow" advTm="7934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r>
              <a:rPr lang="en-US" sz="2800" smtClean="0">
                <a:solidFill>
                  <a:schemeClr val="tx1"/>
                </a:solidFill>
                <a:latin typeface="Arial" charset="0"/>
                <a:cs typeface="Arial" charset="0"/>
              </a:rPr>
              <a:t>Rejections</a:t>
            </a:r>
          </a:p>
        </p:txBody>
      </p:sp>
      <p:sp>
        <p:nvSpPr>
          <p:cNvPr id="31747" name="Content Placeholder 2"/>
          <p:cNvSpPr>
            <a:spLocks noGrp="1"/>
          </p:cNvSpPr>
          <p:nvPr>
            <p:ph idx="1"/>
          </p:nvPr>
        </p:nvSpPr>
        <p:spPr>
          <a:xfrm>
            <a:off x="914400" y="1066800"/>
            <a:ext cx="7648575" cy="4876800"/>
          </a:xfrm>
        </p:spPr>
        <p:txBody>
          <a:bodyPr/>
          <a:lstStyle/>
          <a:p>
            <a:pPr>
              <a:buFont typeface="Arial" pitchFamily="34" charset="0"/>
              <a:buChar char="•"/>
            </a:pPr>
            <a:r>
              <a:rPr lang="en-US" sz="2400" b="0" dirty="0" smtClean="0">
                <a:solidFill>
                  <a:schemeClr val="tx1"/>
                </a:solidFill>
              </a:rPr>
              <a:t>Fingerprints may be rejected for poor print quality; </a:t>
            </a:r>
            <a:r>
              <a:rPr lang="en-US" sz="2400" b="0" dirty="0" err="1" smtClean="0">
                <a:solidFill>
                  <a:schemeClr val="tx1"/>
                </a:solidFill>
              </a:rPr>
              <a:t>MorphoTrust</a:t>
            </a:r>
            <a:r>
              <a:rPr lang="en-US" sz="2400" b="0" dirty="0" smtClean="0">
                <a:solidFill>
                  <a:schemeClr val="tx1"/>
                </a:solidFill>
              </a:rPr>
              <a:t> notifies employees of the need to re-print.</a:t>
            </a:r>
          </a:p>
          <a:p>
            <a:pPr lvl="2"/>
            <a:r>
              <a:rPr lang="en-US" sz="1800" dirty="0" smtClean="0">
                <a:solidFill>
                  <a:schemeClr val="tx1"/>
                </a:solidFill>
              </a:rPr>
              <a:t>In the case of certified rejections, TEA also emails the educator, as well as the contact person at the charter school, with information regarding the rejection and the need for the educator to schedule an appointment to be re-printed.</a:t>
            </a:r>
          </a:p>
          <a:p>
            <a:pPr lvl="2"/>
            <a:r>
              <a:rPr lang="en-US" sz="1800" dirty="0" smtClean="0">
                <a:solidFill>
                  <a:schemeClr val="tx1"/>
                </a:solidFill>
              </a:rPr>
              <a:t>In the case of non-certified rejections, TEA emails the contact person at the charter school that uploaded the employee with information regarding the rejection and the need for the employee to schedule an appointment to be re-printed.</a:t>
            </a:r>
          </a:p>
          <a:p>
            <a:pPr>
              <a:buFont typeface="Arial" pitchFamily="34" charset="0"/>
              <a:buChar char="•"/>
            </a:pPr>
            <a:r>
              <a:rPr lang="en-US" sz="2400" b="0" dirty="0" smtClean="0">
                <a:solidFill>
                  <a:schemeClr val="tx1"/>
                </a:solidFill>
              </a:rPr>
              <a:t>Rejected prints in no way suggest that the educator may have a criminal history. </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advTm="119795"/>
    </mc:Choice>
    <mc:Fallback xmlns="">
      <p:transition spd="slow" advTm="119795"/>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r>
              <a:rPr lang="en-US" sz="2400" smtClean="0">
                <a:solidFill>
                  <a:schemeClr val="tx1"/>
                </a:solidFill>
                <a:latin typeface="Arial" charset="0"/>
                <a:cs typeface="Arial" charset="0"/>
              </a:rPr>
              <a:t>Rejections Continued</a:t>
            </a:r>
          </a:p>
        </p:txBody>
      </p:sp>
      <p:sp>
        <p:nvSpPr>
          <p:cNvPr id="13315" name="Content Placeholder 2"/>
          <p:cNvSpPr>
            <a:spLocks noGrp="1"/>
          </p:cNvSpPr>
          <p:nvPr>
            <p:ph idx="1"/>
          </p:nvPr>
        </p:nvSpPr>
        <p:spPr>
          <a:xfrm>
            <a:off x="914400" y="838200"/>
            <a:ext cx="7648575" cy="5105400"/>
          </a:xfrm>
        </p:spPr>
        <p:txBody>
          <a:bodyPr>
            <a:normAutofit/>
          </a:bodyPr>
          <a:lstStyle/>
          <a:p>
            <a:pPr>
              <a:buFont typeface="Arial" pitchFamily="34" charset="0"/>
              <a:buChar char="•"/>
              <a:defRPr/>
            </a:pPr>
            <a:r>
              <a:rPr lang="en-US" sz="2400" b="0" dirty="0" smtClean="0">
                <a:solidFill>
                  <a:schemeClr val="tx1"/>
                </a:solidFill>
              </a:rPr>
              <a:t>Fingerprints may be rejected by the FBI only twice, in which case an educator would only be required to be re-printed once (if both rejections are FBI rejections). If a DPS reject is also present, it is possible that an educator might have to be re-printed more than once.</a:t>
            </a:r>
          </a:p>
          <a:p>
            <a:pPr lvl="2">
              <a:defRPr/>
            </a:pPr>
            <a:r>
              <a:rPr lang="en-US" sz="1800" dirty="0" smtClean="0">
                <a:solidFill>
                  <a:schemeClr val="tx1"/>
                </a:solidFill>
              </a:rPr>
              <a:t>Fingerprints may be rejected by DPS as well as FBI, but TEA does not receive notification of DPS rejections. Educators whose prints are rejects by DPS will receive notification from </a:t>
            </a:r>
            <a:r>
              <a:rPr lang="en-US" sz="1800" dirty="0" err="1" smtClean="0">
                <a:solidFill>
                  <a:schemeClr val="tx1"/>
                </a:solidFill>
              </a:rPr>
              <a:t>MorphoTrust</a:t>
            </a:r>
            <a:r>
              <a:rPr lang="en-US" sz="1800" dirty="0" smtClean="0">
                <a:solidFill>
                  <a:schemeClr val="tx1"/>
                </a:solidFill>
              </a:rPr>
              <a:t> only.</a:t>
            </a:r>
            <a:endParaRPr lang="en-US" sz="2000" dirty="0" smtClean="0">
              <a:solidFill>
                <a:schemeClr val="tx1"/>
              </a:solidFill>
            </a:endParaRPr>
          </a:p>
          <a:p>
            <a:pPr>
              <a:buFont typeface="Arial" pitchFamily="34" charset="0"/>
              <a:buChar char="•"/>
              <a:defRPr/>
            </a:pPr>
            <a:r>
              <a:rPr lang="en-US" sz="2400" b="0" dirty="0" smtClean="0">
                <a:solidFill>
                  <a:schemeClr val="tx1"/>
                </a:solidFill>
              </a:rPr>
              <a:t>Once fingerprints have been rejected by the FBI a second time, an FBI Name Search is initiated by TEA. The educator and the district are not notified of the second rejection since there is no further action required on the part of the educator or the district.</a:t>
            </a:r>
          </a:p>
          <a:p>
            <a:pPr>
              <a:buFontTx/>
              <a:buNone/>
              <a:defRPr/>
            </a:pPr>
            <a:endParaRPr lang="en-US" sz="2000" dirty="0" smtClean="0"/>
          </a:p>
          <a:p>
            <a:pPr>
              <a:defRPr/>
            </a:pPr>
            <a:endParaRPr lang="en-US" sz="2000" dirty="0" smtClean="0"/>
          </a:p>
          <a:p>
            <a:pPr>
              <a:defRPr/>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advTm="318980"/>
    </mc:Choice>
    <mc:Fallback>
      <p:transition spd="slow" advTm="31898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sz="2400" smtClean="0">
                <a:solidFill>
                  <a:schemeClr val="tx1"/>
                </a:solidFill>
                <a:latin typeface="Arial" charset="0"/>
                <a:cs typeface="Arial" charset="0"/>
              </a:rPr>
              <a:t/>
            </a:r>
            <a:br>
              <a:rPr lang="en-US" sz="2400" smtClean="0">
                <a:solidFill>
                  <a:schemeClr val="tx1"/>
                </a:solidFill>
                <a:latin typeface="Arial" charset="0"/>
                <a:cs typeface="Arial" charset="0"/>
              </a:rPr>
            </a:br>
            <a:r>
              <a:rPr lang="en-US" sz="2400" smtClean="0">
                <a:solidFill>
                  <a:schemeClr val="tx1"/>
                </a:solidFill>
                <a:latin typeface="Arial" charset="0"/>
                <a:cs typeface="Arial" charset="0"/>
              </a:rPr>
              <a:t>Fingerprinting Results Received</a:t>
            </a:r>
            <a:r>
              <a:rPr lang="en-US" sz="2800" smtClean="0"/>
              <a:t/>
            </a:r>
            <a:br>
              <a:rPr lang="en-US" sz="2800" smtClean="0"/>
            </a:br>
            <a:endParaRPr lang="en-US" sz="2800" smtClean="0"/>
          </a:p>
        </p:txBody>
      </p:sp>
      <p:sp>
        <p:nvSpPr>
          <p:cNvPr id="33795" name="Content Placeholder 2"/>
          <p:cNvSpPr>
            <a:spLocks noGrp="1"/>
          </p:cNvSpPr>
          <p:nvPr>
            <p:ph idx="1"/>
          </p:nvPr>
        </p:nvSpPr>
        <p:spPr/>
        <p:txBody>
          <a:bodyPr>
            <a:normAutofit fontScale="70000" lnSpcReduction="20000"/>
          </a:bodyPr>
          <a:lstStyle/>
          <a:p>
            <a:pPr>
              <a:buFont typeface="Arial" pitchFamily="34" charset="0"/>
              <a:buChar char="•"/>
            </a:pPr>
            <a:r>
              <a:rPr lang="en-US" sz="3100" b="0" dirty="0" smtClean="0">
                <a:solidFill>
                  <a:schemeClr val="tx1"/>
                </a:solidFill>
                <a:latin typeface="Arial" charset="0"/>
                <a:cs typeface="Arial" charset="0"/>
              </a:rPr>
              <a:t>Typically fingerprinting results are received by TEA 3-5 days after the fingerprinting appointment (if a rejection of fingerprints has not occurred)</a:t>
            </a:r>
          </a:p>
          <a:p>
            <a:pPr>
              <a:buFont typeface="Arial" pitchFamily="34" charset="0"/>
              <a:buChar char="•"/>
            </a:pPr>
            <a:endParaRPr lang="en-US" sz="3100" b="0" dirty="0" smtClean="0">
              <a:solidFill>
                <a:schemeClr val="tx1"/>
              </a:solidFill>
              <a:latin typeface="Arial" charset="0"/>
              <a:cs typeface="Arial" charset="0"/>
            </a:endParaRPr>
          </a:p>
          <a:p>
            <a:pPr>
              <a:buFont typeface="Arial" pitchFamily="34" charset="0"/>
              <a:buChar char="•"/>
            </a:pPr>
            <a:r>
              <a:rPr lang="en-US" sz="3100" b="0" dirty="0" smtClean="0">
                <a:solidFill>
                  <a:schemeClr val="tx1"/>
                </a:solidFill>
                <a:latin typeface="Arial" charset="0"/>
                <a:cs typeface="Arial" charset="0"/>
              </a:rPr>
              <a:t>Once results are received, an “Fingerprint Complete” status can be seen on the Educator Certification online “green screen”</a:t>
            </a:r>
          </a:p>
          <a:p>
            <a:pPr>
              <a:buFont typeface="Arial" pitchFamily="34" charset="0"/>
              <a:buChar char="•"/>
            </a:pPr>
            <a:endParaRPr lang="en-US" sz="3100" b="0" dirty="0" smtClean="0">
              <a:solidFill>
                <a:schemeClr val="tx1"/>
              </a:solidFill>
              <a:latin typeface="Arial" charset="0"/>
              <a:cs typeface="Arial" charset="0"/>
            </a:endParaRPr>
          </a:p>
          <a:p>
            <a:pPr>
              <a:buFont typeface="Arial" pitchFamily="34" charset="0"/>
              <a:buChar char="•"/>
            </a:pPr>
            <a:r>
              <a:rPr lang="en-US" sz="3100" b="0" dirty="0" smtClean="0">
                <a:solidFill>
                  <a:schemeClr val="tx1"/>
                </a:solidFill>
                <a:latin typeface="Arial" charset="0"/>
                <a:cs typeface="Arial" charset="0"/>
              </a:rPr>
              <a:t>The charter school will also be able to view the results of the applicant’s fingerprinting in the DPS Clearinghouse</a:t>
            </a:r>
          </a:p>
          <a:p>
            <a:pPr>
              <a:buFontTx/>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advTm="57053"/>
    </mc:Choice>
    <mc:Fallback xmlns="">
      <p:transition spd="slow" advTm="57053"/>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sz="2400" dirty="0" smtClean="0">
                <a:solidFill>
                  <a:schemeClr val="tx1"/>
                </a:solidFill>
                <a:latin typeface="Arial" charset="0"/>
                <a:cs typeface="Arial" charset="0"/>
              </a:rPr>
              <a:t/>
            </a:r>
            <a:br>
              <a:rPr lang="en-US" sz="2400" dirty="0" smtClean="0">
                <a:solidFill>
                  <a:schemeClr val="tx1"/>
                </a:solidFill>
                <a:latin typeface="Arial" charset="0"/>
                <a:cs typeface="Arial" charset="0"/>
              </a:rPr>
            </a:br>
            <a:r>
              <a:rPr lang="en-US" sz="2400" dirty="0" smtClean="0">
                <a:solidFill>
                  <a:schemeClr val="tx1"/>
                </a:solidFill>
                <a:latin typeface="Arial" charset="0"/>
                <a:cs typeface="Arial" charset="0"/>
              </a:rPr>
              <a:t>Adjudication of Criminal Histories</a:t>
            </a:r>
            <a:endParaRPr lang="en-US" sz="2800" dirty="0" smtClean="0"/>
          </a:p>
        </p:txBody>
      </p:sp>
      <p:sp>
        <p:nvSpPr>
          <p:cNvPr id="34819" name="Content Placeholder 2"/>
          <p:cNvSpPr>
            <a:spLocks noGrp="1"/>
          </p:cNvSpPr>
          <p:nvPr>
            <p:ph idx="1"/>
          </p:nvPr>
        </p:nvSpPr>
        <p:spPr/>
        <p:txBody>
          <a:bodyPr>
            <a:normAutofit fontScale="85000" lnSpcReduction="20000"/>
          </a:bodyPr>
          <a:lstStyle/>
          <a:p>
            <a:endParaRPr lang="en-US" dirty="0" smtClean="0">
              <a:solidFill>
                <a:schemeClr val="tx1"/>
              </a:solidFill>
              <a:latin typeface="Arial" charset="0"/>
              <a:cs typeface="Arial" charset="0"/>
            </a:endParaRPr>
          </a:p>
          <a:p>
            <a:pPr>
              <a:buFont typeface="Wingdings" pitchFamily="2" charset="2"/>
              <a:buChar char="§"/>
            </a:pPr>
            <a:r>
              <a:rPr lang="en-US" sz="2600" b="0" dirty="0" smtClean="0">
                <a:solidFill>
                  <a:schemeClr val="tx1"/>
                </a:solidFill>
                <a:latin typeface="Arial" charset="0"/>
                <a:cs typeface="Arial" charset="0"/>
              </a:rPr>
              <a:t>As results appear in the Clearinghouse, the criminal histories should be reviewed by someone at the district level</a:t>
            </a:r>
          </a:p>
          <a:p>
            <a:pPr>
              <a:buFont typeface="Wingdings" pitchFamily="2" charset="2"/>
              <a:buChar char="§"/>
            </a:pPr>
            <a:endParaRPr lang="en-US" sz="2600" b="0" dirty="0" smtClean="0">
              <a:solidFill>
                <a:schemeClr val="tx1"/>
              </a:solidFill>
              <a:latin typeface="Arial" charset="0"/>
              <a:cs typeface="Arial" charset="0"/>
            </a:endParaRPr>
          </a:p>
          <a:p>
            <a:pPr>
              <a:buFont typeface="Wingdings" pitchFamily="2" charset="2"/>
              <a:buChar char="§"/>
            </a:pPr>
            <a:r>
              <a:rPr lang="en-US" sz="2600" b="0" dirty="0" smtClean="0">
                <a:solidFill>
                  <a:schemeClr val="tx1"/>
                </a:solidFill>
                <a:latin typeface="Arial" charset="0"/>
                <a:cs typeface="Arial" charset="0"/>
              </a:rPr>
              <a:t>Pay attention to subsequent arrest notifications called ‘</a:t>
            </a:r>
            <a:r>
              <a:rPr lang="en-US" sz="2600" b="0" dirty="0" err="1" smtClean="0">
                <a:solidFill>
                  <a:schemeClr val="tx1"/>
                </a:solidFill>
                <a:latin typeface="Arial" charset="0"/>
                <a:cs typeface="Arial" charset="0"/>
              </a:rPr>
              <a:t>rapbacks</a:t>
            </a:r>
            <a:r>
              <a:rPr lang="en-US" sz="2600" b="0" dirty="0" smtClean="0">
                <a:solidFill>
                  <a:schemeClr val="tx1"/>
                </a:solidFill>
                <a:latin typeface="Arial" charset="0"/>
                <a:cs typeface="Arial" charset="0"/>
              </a:rPr>
              <a:t>’. </a:t>
            </a:r>
          </a:p>
          <a:p>
            <a:pPr>
              <a:buFont typeface="Wingdings" pitchFamily="2" charset="2"/>
              <a:buChar char="§"/>
            </a:pPr>
            <a:endParaRPr lang="en-US" sz="2600" dirty="0" smtClean="0">
              <a:solidFill>
                <a:schemeClr val="tx1"/>
              </a:solidFill>
              <a:latin typeface="Arial" charset="0"/>
              <a:cs typeface="Arial" charset="0"/>
            </a:endParaRPr>
          </a:p>
          <a:p>
            <a:pPr lvl="1"/>
            <a:r>
              <a:rPr lang="en-US" sz="2600" dirty="0" smtClean="0">
                <a:latin typeface="Arial" charset="0"/>
                <a:cs typeface="Arial" charset="0"/>
              </a:rPr>
              <a:t>T</a:t>
            </a:r>
            <a:r>
              <a:rPr lang="en-US" sz="2600" dirty="0" smtClean="0">
                <a:solidFill>
                  <a:schemeClr val="tx1"/>
                </a:solidFill>
                <a:latin typeface="Arial" charset="0"/>
                <a:cs typeface="Arial" charset="0"/>
              </a:rPr>
              <a:t>EA receives </a:t>
            </a:r>
            <a:r>
              <a:rPr lang="en-US" sz="2600" dirty="0" err="1" smtClean="0">
                <a:solidFill>
                  <a:schemeClr val="tx1"/>
                </a:solidFill>
                <a:latin typeface="Arial" charset="0"/>
                <a:cs typeface="Arial" charset="0"/>
              </a:rPr>
              <a:t>rapbacks</a:t>
            </a:r>
            <a:r>
              <a:rPr lang="en-US" sz="2600" dirty="0" smtClean="0">
                <a:solidFill>
                  <a:schemeClr val="tx1"/>
                </a:solidFill>
                <a:latin typeface="Arial" charset="0"/>
                <a:cs typeface="Arial" charset="0"/>
              </a:rPr>
              <a:t> on certified educators, but not on non-certified employees; if you aren’t looking at those, no one is!!!</a:t>
            </a:r>
          </a:p>
          <a:p>
            <a:endParaRPr lang="en-US" dirty="0" smtClean="0">
              <a:solidFill>
                <a:schemeClr val="tx1"/>
              </a:solidFill>
              <a:latin typeface="Arial" charset="0"/>
              <a:cs typeface="Arial" charset="0"/>
            </a:endParaRPr>
          </a:p>
          <a:p>
            <a:endParaRPr lang="en-US" dirty="0" smtClean="0">
              <a:solidFill>
                <a:schemeClr val="tx1"/>
              </a:solidFill>
              <a:latin typeface="Arial" charset="0"/>
              <a:cs typeface="Arial" charset="0"/>
            </a:endParaRPr>
          </a:p>
          <a:p>
            <a:pPr>
              <a:buFontTx/>
              <a:buNone/>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advTm="110940"/>
    </mc:Choice>
    <mc:Fallback>
      <p:transition spd="slow" advTm="11094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960" y="1295400"/>
            <a:ext cx="7520940" cy="3385078"/>
          </a:xfrm>
        </p:spPr>
        <p:txBody>
          <a:bodyPr>
            <a:noAutofit/>
          </a:bodyPr>
          <a:lstStyle/>
          <a:p>
            <a:pPr>
              <a:buFont typeface="Wingdings" pitchFamily="2" charset="2"/>
              <a:buChar char="§"/>
            </a:pPr>
            <a:r>
              <a:rPr lang="en-US" sz="2400" b="0" dirty="0" smtClean="0"/>
              <a:t>Contractor should certify to the school district or charter school that they are compliant with fingerprinting their employees.</a:t>
            </a:r>
          </a:p>
          <a:p>
            <a:pPr>
              <a:buFont typeface="Wingdings" pitchFamily="2" charset="2"/>
              <a:buChar char="§"/>
            </a:pPr>
            <a:r>
              <a:rPr lang="en-US" sz="2400" b="0" dirty="0" smtClean="0"/>
              <a:t>Charter schools may subscribe to the records of contractors/subcontractors employees that are subject to fingerprinting. </a:t>
            </a:r>
          </a:p>
          <a:p>
            <a:pPr>
              <a:buFont typeface="Wingdings" pitchFamily="2" charset="2"/>
              <a:buChar char="§"/>
            </a:pPr>
            <a:r>
              <a:rPr lang="en-US" sz="2400" b="0" dirty="0" smtClean="0"/>
              <a:t>Charter school should unsubscribe to records in the FACT Clearinghouse when the contract or the employment has terminated. </a:t>
            </a:r>
          </a:p>
          <a:p>
            <a:pPr>
              <a:buFont typeface="Wingdings" pitchFamily="2" charset="2"/>
              <a:buChar char="§"/>
            </a:pPr>
            <a:endParaRPr lang="en-US" sz="2400" b="0" dirty="0"/>
          </a:p>
        </p:txBody>
      </p:sp>
      <p:sp>
        <p:nvSpPr>
          <p:cNvPr id="3" name="Slide Number Placeholder 2"/>
          <p:cNvSpPr>
            <a:spLocks noGrp="1"/>
          </p:cNvSpPr>
          <p:nvPr>
            <p:ph type="sldNum" sz="quarter" idx="10"/>
          </p:nvPr>
        </p:nvSpPr>
        <p:spPr/>
        <p:txBody>
          <a:bodyPr/>
          <a:lstStyle/>
          <a:p>
            <a:pPr>
              <a:defRPr/>
            </a:pPr>
            <a:fld id="{84C21A63-B5FD-4745-B9DE-BEB80A4DA353}" type="slidenum">
              <a:rPr lang="en-US" smtClean="0"/>
              <a:pPr>
                <a:defRPr/>
              </a:pPr>
              <a:t>29</a:t>
            </a:fld>
            <a:endParaRPr lang="en-US"/>
          </a:p>
        </p:txBody>
      </p:sp>
      <p:sp>
        <p:nvSpPr>
          <p:cNvPr id="4" name="Rectangle 3"/>
          <p:cNvSpPr/>
          <p:nvPr/>
        </p:nvSpPr>
        <p:spPr>
          <a:xfrm>
            <a:off x="914400" y="381000"/>
            <a:ext cx="5461940" cy="830997"/>
          </a:xfrm>
          <a:prstGeom prst="rect">
            <a:avLst/>
          </a:prstGeom>
        </p:spPr>
        <p:txBody>
          <a:bodyPr wrap="square">
            <a:spAutoFit/>
          </a:bodyPr>
          <a:lstStyle/>
          <a:p>
            <a:r>
              <a:rPr lang="en-US" sz="2400" dirty="0" smtClean="0">
                <a:latin typeface="Arial" charset="0"/>
                <a:cs typeface="Arial" charset="0"/>
              </a:rPr>
              <a:t>CONTRACTOR/CHARTER SCHOOL RESPONSIBILITIES</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2000" advTm="117160"/>
    </mc:Choice>
    <mc:Fallback>
      <p:transition spd="slow" advTm="11716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sz="2800" smtClean="0">
                <a:solidFill>
                  <a:schemeClr val="tx1"/>
                </a:solidFill>
                <a:latin typeface="Arial" charset="0"/>
                <a:cs typeface="Arial" charset="0"/>
              </a:rPr>
              <a:t>Purpose</a:t>
            </a:r>
          </a:p>
        </p:txBody>
      </p:sp>
      <p:sp>
        <p:nvSpPr>
          <p:cNvPr id="8195" name="Rectangle 3"/>
          <p:cNvSpPr>
            <a:spLocks noGrp="1" noChangeArrowheads="1"/>
          </p:cNvSpPr>
          <p:nvPr>
            <p:ph type="body" idx="1"/>
          </p:nvPr>
        </p:nvSpPr>
        <p:spPr/>
        <p:txBody>
          <a:bodyPr/>
          <a:lstStyle/>
          <a:p>
            <a:pPr>
              <a:buFont typeface="Wingdings" pitchFamily="2" charset="2"/>
              <a:buChar char="§"/>
            </a:pPr>
            <a:r>
              <a:rPr lang="en-US" sz="2800" b="0" dirty="0" smtClean="0">
                <a:solidFill>
                  <a:schemeClr val="tx1"/>
                </a:solidFill>
              </a:rPr>
              <a:t>The primary function TEA’s Fingerprinting Unit is to facilitate the process by which educators and non-educators submit their fingerprints and other required information to the State Board for Educator Certification (SBEC) and Texas Education Agency (TEA) in order to comply with statutory criminal history requirements. </a:t>
            </a:r>
          </a:p>
          <a:p>
            <a:pPr lvl="1" eaLnBrk="1" hangingPunct="1">
              <a:lnSpc>
                <a:spcPct val="90000"/>
              </a:lnSpc>
              <a:buFont typeface="Wingdings" pitchFamily="2" charset="2"/>
              <a:buNone/>
            </a:pPr>
            <a:endParaRPr lang="en-US" sz="1000"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8257"/>
    </mc:Choice>
    <mc:Fallback xmlns="">
      <p:transition spd="slow" advTm="18257"/>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960" y="1371600"/>
            <a:ext cx="7520940" cy="3308878"/>
          </a:xfrm>
        </p:spPr>
        <p:txBody>
          <a:bodyPr/>
          <a:lstStyle/>
          <a:p>
            <a:pPr marL="342900" lvl="1" indent="-342900">
              <a:spcBef>
                <a:spcPts val="800"/>
              </a:spcBef>
              <a:buClrTx/>
            </a:pPr>
            <a:r>
              <a:rPr lang="en-US" sz="2400" dirty="0" smtClean="0"/>
              <a:t>Contracted employees are fingerprinted through a process facilitated by DPS and should not be uploaded to TEA as are employees</a:t>
            </a:r>
          </a:p>
          <a:p>
            <a:pPr marL="342900" lvl="1" indent="-342900">
              <a:spcBef>
                <a:spcPts val="800"/>
              </a:spcBef>
              <a:buClrTx/>
            </a:pPr>
            <a:r>
              <a:rPr lang="en-US" sz="2400" dirty="0" smtClean="0"/>
              <a:t>The only exception to the contractor process through DPS is that c</a:t>
            </a:r>
            <a:r>
              <a:rPr lang="en-US" sz="2400" dirty="0" smtClean="0">
                <a:latin typeface="Arial" charset="0"/>
                <a:cs typeface="Arial" charset="0"/>
              </a:rPr>
              <a:t>harters that contract substitute teachers and teacher aides SHOULD upload contracted subs to TEA using the SUB upload. Substitute teachers must be adjudicated through TEA!!!</a:t>
            </a:r>
          </a:p>
          <a:p>
            <a:endParaRPr lang="en-US" dirty="0"/>
          </a:p>
        </p:txBody>
      </p:sp>
      <p:sp>
        <p:nvSpPr>
          <p:cNvPr id="3" name="Slide Number Placeholder 2"/>
          <p:cNvSpPr>
            <a:spLocks noGrp="1"/>
          </p:cNvSpPr>
          <p:nvPr>
            <p:ph type="sldNum" sz="quarter" idx="10"/>
          </p:nvPr>
        </p:nvSpPr>
        <p:spPr/>
        <p:txBody>
          <a:bodyPr/>
          <a:lstStyle/>
          <a:p>
            <a:pPr>
              <a:defRPr/>
            </a:pPr>
            <a:fld id="{84C21A63-B5FD-4745-B9DE-BEB80A4DA353}" type="slidenum">
              <a:rPr lang="en-US" smtClean="0"/>
              <a:pPr>
                <a:defRPr/>
              </a:pPr>
              <a:t>30</a:t>
            </a:fld>
            <a:endParaRPr lang="en-US"/>
          </a:p>
        </p:txBody>
      </p:sp>
      <p:sp>
        <p:nvSpPr>
          <p:cNvPr id="4" name="Rectangle 3"/>
          <p:cNvSpPr/>
          <p:nvPr/>
        </p:nvSpPr>
        <p:spPr>
          <a:xfrm>
            <a:off x="914400" y="750332"/>
            <a:ext cx="7238999" cy="461665"/>
          </a:xfrm>
          <a:prstGeom prst="rect">
            <a:avLst/>
          </a:prstGeom>
        </p:spPr>
        <p:txBody>
          <a:bodyPr wrap="square">
            <a:spAutoFit/>
          </a:bodyPr>
          <a:lstStyle/>
          <a:p>
            <a:r>
              <a:rPr lang="en-US" sz="2400" dirty="0" smtClean="0">
                <a:latin typeface="Arial" charset="0"/>
                <a:cs typeface="Arial" charset="0"/>
              </a:rPr>
              <a:t>CONTRACTED CLASSROOM SUBSTITUTES</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2000" advTm="24500"/>
    </mc:Choice>
    <mc:Fallback>
      <p:transition spd="slow" advTm="245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itchFamily="2" charset="2"/>
              <a:buChar char="§"/>
            </a:pPr>
            <a:r>
              <a:rPr lang="en-US" sz="2400" b="0" dirty="0" smtClean="0"/>
              <a:t>Contractors must contact DPS to be set up with a secure site account.</a:t>
            </a:r>
          </a:p>
          <a:p>
            <a:r>
              <a:rPr lang="en-US" sz="2400" b="0" dirty="0" smtClean="0"/>
              <a:t>			 </a:t>
            </a:r>
          </a:p>
          <a:p>
            <a:r>
              <a:rPr lang="en-US" sz="2400" b="0" dirty="0" smtClean="0"/>
              <a:t>			Email:  </a:t>
            </a:r>
            <a:r>
              <a:rPr lang="en-US" sz="2400" b="0" u="sng" dirty="0" smtClean="0">
                <a:hlinkClick r:id="rId2"/>
              </a:rPr>
              <a:t>FACT@txdps.state.tx.us</a:t>
            </a:r>
            <a:endParaRPr lang="en-US" sz="2400" b="0" dirty="0" smtClean="0"/>
          </a:p>
          <a:p>
            <a:r>
              <a:rPr lang="en-US" sz="2400" b="0" dirty="0" smtClean="0"/>
              <a:t>			Phone: (512) 424-2365, Option 2</a:t>
            </a:r>
            <a:endParaRPr lang="en-US" sz="2400" b="0" dirty="0"/>
          </a:p>
        </p:txBody>
      </p:sp>
      <p:sp>
        <p:nvSpPr>
          <p:cNvPr id="3" name="Slide Number Placeholder 2"/>
          <p:cNvSpPr>
            <a:spLocks noGrp="1"/>
          </p:cNvSpPr>
          <p:nvPr>
            <p:ph type="sldNum" sz="quarter" idx="10"/>
          </p:nvPr>
        </p:nvSpPr>
        <p:spPr/>
        <p:txBody>
          <a:bodyPr/>
          <a:lstStyle/>
          <a:p>
            <a:pPr>
              <a:defRPr/>
            </a:pPr>
            <a:fld id="{84C21A63-B5FD-4745-B9DE-BEB80A4DA353}" type="slidenum">
              <a:rPr lang="en-US" smtClean="0"/>
              <a:pPr>
                <a:defRPr/>
              </a:pPr>
              <a:t>31</a:t>
            </a:fld>
            <a:endParaRPr lang="en-US"/>
          </a:p>
        </p:txBody>
      </p:sp>
      <p:sp>
        <p:nvSpPr>
          <p:cNvPr id="4" name="Rectangle 3"/>
          <p:cNvSpPr/>
          <p:nvPr/>
        </p:nvSpPr>
        <p:spPr>
          <a:xfrm>
            <a:off x="838201" y="457200"/>
            <a:ext cx="4710990" cy="461665"/>
          </a:xfrm>
          <a:prstGeom prst="rect">
            <a:avLst/>
          </a:prstGeom>
        </p:spPr>
        <p:txBody>
          <a:bodyPr wrap="square">
            <a:spAutoFit/>
          </a:bodyPr>
          <a:lstStyle/>
          <a:p>
            <a:r>
              <a:rPr lang="en-US" sz="2400" dirty="0" smtClean="0">
                <a:latin typeface="Arial" charset="0"/>
                <a:cs typeface="Arial" charset="0"/>
              </a:rPr>
              <a:t>DPS CONTACT INFO</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advTm="26222"/>
    </mc:Choice>
    <mc:Fallback xmlns="">
      <p:transition spd="slow" advTm="26222"/>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a:lstStyle/>
          <a:p>
            <a:r>
              <a:rPr lang="en-US" sz="2800" b="0" dirty="0" smtClean="0">
                <a:solidFill>
                  <a:schemeClr val="tx1"/>
                </a:solidFill>
                <a:latin typeface="Arial" charset="0"/>
                <a:cs typeface="Arial" charset="0"/>
              </a:rPr>
              <a:t>FP staff contact info</a:t>
            </a:r>
          </a:p>
        </p:txBody>
      </p:sp>
      <p:sp>
        <p:nvSpPr>
          <p:cNvPr id="36867" name="Content Placeholder 2"/>
          <p:cNvSpPr>
            <a:spLocks noGrp="1"/>
          </p:cNvSpPr>
          <p:nvPr>
            <p:ph idx="1"/>
          </p:nvPr>
        </p:nvSpPr>
        <p:spPr>
          <a:xfrm>
            <a:off x="762000" y="990600"/>
            <a:ext cx="7940040" cy="4538171"/>
          </a:xfrm>
        </p:spPr>
        <p:txBody>
          <a:bodyPr>
            <a:normAutofit fontScale="77500" lnSpcReduction="20000"/>
          </a:bodyPr>
          <a:lstStyle/>
          <a:p>
            <a:r>
              <a:rPr lang="en-US" sz="2900" dirty="0" smtClean="0">
                <a:solidFill>
                  <a:schemeClr val="tx1"/>
                </a:solidFill>
                <a:latin typeface="Arial" charset="0"/>
                <a:cs typeface="Arial" charset="0"/>
              </a:rPr>
              <a:t>Jeannie Tomasek, Manager</a:t>
            </a:r>
          </a:p>
          <a:p>
            <a:pPr lvl="1"/>
            <a:r>
              <a:rPr lang="en-US" sz="2900" dirty="0" smtClean="0">
                <a:solidFill>
                  <a:schemeClr val="tx1"/>
                </a:solidFill>
                <a:latin typeface="Arial" charset="0"/>
                <a:cs typeface="Arial" charset="0"/>
                <a:hlinkClick r:id="rId2"/>
              </a:rPr>
              <a:t>jeannie.tomasek@tea.state.tx.us</a:t>
            </a:r>
            <a:r>
              <a:rPr lang="en-US" sz="2900" dirty="0" smtClean="0">
                <a:solidFill>
                  <a:schemeClr val="tx1"/>
                </a:solidFill>
                <a:latin typeface="Arial" charset="0"/>
                <a:cs typeface="Arial" charset="0"/>
              </a:rPr>
              <a:t>	512-463-5415</a:t>
            </a:r>
          </a:p>
          <a:p>
            <a:r>
              <a:rPr lang="en-US" sz="2900" dirty="0" smtClean="0">
                <a:solidFill>
                  <a:schemeClr val="tx1"/>
                </a:solidFill>
                <a:latin typeface="Arial" charset="0"/>
                <a:cs typeface="Arial" charset="0"/>
              </a:rPr>
              <a:t>April Carmichael, Program Specialist</a:t>
            </a:r>
          </a:p>
          <a:p>
            <a:pPr lvl="1"/>
            <a:r>
              <a:rPr lang="en-US" sz="2900" dirty="0" smtClean="0">
                <a:solidFill>
                  <a:schemeClr val="tx1"/>
                </a:solidFill>
                <a:latin typeface="Arial" charset="0"/>
                <a:cs typeface="Arial" charset="0"/>
                <a:hlinkClick r:id="rId3"/>
              </a:rPr>
              <a:t>April.carmichael@tea.state.tx.us</a:t>
            </a:r>
            <a:endParaRPr lang="en-US" sz="2900" dirty="0" smtClean="0">
              <a:solidFill>
                <a:schemeClr val="tx1"/>
              </a:solidFill>
              <a:latin typeface="Arial" charset="0"/>
              <a:cs typeface="Arial" charset="0"/>
            </a:endParaRPr>
          </a:p>
          <a:p>
            <a:r>
              <a:rPr lang="en-US" sz="2900" dirty="0" smtClean="0">
                <a:solidFill>
                  <a:schemeClr val="tx1"/>
                </a:solidFill>
                <a:latin typeface="Arial" charset="0"/>
                <a:cs typeface="Arial" charset="0"/>
              </a:rPr>
              <a:t>Baerbel Cleveland, Program Specialist</a:t>
            </a:r>
          </a:p>
          <a:p>
            <a:pPr lvl="1"/>
            <a:r>
              <a:rPr lang="en-US" sz="2900" dirty="0" smtClean="0">
                <a:solidFill>
                  <a:schemeClr val="tx1"/>
                </a:solidFill>
                <a:latin typeface="Arial" charset="0"/>
                <a:cs typeface="Arial" charset="0"/>
                <a:hlinkClick r:id="rId4"/>
              </a:rPr>
              <a:t>Baerbel.cleveland@tea.state.tx.us</a:t>
            </a:r>
            <a:r>
              <a:rPr lang="en-US" sz="2900" dirty="0" smtClean="0">
                <a:solidFill>
                  <a:schemeClr val="tx1"/>
                </a:solidFill>
                <a:latin typeface="Arial" charset="0"/>
                <a:cs typeface="Arial" charset="0"/>
              </a:rPr>
              <a:t>	</a:t>
            </a:r>
          </a:p>
          <a:p>
            <a:r>
              <a:rPr lang="en-US" sz="2900" dirty="0" smtClean="0">
                <a:solidFill>
                  <a:schemeClr val="tx1"/>
                </a:solidFill>
                <a:latin typeface="Arial" charset="0"/>
                <a:cs typeface="Arial" charset="0"/>
              </a:rPr>
              <a:t>Beatrice Avalos, Program Specialist</a:t>
            </a:r>
          </a:p>
          <a:p>
            <a:pPr lvl="1"/>
            <a:r>
              <a:rPr lang="en-US" sz="2900" dirty="0" smtClean="0">
                <a:solidFill>
                  <a:schemeClr val="tx1"/>
                </a:solidFill>
                <a:latin typeface="Arial" charset="0"/>
                <a:cs typeface="Arial" charset="0"/>
                <a:hlinkClick r:id="rId5"/>
              </a:rPr>
              <a:t>Beatrice.avalos@tea.state.tx.us</a:t>
            </a:r>
            <a:r>
              <a:rPr lang="en-US" sz="2900" dirty="0" smtClean="0">
                <a:solidFill>
                  <a:schemeClr val="tx1"/>
                </a:solidFill>
                <a:latin typeface="Arial" charset="0"/>
                <a:cs typeface="Arial" charset="0"/>
              </a:rPr>
              <a:t>	</a:t>
            </a:r>
          </a:p>
          <a:p>
            <a:r>
              <a:rPr lang="en-US" sz="2900" dirty="0" smtClean="0">
                <a:solidFill>
                  <a:schemeClr val="tx1"/>
                </a:solidFill>
                <a:latin typeface="Arial" charset="0"/>
                <a:cs typeface="Arial" charset="0"/>
              </a:rPr>
              <a:t>Pamela Coy, Customer Service Representative</a:t>
            </a:r>
          </a:p>
          <a:p>
            <a:pPr lvl="1"/>
            <a:r>
              <a:rPr lang="en-US" sz="2900" dirty="0" smtClean="0">
                <a:solidFill>
                  <a:schemeClr val="tx1"/>
                </a:solidFill>
                <a:latin typeface="Arial" charset="0"/>
                <a:cs typeface="Arial" charset="0"/>
                <a:hlinkClick r:id="rId6"/>
              </a:rPr>
              <a:t>Pamela.coy@tea.state.tx.us</a:t>
            </a:r>
            <a:endParaRPr lang="en-US" sz="2900" dirty="0" smtClean="0">
              <a:solidFill>
                <a:schemeClr val="tx1"/>
              </a:solidFill>
              <a:latin typeface="Arial" charset="0"/>
              <a:cs typeface="Arial" charset="0"/>
            </a:endParaRPr>
          </a:p>
          <a:p>
            <a:pPr lvl="1">
              <a:buFont typeface="Wingdings" pitchFamily="2" charset="2"/>
              <a:buNone/>
            </a:pPr>
            <a:endParaRPr lang="en-US" sz="2900" dirty="0" smtClean="0">
              <a:solidFill>
                <a:schemeClr val="tx1"/>
              </a:solidFill>
              <a:latin typeface="Arial" charset="0"/>
              <a:cs typeface="Arial" charset="0"/>
            </a:endParaRPr>
          </a:p>
          <a:p>
            <a:r>
              <a:rPr lang="en-US" sz="2900" dirty="0" smtClean="0">
                <a:solidFill>
                  <a:schemeClr val="tx1"/>
                </a:solidFill>
                <a:latin typeface="Arial" charset="0"/>
                <a:cs typeface="Arial" charset="0"/>
              </a:rPr>
              <a:t>Customer Service 		512-936-8400, Option 3</a:t>
            </a:r>
            <a:r>
              <a:rPr lang="en-US" dirty="0" smtClean="0">
                <a:solidFill>
                  <a:schemeClr val="tx1"/>
                </a:solidFill>
                <a:latin typeface="Arial" charset="0"/>
                <a:cs typeface="Arial" charset="0"/>
              </a:rPr>
              <a:t>	</a:t>
            </a:r>
          </a:p>
          <a:p>
            <a:pPr lvl="2"/>
            <a:endParaRPr lang="en-US" dirty="0" smtClean="0">
              <a:solidFill>
                <a:schemeClr val="tx1"/>
              </a:solidFill>
              <a:latin typeface="Arial" charset="0"/>
              <a:cs typeface="Arial" charset="0"/>
            </a:endParaRPr>
          </a:p>
          <a:p>
            <a:pPr lvl="1">
              <a:buFont typeface="Wingdings" pitchFamily="2" charset="2"/>
              <a:buNone/>
            </a:pPr>
            <a:r>
              <a:rPr lang="en-US" dirty="0" smtClean="0">
                <a:solidFill>
                  <a:schemeClr val="tx1"/>
                </a:solidFill>
              </a:rPr>
              <a:t>	</a:t>
            </a: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advTm="69780"/>
    </mc:Choice>
    <mc:Fallback>
      <p:transition spd="slow" advTm="6978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822960" y="365760"/>
            <a:ext cx="7520940" cy="701040"/>
          </a:xfrm>
        </p:spPr>
        <p:txBody>
          <a:bodyPr/>
          <a:lstStyle/>
          <a:p>
            <a:pPr eaLnBrk="1" hangingPunct="1"/>
            <a:r>
              <a:rPr lang="en-US" sz="2800" dirty="0" smtClean="0">
                <a:solidFill>
                  <a:schemeClr val="tx1"/>
                </a:solidFill>
                <a:latin typeface="Arial" charset="0"/>
                <a:cs typeface="Arial" charset="0"/>
              </a:rPr>
              <a:t>TEC Chapter 22, Subchapter C</a:t>
            </a:r>
          </a:p>
        </p:txBody>
      </p:sp>
      <p:sp>
        <p:nvSpPr>
          <p:cNvPr id="9219" name="Rectangle 3"/>
          <p:cNvSpPr>
            <a:spLocks noGrp="1" noChangeArrowheads="1"/>
          </p:cNvSpPr>
          <p:nvPr>
            <p:ph type="body" idx="1"/>
          </p:nvPr>
        </p:nvSpPr>
        <p:spPr>
          <a:xfrm>
            <a:off x="822960" y="1371600"/>
            <a:ext cx="7520940" cy="3308878"/>
          </a:xfrm>
        </p:spPr>
        <p:txBody>
          <a:bodyPr/>
          <a:lstStyle/>
          <a:p>
            <a:pPr eaLnBrk="1" hangingPunct="1">
              <a:lnSpc>
                <a:spcPct val="90000"/>
              </a:lnSpc>
              <a:buFont typeface="Wingdings" pitchFamily="2" charset="2"/>
              <a:buChar char="§"/>
            </a:pPr>
            <a:r>
              <a:rPr lang="en-US" sz="2800" b="0" dirty="0" smtClean="0">
                <a:solidFill>
                  <a:schemeClr val="tx1"/>
                </a:solidFill>
                <a:latin typeface="Arial" charset="0"/>
                <a:cs typeface="Arial" charset="0"/>
              </a:rPr>
              <a:t>Chapter 22, Subchapter C, of the Texas Education Code (TEC) requires school districts and charter schools to ensure that certain individuals are fingerprinted in order to undergo a statutorily-required national criminal history records review, and that other individuals undergo a name-based criminal history record information review</a:t>
            </a:r>
          </a:p>
          <a:p>
            <a:pPr lvl="1" eaLnBrk="1" hangingPunct="1">
              <a:lnSpc>
                <a:spcPct val="90000"/>
              </a:lnSpc>
              <a:buFont typeface="Wingdings" pitchFamily="2" charset="2"/>
              <a:buNone/>
            </a:pPr>
            <a:endParaRPr lang="en-US" sz="2800" dirty="0" smtClean="0">
              <a:solidFill>
                <a:schemeClr val="tx1"/>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539"/>
    </mc:Choice>
    <mc:Fallback xmlns="">
      <p:transition spd="slow" advTm="3053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sz="2800" dirty="0" smtClean="0">
                <a:solidFill>
                  <a:schemeClr val="tx1"/>
                </a:solidFill>
                <a:latin typeface="Arial" charset="0"/>
                <a:cs typeface="Arial" charset="0"/>
              </a:rPr>
              <a:t>Charter schools – Fingerprinting</a:t>
            </a:r>
          </a:p>
        </p:txBody>
      </p:sp>
      <p:sp>
        <p:nvSpPr>
          <p:cNvPr id="11267" name="Rectangle 3"/>
          <p:cNvSpPr>
            <a:spLocks noGrp="1" noChangeArrowheads="1"/>
          </p:cNvSpPr>
          <p:nvPr>
            <p:ph type="body" idx="1"/>
          </p:nvPr>
        </p:nvSpPr>
        <p:spPr>
          <a:xfrm>
            <a:off x="838200" y="990600"/>
            <a:ext cx="7648575" cy="5029200"/>
          </a:xfrm>
        </p:spPr>
        <p:txBody>
          <a:bodyPr>
            <a:normAutofit/>
          </a:bodyPr>
          <a:lstStyle/>
          <a:p>
            <a:pPr>
              <a:buFont typeface="Wingdings" pitchFamily="2" charset="2"/>
              <a:buChar char="§"/>
            </a:pPr>
            <a:r>
              <a:rPr lang="en-US" sz="2400" dirty="0" smtClean="0">
                <a:solidFill>
                  <a:schemeClr val="tx1"/>
                </a:solidFill>
                <a:latin typeface="Arial" charset="0"/>
                <a:cs typeface="Arial" charset="0"/>
              </a:rPr>
              <a:t>In compliance with TEC Section12.1059 and TEC Chapter 22, Subchapter C, the following individuals must be fingerprinted and must undergo a national criminal history records review:</a:t>
            </a:r>
          </a:p>
          <a:p>
            <a:pPr lvl="2"/>
            <a:r>
              <a:rPr lang="en-US" sz="2000" dirty="0" smtClean="0">
                <a:solidFill>
                  <a:schemeClr val="tx1"/>
                </a:solidFill>
                <a:latin typeface="Arial" charset="0"/>
                <a:cs typeface="Arial" charset="0"/>
              </a:rPr>
              <a:t>teachers, librarians, educational aides, administrators, and counselors (all certified roles) serving or employed by an open-enrollment charter school; </a:t>
            </a:r>
          </a:p>
          <a:p>
            <a:pPr lvl="2"/>
            <a:r>
              <a:rPr lang="en-US" sz="2000" dirty="0" smtClean="0">
                <a:solidFill>
                  <a:schemeClr val="tx1"/>
                </a:solidFill>
                <a:latin typeface="Arial" charset="0"/>
                <a:cs typeface="Arial" charset="0"/>
              </a:rPr>
              <a:t>all substitute teachers, both certified and non-certified; and</a:t>
            </a:r>
          </a:p>
          <a:p>
            <a:pPr lvl="2"/>
            <a:r>
              <a:rPr lang="en-US" sz="2000" dirty="0" smtClean="0">
                <a:solidFill>
                  <a:schemeClr val="tx1"/>
                </a:solidFill>
                <a:latin typeface="Arial" charset="0"/>
                <a:cs typeface="Arial" charset="0"/>
              </a:rPr>
              <a:t>all non-certified employees of an open-enrollment charter school hired after January 1, 2008. </a:t>
            </a:r>
          </a:p>
          <a:p>
            <a:endParaRPr lang="en-US" dirty="0" smtClean="0"/>
          </a:p>
          <a:p>
            <a:pPr eaLnBrk="1" hangingPunct="1">
              <a:lnSpc>
                <a:spcPct val="90000"/>
              </a:lnSpc>
            </a:pPr>
            <a:endParaRPr lang="en-US" dirty="0" smtClean="0">
              <a:solidFill>
                <a:schemeClr val="tx1"/>
              </a:solidFill>
              <a:latin typeface="Arial" charset="0"/>
              <a:cs typeface="Arial" charset="0"/>
            </a:endParaRPr>
          </a:p>
          <a:p>
            <a:pPr lvl="1" eaLnBrk="1" hangingPunct="1">
              <a:lnSpc>
                <a:spcPct val="90000"/>
              </a:lnSpc>
            </a:pPr>
            <a:endParaRPr lang="en-US" sz="1000"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6560"/>
    </mc:Choice>
    <mc:Fallback xmlns="">
      <p:transition spd="slow" advTm="6656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sz="2800" dirty="0" smtClean="0">
                <a:solidFill>
                  <a:schemeClr val="tx1"/>
                </a:solidFill>
                <a:latin typeface="Arial" charset="0"/>
                <a:cs typeface="Arial" charset="0"/>
              </a:rPr>
              <a:t>Charter schools – Name Checks</a:t>
            </a:r>
          </a:p>
        </p:txBody>
      </p:sp>
      <p:sp>
        <p:nvSpPr>
          <p:cNvPr id="12291" name="Rectangle 3"/>
          <p:cNvSpPr>
            <a:spLocks noGrp="1" noChangeArrowheads="1"/>
          </p:cNvSpPr>
          <p:nvPr>
            <p:ph type="body" idx="1"/>
          </p:nvPr>
        </p:nvSpPr>
        <p:spPr>
          <a:xfrm>
            <a:off x="838200" y="914400"/>
            <a:ext cx="7648575" cy="5105400"/>
          </a:xfrm>
        </p:spPr>
        <p:txBody>
          <a:bodyPr>
            <a:normAutofit/>
          </a:bodyPr>
          <a:lstStyle/>
          <a:p>
            <a:pPr>
              <a:buFont typeface="Wingdings" pitchFamily="2" charset="2"/>
              <a:buChar char="§"/>
            </a:pPr>
            <a:r>
              <a:rPr lang="en-US" sz="2400" dirty="0" smtClean="0">
                <a:solidFill>
                  <a:schemeClr val="tx1"/>
                </a:solidFill>
                <a:latin typeface="Arial" charset="0"/>
                <a:cs typeface="Arial" charset="0"/>
              </a:rPr>
              <a:t>In compliance with TEC Chapter 22, Subchapter C, the following individuals must undergo a name-based criminal history record information review:</a:t>
            </a:r>
          </a:p>
          <a:p>
            <a:pPr lvl="2"/>
            <a:r>
              <a:rPr lang="en-US" sz="2000" dirty="0" smtClean="0">
                <a:solidFill>
                  <a:schemeClr val="tx1"/>
                </a:solidFill>
                <a:latin typeface="Arial" charset="0"/>
                <a:cs typeface="Arial" charset="0"/>
              </a:rPr>
              <a:t>all non-certified employees of an open-enrollment charter school hired before January 1, 2008;</a:t>
            </a:r>
          </a:p>
          <a:p>
            <a:pPr lvl="2"/>
            <a:r>
              <a:rPr lang="en-US" sz="2000" dirty="0" smtClean="0">
                <a:solidFill>
                  <a:schemeClr val="tx1"/>
                </a:solidFill>
                <a:latin typeface="Arial" charset="0"/>
                <a:cs typeface="Arial" charset="0"/>
              </a:rPr>
              <a:t>interns/student teachers serving an open-enrollment charter school; and</a:t>
            </a:r>
          </a:p>
          <a:p>
            <a:pPr lvl="2"/>
            <a:r>
              <a:rPr lang="en-US" sz="2000" dirty="0" smtClean="0">
                <a:solidFill>
                  <a:schemeClr val="tx1"/>
                </a:solidFill>
                <a:latin typeface="Arial" charset="0"/>
                <a:cs typeface="Arial" charset="0"/>
              </a:rPr>
              <a:t>volunteers of an open-enrollment charter school, excluding parents, grandparents and guardians, those accompanied on campus by a district employee, or individuals volunteering for a single event.</a:t>
            </a:r>
          </a:p>
          <a:p>
            <a:endParaRPr lang="en-US" dirty="0" smtClean="0">
              <a:latin typeface="Arial" charset="0"/>
              <a:cs typeface="Arial" charset="0"/>
            </a:endParaRPr>
          </a:p>
          <a:p>
            <a:pPr eaLnBrk="1" hangingPunct="1">
              <a:lnSpc>
                <a:spcPct val="90000"/>
              </a:lnSpc>
            </a:pPr>
            <a:endParaRPr lang="en-US" dirty="0" smtClean="0">
              <a:solidFill>
                <a:schemeClr val="tx1"/>
              </a:solidFill>
              <a:latin typeface="Arial" charset="0"/>
              <a:cs typeface="Arial" charset="0"/>
            </a:endParaRPr>
          </a:p>
          <a:p>
            <a:pPr lvl="1" eaLnBrk="1" hangingPunct="1">
              <a:lnSpc>
                <a:spcPct val="90000"/>
              </a:lnSpc>
            </a:pPr>
            <a:endParaRPr lang="en-US" sz="1000"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77360"/>
    </mc:Choice>
    <mc:Fallback xmlns="">
      <p:transition spd="slow" advTm="17736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endParaRPr lang="en-US" sz="2800" dirty="0" smtClean="0">
              <a:solidFill>
                <a:schemeClr val="tx1"/>
              </a:solidFill>
              <a:latin typeface="Arial" charset="0"/>
              <a:cs typeface="Arial" charset="0"/>
            </a:endParaRPr>
          </a:p>
        </p:txBody>
      </p:sp>
      <p:sp>
        <p:nvSpPr>
          <p:cNvPr id="10243" name="Rectangle 3"/>
          <p:cNvSpPr>
            <a:spLocks noGrp="1" noChangeArrowheads="1"/>
          </p:cNvSpPr>
          <p:nvPr>
            <p:ph type="body" idx="1"/>
          </p:nvPr>
        </p:nvSpPr>
        <p:spPr/>
        <p:txBody>
          <a:bodyPr/>
          <a:lstStyle/>
          <a:p>
            <a:pPr>
              <a:buFont typeface="Wingdings" pitchFamily="2" charset="2"/>
              <a:buChar char="§"/>
            </a:pPr>
            <a:r>
              <a:rPr lang="en-US" sz="2400" b="0" dirty="0" smtClean="0">
                <a:solidFill>
                  <a:schemeClr val="tx1"/>
                </a:solidFill>
              </a:rPr>
              <a:t>The fingerprinting of certified educators and school district and charter school employees is accomplished through a cooperative effort among: </a:t>
            </a:r>
          </a:p>
          <a:p>
            <a:endParaRPr lang="en-US" sz="2400" b="0" dirty="0" smtClean="0">
              <a:solidFill>
                <a:schemeClr val="tx1"/>
              </a:solidFill>
            </a:endParaRPr>
          </a:p>
          <a:p>
            <a:pPr lvl="2"/>
            <a:r>
              <a:rPr lang="en-US" sz="2000" dirty="0" smtClean="0">
                <a:solidFill>
                  <a:schemeClr val="tx1"/>
                </a:solidFill>
              </a:rPr>
              <a:t>Texas Education Agency</a:t>
            </a:r>
          </a:p>
          <a:p>
            <a:pPr lvl="2"/>
            <a:r>
              <a:rPr lang="en-US" sz="2000" dirty="0" smtClean="0">
                <a:solidFill>
                  <a:schemeClr val="tx1"/>
                </a:solidFill>
              </a:rPr>
              <a:t> the Texas Department of Public Safety,</a:t>
            </a:r>
          </a:p>
          <a:p>
            <a:pPr lvl="2"/>
            <a:r>
              <a:rPr lang="en-US" sz="2000" dirty="0" err="1" smtClean="0"/>
              <a:t>MorphoTrust</a:t>
            </a:r>
            <a:r>
              <a:rPr lang="en-US" sz="2000" dirty="0" smtClean="0"/>
              <a:t> (DPS contracted vendor),</a:t>
            </a:r>
            <a:endParaRPr lang="en-US" sz="2000" dirty="0" smtClean="0">
              <a:solidFill>
                <a:schemeClr val="tx1"/>
              </a:solidFill>
            </a:endParaRPr>
          </a:p>
          <a:p>
            <a:pPr lvl="2"/>
            <a:r>
              <a:rPr lang="en-US" sz="2000" dirty="0" smtClean="0">
                <a:solidFill>
                  <a:schemeClr val="tx1"/>
                </a:solidFill>
              </a:rPr>
              <a:t>All school districts and charter schools across Texas</a:t>
            </a:r>
          </a:p>
          <a:p>
            <a:pPr lvl="2"/>
            <a:r>
              <a:rPr lang="en-US" sz="2000" dirty="0" smtClean="0">
                <a:solidFill>
                  <a:schemeClr val="tx1"/>
                </a:solidFill>
              </a:rPr>
              <a:t>School district and charter school employees</a:t>
            </a:r>
            <a:endParaRPr lang="en-US" sz="2200" dirty="0" smtClean="0">
              <a:solidFill>
                <a:schemeClr val="tx1"/>
              </a:solidFill>
            </a:endParaRPr>
          </a:p>
          <a:p>
            <a:pPr lvl="1" eaLnBrk="1" hangingPunct="1">
              <a:lnSpc>
                <a:spcPct val="90000"/>
              </a:lnSpc>
              <a:buFont typeface="Wingdings" pitchFamily="2" charset="2"/>
              <a:buNone/>
            </a:pPr>
            <a:endParaRPr lang="en-US" sz="1000"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4857"/>
    </mc:Choice>
    <mc:Fallback xmlns="">
      <p:transition spd="slow" advTm="6485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sz="2800" dirty="0" smtClean="0">
                <a:solidFill>
                  <a:schemeClr val="tx1"/>
                </a:solidFill>
                <a:latin typeface="Arial" charset="0"/>
                <a:cs typeface="Arial" charset="0"/>
              </a:rPr>
              <a:t>Educator Certification Online System (ECOS)</a:t>
            </a:r>
          </a:p>
        </p:txBody>
      </p:sp>
      <p:sp>
        <p:nvSpPr>
          <p:cNvPr id="13315" name="Rectangle 3"/>
          <p:cNvSpPr>
            <a:spLocks noGrp="1" noChangeArrowheads="1"/>
          </p:cNvSpPr>
          <p:nvPr>
            <p:ph type="body" idx="1"/>
          </p:nvPr>
        </p:nvSpPr>
        <p:spPr>
          <a:xfrm>
            <a:off x="822960" y="1600200"/>
            <a:ext cx="7520940" cy="3080278"/>
          </a:xfrm>
        </p:spPr>
        <p:txBody>
          <a:bodyPr/>
          <a:lstStyle/>
          <a:p>
            <a:pPr eaLnBrk="1" hangingPunct="1">
              <a:buFont typeface="Wingdings" pitchFamily="2" charset="2"/>
              <a:buChar char="§"/>
            </a:pPr>
            <a:r>
              <a:rPr lang="en-US" sz="2400" b="0" dirty="0" smtClean="0">
                <a:solidFill>
                  <a:schemeClr val="tx1"/>
                </a:solidFill>
                <a:latin typeface="Arial" charset="0"/>
                <a:cs typeface="Arial" charset="0"/>
              </a:rPr>
              <a:t>TEA’s online system where fingerprinting files are upload and the fingerprinting status of uploaded educators and non-educators can be viewed.</a:t>
            </a:r>
          </a:p>
          <a:p>
            <a:pPr eaLnBrk="1" hangingPunct="1">
              <a:buFontTx/>
              <a:buNone/>
            </a:pPr>
            <a:endParaRPr lang="en-US" sz="2400" b="0" dirty="0" smtClean="0">
              <a:solidFill>
                <a:schemeClr val="tx1"/>
              </a:solidFill>
              <a:latin typeface="Arial" charset="0"/>
              <a:cs typeface="Arial" charset="0"/>
            </a:endParaRPr>
          </a:p>
          <a:p>
            <a:pPr eaLnBrk="1" hangingPunct="1">
              <a:buFont typeface="Wingdings" pitchFamily="2" charset="2"/>
              <a:buChar char="§"/>
            </a:pPr>
            <a:r>
              <a:rPr lang="en-US" sz="2400" b="0" dirty="0" smtClean="0">
                <a:solidFill>
                  <a:schemeClr val="tx1"/>
                </a:solidFill>
                <a:latin typeface="Arial" charset="0"/>
                <a:cs typeface="Arial" charset="0"/>
              </a:rPr>
              <a:t>Access to ECOS is requested and granted through TEAL (TEA Log-in System)</a:t>
            </a:r>
          </a:p>
          <a:p>
            <a:pPr lvl="1" eaLnBrk="1" hangingPunct="1"/>
            <a:endParaRPr lang="en-US" dirty="0" smtClean="0">
              <a:solidFill>
                <a:schemeClr val="tx1"/>
              </a:solidFill>
              <a:latin typeface="Arial" charset="0"/>
              <a:cs typeface="Arial" charset="0"/>
            </a:endParaRPr>
          </a:p>
          <a:p>
            <a:pPr eaLnBrk="1" hangingPunct="1">
              <a:buFontTx/>
              <a:buNone/>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advTm="49000"/>
    </mc:Choice>
    <mc:Fallback>
      <p:transition spd="slow" advTm="49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sz="2800" smtClean="0">
                <a:solidFill>
                  <a:schemeClr val="tx1"/>
                </a:solidFill>
                <a:latin typeface="Arial" charset="0"/>
                <a:cs typeface="Arial" charset="0"/>
              </a:rPr>
              <a:t>DPS FACT Clearinghouse</a:t>
            </a:r>
          </a:p>
        </p:txBody>
      </p:sp>
      <p:sp>
        <p:nvSpPr>
          <p:cNvPr id="13315" name="Rectangle 3"/>
          <p:cNvSpPr>
            <a:spLocks noGrp="1" noChangeArrowheads="1"/>
          </p:cNvSpPr>
          <p:nvPr>
            <p:ph type="body" idx="1"/>
          </p:nvPr>
        </p:nvSpPr>
        <p:spPr/>
        <p:txBody>
          <a:bodyPr>
            <a:normAutofit/>
          </a:bodyPr>
          <a:lstStyle/>
          <a:p>
            <a:pPr eaLnBrk="1" hangingPunct="1">
              <a:buFont typeface="Wingdings" pitchFamily="2" charset="2"/>
              <a:buChar char="§"/>
            </a:pPr>
            <a:r>
              <a:rPr lang="en-US" sz="2400" b="0" dirty="0" smtClean="0">
                <a:solidFill>
                  <a:schemeClr val="tx1"/>
                </a:solidFill>
                <a:latin typeface="Arial" charset="0"/>
                <a:cs typeface="Arial" charset="0"/>
              </a:rPr>
              <a:t>Fingerprint results for those printed electronically are accessible in a database called the DPS FACT Clearinghouse</a:t>
            </a:r>
          </a:p>
          <a:p>
            <a:pPr eaLnBrk="1" hangingPunct="1">
              <a:buFont typeface="Wingdings" pitchFamily="2" charset="2"/>
              <a:buChar char="§"/>
            </a:pPr>
            <a:r>
              <a:rPr lang="en-US" sz="2400" b="0" dirty="0" smtClean="0">
                <a:solidFill>
                  <a:schemeClr val="tx1"/>
                </a:solidFill>
                <a:latin typeface="Arial" charset="0"/>
                <a:cs typeface="Arial" charset="0"/>
              </a:rPr>
              <a:t>Employee records can be subscribed to and unsubscribed to.</a:t>
            </a:r>
          </a:p>
          <a:p>
            <a:pPr eaLnBrk="1" hangingPunct="1">
              <a:buFont typeface="Wingdings" pitchFamily="2" charset="2"/>
              <a:buChar char="§"/>
            </a:pPr>
            <a:r>
              <a:rPr lang="en-US" sz="2400" b="0" dirty="0" smtClean="0">
                <a:latin typeface="Arial" charset="0"/>
                <a:cs typeface="Arial" charset="0"/>
              </a:rPr>
              <a:t>Displays both DPS (statewide) and FBI (nationwide) criminal history results and photo of the individual.</a:t>
            </a:r>
            <a:endParaRPr lang="en-US" sz="2400" b="0" dirty="0" smtClean="0">
              <a:solidFill>
                <a:schemeClr val="tx1"/>
              </a:solidFill>
              <a:latin typeface="Arial" charset="0"/>
              <a:cs typeface="Arial" charset="0"/>
            </a:endParaRPr>
          </a:p>
          <a:p>
            <a:pPr eaLnBrk="1" hangingPunct="1">
              <a:buFont typeface="Wingdings" pitchFamily="2" charset="2"/>
              <a:buChar char="§"/>
            </a:pPr>
            <a:endParaRPr lang="en-US" sz="2400" b="0" dirty="0" smtClean="0">
              <a:solidFill>
                <a:schemeClr val="tx1"/>
              </a:solidFill>
              <a:latin typeface="Arial" charset="0"/>
              <a:cs typeface="Arial" charset="0"/>
            </a:endParaRPr>
          </a:p>
          <a:p>
            <a:pPr lvl="1" eaLnBrk="1" hangingPunct="1"/>
            <a:endParaRPr lang="en-US" dirty="0" smtClean="0">
              <a:solidFill>
                <a:schemeClr val="tx1"/>
              </a:solidFill>
              <a:latin typeface="Arial" charset="0"/>
              <a:cs typeface="Arial" charset="0"/>
            </a:endParaRPr>
          </a:p>
          <a:p>
            <a:pPr eaLnBrk="1" hangingPunct="1">
              <a:buFontTx/>
              <a:buNone/>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advTm="126910"/>
    </mc:Choice>
    <mc:Fallback>
      <p:transition spd="slow" advTm="12691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17&quot;&gt;&lt;property id=&quot;20148&quot; value=&quot;5&quot;/&gt;&lt;property id=&quot;20300&quot; value=&quot;Slide 1 - &amp;quot;Fingerprinting and Background Checks for Charter School Employees&amp;quot;&quot;/&gt;&lt;property id=&quot;20307&quot; value=&quot;260&quot;/&gt;&lt;/object&gt;&lt;object type=&quot;3&quot; unique_id=&quot;10058&quot;&gt;&lt;property id=&quot;20148&quot; value=&quot;5&quot;/&gt;&lt;property id=&quot;20300&quot; value=&quot;Slide 23 - &amp;quot;Safran MorphoTrust USA&amp;quot;&quot;/&gt;&lt;property id=&quot;20307&quot; value=&quot;284&quot;/&gt;&lt;/object&gt;&lt;object type=&quot;3&quot; unique_id=&quot;10059&quot;&gt;&lt;property id=&quot;20148&quot; value=&quot;5&quot;/&gt;&lt;property id=&quot;20300&quot; value=&quot;Slide 3 - &amp;quot;Purpose&amp;quot;&quot;/&gt;&lt;property id=&quot;20307&quot; value=&quot;263&quot;/&gt;&lt;/object&gt;&lt;object type=&quot;3&quot; unique_id=&quot;10060&quot;&gt;&lt;property id=&quot;20148&quot; value=&quot;5&quot;/&gt;&lt;property id=&quot;20300&quot; value=&quot;Slide 4 - &amp;quot;TEC Chapter 22, Subchapter C&amp;quot;&quot;/&gt;&lt;property id=&quot;20307&quot; value=&quot;264&quot;/&gt;&lt;/object&gt;&lt;object type=&quot;3&quot; unique_id=&quot;10061&quot;&gt;&lt;property id=&quot;20148&quot; value=&quot;5&quot;/&gt;&lt;property id=&quot;20300&quot; value=&quot;Slide 5 - &amp;quot;Charter schools – Fingerprinting&amp;quot;&quot;/&gt;&lt;property id=&quot;20307&quot; value=&quot;265&quot;/&gt;&lt;/object&gt;&lt;object type=&quot;3&quot; unique_id=&quot;10062&quot;&gt;&lt;property id=&quot;20148&quot; value=&quot;5&quot;/&gt;&lt;property id=&quot;20300&quot; value=&quot;Slide 6 - &amp;quot;Charter schools – Name Checks&amp;quot;&quot;/&gt;&lt;property id=&quot;20307&quot; value=&quot;266&quot;/&gt;&lt;/object&gt;&lt;object type=&quot;3&quot; unique_id=&quot;10063&quot;&gt;&lt;property id=&quot;20148&quot; value=&quot;5&quot;/&gt;&lt;property id=&quot;20300&quot; value=&quot;Slide 7&quot;/&gt;&lt;property id=&quot;20307&quot; value=&quot;267&quot;/&gt;&lt;/object&gt;&lt;object type=&quot;3&quot; unique_id=&quot;10064&quot;&gt;&lt;property id=&quot;20148&quot; value=&quot;5&quot;/&gt;&lt;property id=&quot;20300&quot; value=&quot;Slide 8 - &amp;quot;Educator Certification Online System (ECOS)&amp;quot;&quot;/&gt;&lt;property id=&quot;20307&quot; value=&quot;268&quot;/&gt;&lt;/object&gt;&lt;object type=&quot;3&quot; unique_id=&quot;10065&quot;&gt;&lt;property id=&quot;20148&quot; value=&quot;5&quot;/&gt;&lt;property id=&quot;20300&quot; value=&quot;Slide 9 - &amp;quot;DPS FACT Clearinghouse&amp;quot;&quot;/&gt;&lt;property id=&quot;20307&quot; value=&quot;269&quot;/&gt;&lt;/object&gt;&lt;object type=&quot;3&quot; unique_id=&quot;10066&quot;&gt;&lt;property id=&quot;20148&quot; value=&quot;5&quot;/&gt;&lt;property id=&quot;20300&quot; value=&quot;Slide 10 - &amp;quot;STEPS TO COMPLIANCE with fingerprinting…&amp;quot;&quot;/&gt;&lt;property id=&quot;20307&quot; value=&quot;270&quot;/&gt;&lt;/object&gt;&lt;object type=&quot;3&quot; unique_id=&quot;10067&quot;&gt;&lt;property id=&quot;20148&quot; value=&quot;5&quot;/&gt;&lt;property id=&quot;20300&quot; value=&quot;Slide 11 - &amp;quot;STEP 1 – ACCESS&amp;quot;&quot;/&gt;&lt;property id=&quot;20307&quot; value=&quot;271&quot;/&gt;&lt;/object&gt;&lt;object type=&quot;3&quot; unique_id=&quot;10068&quot;&gt;&lt;property id=&quot;20148&quot; value=&quot;5&quot;/&gt;&lt;property id=&quot;20300&quot; value=&quot;Slide 12 - &amp;quot;STEP 2 – UPLOAD&amp;quot;&quot;/&gt;&lt;property id=&quot;20307&quot; value=&quot;272&quot;/&gt;&lt;/object&gt;&lt;object type=&quot;3&quot; unique_id=&quot;10069&quot;&gt;&lt;property id=&quot;20148&quot; value=&quot;5&quot;/&gt;&lt;property id=&quot;20300&quot; value=&quot;Slide 13 - &amp;quot;&amp;#x0D;&amp;#x0A;STEP 3 – SUBMIT FINGERPRINTS&amp;#x0D;&amp;#x0A;&amp;quot;&quot;/&gt;&lt;property id=&quot;20307&quot; value=&quot;273&quot;/&gt;&lt;/object&gt;&lt;object type=&quot;3&quot; unique_id=&quot;10070&quot;&gt;&lt;property id=&quot;20148&quot; value=&quot;5&quot;/&gt;&lt;property id=&quot;20300&quot; value=&quot;Slide 14 - &amp;quot;STEP 4 – REVIEW&amp;#x0D;&amp;#x0A;&amp;quot;&quot;/&gt;&lt;property id=&quot;20307&quot; value=&quot;274&quot;/&gt;&lt;/object&gt;&lt;object type=&quot;3&quot; unique_id=&quot;10071&quot;&gt;&lt;property id=&quot;20148&quot; value=&quot;5&quot;/&gt;&lt;property id=&quot;20300&quot; value=&quot;Slide 15 - &amp;quot;STEP 4 – REVIEW (continued)&amp;quot;&quot;/&gt;&lt;property id=&quot;20307&quot; value=&quot;275&quot;/&gt;&lt;/object&gt;&lt;object type=&quot;3&quot; unique_id=&quot;10072&quot;&gt;&lt;property id=&quot;20148&quot; value=&quot;5&quot;/&gt;&lt;property id=&quot;20300&quot; value=&quot;Slide 16 - &amp;quot;The upload process…&amp;quot;&quot;/&gt;&lt;property id=&quot;20307&quot; value=&quot;276&quot;/&gt;&lt;/object&gt;&lt;object type=&quot;3&quot; unique_id=&quot;10073&quot;&gt;&lt;property id=&quot;20148&quot; value=&quot;5&quot;/&gt;&lt;property id=&quot;20300&quot; value=&quot;Slide 17 - &amp;quot;Categories of charter school employees&amp;quot;&quot;/&gt;&lt;property id=&quot;20307&quot; value=&quot;277&quot;/&gt;&lt;/object&gt;&lt;object type=&quot;3&quot; unique_id=&quot;10074&quot;&gt;&lt;property id=&quot;20148&quot; value=&quot;5&quot;/&gt;&lt;property id=&quot;20300&quot; value=&quot;Slide 18 - &amp;quot;Hiring a new employee/substitute for a charter school&amp;quot;&quot;/&gt;&lt;property id=&quot;20307&quot; value=&quot;278&quot;/&gt;&lt;/object&gt;&lt;object type=&quot;3&quot; unique_id=&quot;10075&quot;&gt;&lt;property id=&quot;20148&quot; value=&quot;5&quot;/&gt;&lt;property id=&quot;20300&quot; value=&quot;Slide 19 - &amp;quot;Upload Formatting&amp;quot;&quot;/&gt;&lt;property id=&quot;20307&quot; value=&quot;279&quot;/&gt;&lt;/object&gt;&lt;object type=&quot;3&quot; unique_id=&quot;10077&quot;&gt;&lt;property id=&quot;20148&quot; value=&quot;5&quot;/&gt;&lt;property id=&quot;20300&quot; value=&quot;Slide 20 - &amp;quot;TEA Response Data&amp;quot;&quot;/&gt;&lt;property id=&quot;20307&quot; value=&quot;281&quot;/&gt;&lt;/object&gt;&lt;object type=&quot;3&quot; unique_id=&quot;10078&quot;&gt;&lt;property id=&quot;20148&quot; value=&quot;5&quot;/&gt;&lt;property id=&quot;20300&quot; value=&quot;Slide 21 - &amp;quot;Subscribing in the DPS Clearinghouse&amp;quot;&quot;/&gt;&lt;property id=&quot;20307&quot; value=&quot;282&quot;/&gt;&lt;/object&gt;&lt;object type=&quot;3&quot; unique_id=&quot;10079&quot;&gt;&lt;property id=&quot;20148&quot; value=&quot;5&quot;/&gt;&lt;property id=&quot;20300&quot; value=&quot;Slide 22 - &amp;quot;Scheduling an appointment to be fingerprinted&amp;quot;&quot;/&gt;&lt;property id=&quot;20307&quot; value=&quot;283&quot;/&gt;&lt;/object&gt;&lt;object type=&quot;3&quot; unique_id=&quot;10167&quot;&gt;&lt;property id=&quot;20148&quot; value=&quot;5&quot;/&gt;&lt;property id=&quot;20300&quot; value=&quot;Slide 24 - &amp;quot;Fingerprinting Fees&amp;quot;&quot;/&gt;&lt;property id=&quot;20307&quot; value=&quot;285&quot;/&gt;&lt;/object&gt;&lt;object type=&quot;3&quot; unique_id=&quot;10168&quot;&gt;&lt;property id=&quot;20148&quot; value=&quot;5&quot;/&gt;&lt;property id=&quot;20300&quot; value=&quot;Slide 25 - &amp;quot;Rejections&amp;quot;&quot;/&gt;&lt;property id=&quot;20307&quot; value=&quot;286&quot;/&gt;&lt;/object&gt;&lt;object type=&quot;3&quot; unique_id=&quot;10169&quot;&gt;&lt;property id=&quot;20148&quot; value=&quot;5&quot;/&gt;&lt;property id=&quot;20300&quot; value=&quot;Slide 26 - &amp;quot;Rejections Continued&amp;quot;&quot;/&gt;&lt;property id=&quot;20307&quot; value=&quot;287&quot;/&gt;&lt;/object&gt;&lt;object type=&quot;3&quot; unique_id=&quot;10170&quot;&gt;&lt;property id=&quot;20148&quot; value=&quot;5&quot;/&gt;&lt;property id=&quot;20300&quot; value=&quot;Slide 27 - &amp;quot;&amp;#x0D;&amp;#x0A;Fingerprinting Results Received&amp;#x0D;&amp;#x0A;&amp;quot;&quot;/&gt;&lt;property id=&quot;20307&quot; value=&quot;288&quot;/&gt;&lt;/object&gt;&lt;object type=&quot;3&quot; unique_id=&quot;10171&quot;&gt;&lt;property id=&quot;20148&quot; value=&quot;5&quot;/&gt;&lt;property id=&quot;20300&quot; value=&quot;Slide 28 - &amp;quot;&amp;#x0D;&amp;#x0A;Adjudication of Criminal Histories&amp;quot;&quot;/&gt;&lt;property id=&quot;20307&quot; value=&quot;289&quot;/&gt;&lt;/object&gt;&lt;object type=&quot;3&quot; unique_id=&quot;10172&quot;&gt;&lt;property id=&quot;20148&quot; value=&quot;5&quot;/&gt;&lt;property id=&quot;20300&quot; value=&quot;Slide 2 - &amp;quot;contact information&amp;quot;&quot;/&gt;&lt;property id=&quot;20307&quot; value=&quot;290&quot;/&gt;&lt;/object&gt;&lt;object type=&quot;3&quot; unique_id=&quot;10174&quot;&gt;&lt;property id=&quot;20148&quot; value=&quot;5&quot;/&gt;&lt;property id=&quot;20300&quot; value=&quot;Slide 29&quot;/&gt;&lt;property id=&quot;20307&quot; value=&quot;292&quot;/&gt;&lt;/object&gt;&lt;object type=&quot;3&quot; unique_id=&quot;10175&quot;&gt;&lt;property id=&quot;20148&quot; value=&quot;5&quot;/&gt;&lt;property id=&quot;20300&quot; value=&quot;Slide 31&quot;/&gt;&lt;property id=&quot;20307&quot; value=&quot;293&quot;/&gt;&lt;/object&gt;&lt;object type=&quot;3&quot; unique_id=&quot;10176&quot;&gt;&lt;property id=&quot;20148&quot; value=&quot;5&quot;/&gt;&lt;property id=&quot;20300&quot; value=&quot;Slide 30&quot;/&gt;&lt;property id=&quot;20307&quot; value=&quot;294&quot;/&gt;&lt;/object&gt;&lt;object type=&quot;3&quot; unique_id=&quot;10177&quot;&gt;&lt;property id=&quot;20148&quot; value=&quot;5&quot;/&gt;&lt;property id=&quot;20300&quot; value=&quot;Slide 32 - &amp;quot;FP staff contact info&amp;quot;&quot;/&gt;&lt;property id=&quot;20307&quot; value=&quot;295&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6.3|14.5"/>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1_Profile">
  <a:themeElements>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folHlink"/>
            </a:solidFill>
            <a:effectLst/>
            <a:latin typeface="Arial" charset="0"/>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1702</TotalTime>
  <Words>1916</Words>
  <Application>Microsoft Office PowerPoint</Application>
  <PresentationFormat>On-screen Show (4:3)</PresentationFormat>
  <Paragraphs>218</Paragraphs>
  <Slides>32</Slides>
  <Notes>22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Angles</vt:lpstr>
      <vt:lpstr>1_Profile</vt:lpstr>
      <vt:lpstr>Fingerprinting and Background Checks for Charter School Employees</vt:lpstr>
      <vt:lpstr>contact information</vt:lpstr>
      <vt:lpstr>Purpose</vt:lpstr>
      <vt:lpstr>TEC Chapter 22, Subchapter C</vt:lpstr>
      <vt:lpstr>Charter schools – Fingerprinting</vt:lpstr>
      <vt:lpstr>Charter schools – Name Checks</vt:lpstr>
      <vt:lpstr>PowerPoint Presentation</vt:lpstr>
      <vt:lpstr>Educator Certification Online System (ECOS)</vt:lpstr>
      <vt:lpstr>DPS FACT Clearinghouse</vt:lpstr>
      <vt:lpstr>STEPS TO COMPLIANCE with fingerprinting…</vt:lpstr>
      <vt:lpstr>STEP 1 – ACCESS</vt:lpstr>
      <vt:lpstr>STEP 2 – UPLOAD</vt:lpstr>
      <vt:lpstr> STEP 3 – SUBMIT FINGERPRINTS </vt:lpstr>
      <vt:lpstr>STEP 4 – REVIEW </vt:lpstr>
      <vt:lpstr>STEP 4 – REVIEW (continued)</vt:lpstr>
      <vt:lpstr>The upload process…</vt:lpstr>
      <vt:lpstr>Categories of charter school employees</vt:lpstr>
      <vt:lpstr>Hiring a new employee/substitute for a charter school</vt:lpstr>
      <vt:lpstr>Upload Formatting</vt:lpstr>
      <vt:lpstr>TEA Response Data</vt:lpstr>
      <vt:lpstr>Subscribing in the DPS Clearinghouse</vt:lpstr>
      <vt:lpstr>Scheduling an appointment to be fingerprinted</vt:lpstr>
      <vt:lpstr>Safran MorphoTrust USA</vt:lpstr>
      <vt:lpstr>Fingerprinting Fees</vt:lpstr>
      <vt:lpstr>Rejections</vt:lpstr>
      <vt:lpstr>Rejections Continued</vt:lpstr>
      <vt:lpstr> Fingerprinting Results Received </vt:lpstr>
      <vt:lpstr> Adjudication of Criminal Histories</vt:lpstr>
      <vt:lpstr>PowerPoint Presentation</vt:lpstr>
      <vt:lpstr>PowerPoint Presentation</vt:lpstr>
      <vt:lpstr>PowerPoint Presentation</vt:lpstr>
      <vt:lpstr>FP staff contact info</vt:lpstr>
    </vt:vector>
  </TitlesOfParts>
  <Company>Dell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dc:creator>
  <cp:lastModifiedBy>Jonathan D. Schober, Sr.</cp:lastModifiedBy>
  <cp:revision>72</cp:revision>
  <dcterms:created xsi:type="dcterms:W3CDTF">2012-01-31T17:34:22Z</dcterms:created>
  <dcterms:modified xsi:type="dcterms:W3CDTF">2013-07-18T05:37:43Z</dcterms:modified>
</cp:coreProperties>
</file>