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8" r:id="rId4"/>
    <p:sldId id="257" r:id="rId5"/>
    <p:sldId id="269" r:id="rId6"/>
    <p:sldId id="266" r:id="rId7"/>
    <p:sldId id="271" r:id="rId8"/>
    <p:sldId id="270" r:id="rId9"/>
    <p:sldId id="272" r:id="rId10"/>
    <p:sldId id="259" r:id="rId11"/>
    <p:sldId id="273" r:id="rId12"/>
    <p:sldId id="267" r:id="rId13"/>
    <p:sldId id="274" r:id="rId14"/>
    <p:sldId id="260" r:id="rId15"/>
    <p:sldId id="275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7A5C529-329F-43D4-9DEC-D6552726EA9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2396575-C8F5-44A3-98BA-C308F5BB05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.state.tx.us/pm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www.tea.state.tx.us/pm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.state.tx.us/spedm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638801"/>
          </a:xfrm>
        </p:spPr>
        <p:txBody>
          <a:bodyPr/>
          <a:lstStyle/>
          <a:p>
            <a:r>
              <a:rPr lang="en-US" sz="4800" dirty="0" smtClean="0"/>
              <a:t>Residential Facility Monitoring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 Judy Struve </a:t>
            </a:r>
            <a:br>
              <a:rPr lang="en-US" sz="4000" dirty="0" smtClean="0"/>
            </a:br>
            <a:r>
              <a:rPr lang="en-US" sz="4000" dirty="0" smtClean="0"/>
              <a:t>Division of Program Monitoring and Interventions</a:t>
            </a:r>
            <a:br>
              <a:rPr lang="en-US" sz="4000" dirty="0" smtClean="0"/>
            </a:br>
            <a:r>
              <a:rPr lang="en-US" sz="4000" dirty="0" smtClean="0"/>
              <a:t>pmidivision@tea.state.tx.us</a:t>
            </a:r>
            <a:br>
              <a:rPr lang="en-US" sz="4000" dirty="0" smtClean="0"/>
            </a:br>
            <a:r>
              <a:rPr lang="en-US" sz="4000" dirty="0" smtClean="0">
                <a:hlinkClick r:id="rId2"/>
              </a:rPr>
              <a:t>www.tea.state.tx.us/pmi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600" dirty="0" smtClean="0"/>
              <a:t>The </a:t>
            </a:r>
            <a:r>
              <a:rPr lang="en-US" sz="3600" dirty="0" smtClean="0"/>
              <a:t>Residential Facilities Monitoring </a:t>
            </a:r>
            <a:r>
              <a:rPr lang="en-US" sz="3600" dirty="0" smtClean="0"/>
              <a:t>S</a:t>
            </a:r>
            <a:r>
              <a:rPr lang="en-US" sz="3600" dirty="0" smtClean="0"/>
              <a:t>ystem </a:t>
            </a:r>
            <a:r>
              <a:rPr lang="en-US" sz="3600" dirty="0" smtClean="0"/>
              <a:t>was established to improve performance and compliance with federal and state special education requirements for a </a:t>
            </a:r>
            <a:r>
              <a:rPr lang="en-US" sz="3600" b="1" i="1" dirty="0" smtClean="0"/>
              <a:t>unique and vulnerable </a:t>
            </a:r>
            <a:r>
              <a:rPr lang="en-US" sz="3600" dirty="0" smtClean="0"/>
              <a:t>population of students who often have limited access to family members who can advocate for their educational needs.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How is data collected for students with disabilities in RFs?</a:t>
            </a:r>
            <a:endParaRPr lang="en-U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600" i="1" dirty="0" smtClean="0"/>
              <a:t>   The RF </a:t>
            </a:r>
            <a:r>
              <a:rPr lang="en-US" sz="3600" i="1" dirty="0" smtClean="0"/>
              <a:t>Tracker </a:t>
            </a:r>
            <a:r>
              <a:rPr lang="en-US" sz="3600" dirty="0" smtClean="0"/>
              <a:t>is a data collection system for collecting data regarding districts who provide education services to students </a:t>
            </a:r>
            <a:r>
              <a:rPr lang="en-US" sz="3600" dirty="0" smtClean="0"/>
              <a:t>residing in </a:t>
            </a:r>
            <a:r>
              <a:rPr lang="en-US" sz="3600" dirty="0" smtClean="0"/>
              <a:t>residential facilities, information about the residential facilities, and information related to the provision of special education services to students with </a:t>
            </a:r>
            <a:r>
              <a:rPr lang="en-US" sz="3600" dirty="0" smtClean="0"/>
              <a:t>disabilities.</a:t>
            </a:r>
            <a:endParaRPr lang="en-US" sz="36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6000" dirty="0" smtClean="0"/>
              <a:t>   </a:t>
            </a:r>
          </a:p>
          <a:p>
            <a:pPr>
              <a:buNone/>
            </a:pPr>
            <a:r>
              <a:rPr lang="en-US" sz="6000" dirty="0" smtClean="0"/>
              <a:t>   How do I access the </a:t>
            </a:r>
          </a:p>
          <a:p>
            <a:pPr>
              <a:buNone/>
            </a:pPr>
            <a:r>
              <a:rPr lang="en-US" sz="6000" i="1" dirty="0" smtClean="0"/>
              <a:t> </a:t>
            </a:r>
            <a:r>
              <a:rPr lang="en-US" sz="6000" i="1" dirty="0" smtClean="0"/>
              <a:t>  RF Tracker </a:t>
            </a:r>
            <a:r>
              <a:rPr lang="en-US" sz="6000" dirty="0" smtClean="0"/>
              <a:t>application?</a:t>
            </a:r>
            <a:endParaRPr lang="en-US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5400" dirty="0" smtClean="0"/>
              <a:t>  </a:t>
            </a:r>
          </a:p>
          <a:p>
            <a:pPr>
              <a:buNone/>
            </a:pPr>
            <a:r>
              <a:rPr lang="en-US" sz="5400" dirty="0" smtClean="0"/>
              <a:t> </a:t>
            </a:r>
            <a:r>
              <a:rPr lang="en-US" sz="5400" dirty="0" smtClean="0"/>
              <a:t> </a:t>
            </a:r>
            <a:r>
              <a:rPr lang="en-US" sz="5400" dirty="0" smtClean="0"/>
              <a:t>Districts </a:t>
            </a:r>
            <a:r>
              <a:rPr lang="en-US" sz="5400" dirty="0" smtClean="0"/>
              <a:t>must establish access to the </a:t>
            </a:r>
            <a:r>
              <a:rPr lang="en-US" sz="5400" i="1" dirty="0" smtClean="0"/>
              <a:t>RF Tracker</a:t>
            </a:r>
            <a:r>
              <a:rPr lang="en-US" sz="5400" dirty="0" smtClean="0"/>
              <a:t> application by completing an on-line request for access</a:t>
            </a:r>
            <a:r>
              <a:rPr lang="en-US" sz="5400" dirty="0" smtClean="0"/>
              <a:t>.</a:t>
            </a:r>
            <a:endParaRPr lang="en-US" sz="5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Guidance </a:t>
            </a:r>
            <a:r>
              <a:rPr lang="en-US" sz="3600" dirty="0" smtClean="0"/>
              <a:t>regarding completion of </a:t>
            </a:r>
            <a:r>
              <a:rPr lang="en-US" sz="3600" i="1" dirty="0" smtClean="0"/>
              <a:t>RF Tracker</a:t>
            </a:r>
            <a:r>
              <a:rPr lang="en-US" sz="3600" dirty="0" smtClean="0"/>
              <a:t> data can be found in two </a:t>
            </a:r>
            <a:r>
              <a:rPr lang="en-US" sz="3600" dirty="0" smtClean="0"/>
              <a:t>documents:</a:t>
            </a:r>
          </a:p>
          <a:p>
            <a:r>
              <a:rPr lang="en-US" sz="3600" i="1" dirty="0" smtClean="0"/>
              <a:t>RF </a:t>
            </a:r>
            <a:r>
              <a:rPr lang="en-US" sz="3600" i="1" dirty="0" smtClean="0"/>
              <a:t>Tracker </a:t>
            </a:r>
            <a:r>
              <a:rPr lang="en-US" sz="3600" i="1" dirty="0" smtClean="0"/>
              <a:t>Guidance Document</a:t>
            </a:r>
          </a:p>
          <a:p>
            <a:r>
              <a:rPr lang="en-US" sz="3600" i="1" dirty="0" smtClean="0"/>
              <a:t>Helpful </a:t>
            </a:r>
            <a:r>
              <a:rPr lang="en-US" sz="3600" i="1" dirty="0" smtClean="0"/>
              <a:t>Hints</a:t>
            </a:r>
            <a:r>
              <a:rPr lang="en-US" sz="3600" dirty="0" smtClean="0"/>
              <a:t> document </a:t>
            </a:r>
          </a:p>
          <a:p>
            <a:pPr>
              <a:buNone/>
            </a:pPr>
            <a:r>
              <a:rPr lang="en-US" sz="3600" dirty="0" smtClean="0"/>
              <a:t>located on the TEA website at</a:t>
            </a:r>
          </a:p>
          <a:p>
            <a:pPr algn="ctr">
              <a:buNone/>
            </a:pPr>
            <a:r>
              <a:rPr lang="en-US" sz="3600" dirty="0" smtClean="0">
                <a:hlinkClick r:id="rId2" action="ppaction://hlinkfile"/>
              </a:rPr>
              <a:t> www.tea.state.tx.us/pmi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Contact your</a:t>
            </a:r>
            <a:r>
              <a:rPr lang="en-US" sz="4000" dirty="0" smtClean="0"/>
              <a:t> </a:t>
            </a:r>
            <a:r>
              <a:rPr lang="en-US" sz="4000" dirty="0" smtClean="0"/>
              <a:t>Education Service </a:t>
            </a:r>
            <a:r>
              <a:rPr lang="en-US" sz="4000" dirty="0" smtClean="0"/>
              <a:t>Center Special </a:t>
            </a:r>
            <a:r>
              <a:rPr lang="en-US" sz="4000" dirty="0" smtClean="0"/>
              <a:t>Education </a:t>
            </a:r>
            <a:r>
              <a:rPr lang="en-US" sz="4000" dirty="0" smtClean="0"/>
              <a:t>Staff</a:t>
            </a:r>
          </a:p>
          <a:p>
            <a:pPr algn="ctr">
              <a:buNone/>
            </a:pPr>
            <a:r>
              <a:rPr lang="en-US" sz="4000" dirty="0" smtClean="0"/>
              <a:t>-OR-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Contact the Division of Program </a:t>
            </a:r>
            <a:r>
              <a:rPr lang="en-US" sz="4000" dirty="0" smtClean="0"/>
              <a:t>Monitoring and Interventions </a:t>
            </a:r>
            <a:r>
              <a:rPr lang="en-US" sz="4000" dirty="0" smtClean="0"/>
              <a:t>at TEA</a:t>
            </a:r>
            <a:endParaRPr lang="en-US" sz="4000" dirty="0" smtClean="0"/>
          </a:p>
          <a:p>
            <a:pPr lvl="2" algn="ctr">
              <a:buNone/>
            </a:pPr>
            <a:r>
              <a:rPr lang="en-US" sz="4000" dirty="0" smtClean="0"/>
              <a:t>(512) 463-5226</a:t>
            </a:r>
          </a:p>
          <a:p>
            <a:pPr lvl="2" algn="ctr">
              <a:buNone/>
            </a:pPr>
            <a:r>
              <a:rPr lang="en-US" sz="4000" dirty="0" smtClean="0">
                <a:hlinkClick r:id="rId2"/>
              </a:rPr>
              <a:t>www.tea.state.tx.us\spedmon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To inform new and existing charter schools who serve students with disabilities who reside in residential facilities of their obligation to submit data into the </a:t>
            </a:r>
            <a:r>
              <a:rPr lang="en-US" sz="3100" i="1" dirty="0" smtClean="0"/>
              <a:t>RF Tracker </a:t>
            </a:r>
            <a:r>
              <a:rPr lang="en-US" sz="3100" dirty="0" smtClean="0"/>
              <a:t>Data Collection System;</a:t>
            </a:r>
            <a:endParaRPr lang="en-US" sz="31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To inform charter schools about which students are considered RF students and why; and</a:t>
            </a:r>
            <a:endParaRPr lang="en-US" sz="31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To inform charter schools of the requirements of the </a:t>
            </a:r>
            <a:r>
              <a:rPr lang="en-US" sz="3100" i="1" dirty="0" smtClean="0"/>
              <a:t>RF Tracker </a:t>
            </a:r>
            <a:r>
              <a:rPr lang="en-US" sz="3100" dirty="0" smtClean="0"/>
              <a:t>Data Collection</a:t>
            </a:r>
            <a:endParaRPr lang="en-US" sz="31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Objective  </a:t>
            </a:r>
            <a:r>
              <a:rPr lang="en-US" sz="3800" dirty="0" smtClean="0"/>
              <a:t>1</a:t>
            </a:r>
            <a:br>
              <a:rPr lang="en-US" sz="3800" dirty="0" smtClean="0"/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endParaRPr lang="en-US" sz="6000" i="1" dirty="0" smtClean="0"/>
          </a:p>
          <a:p>
            <a:pPr marL="514350" indent="-514350" algn="ctr">
              <a:buNone/>
            </a:pPr>
            <a:r>
              <a:rPr lang="en-US" sz="6000" i="1" dirty="0" smtClean="0"/>
              <a:t>Obligation to </a:t>
            </a:r>
          </a:p>
          <a:p>
            <a:pPr marL="514350" indent="-514350" algn="ctr">
              <a:buNone/>
            </a:pPr>
            <a:r>
              <a:rPr lang="en-US" sz="6000" i="1" dirty="0" smtClean="0"/>
              <a:t>Submit Data</a:t>
            </a:r>
            <a:endParaRPr lang="en-US" sz="60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All </a:t>
            </a:r>
            <a:r>
              <a:rPr lang="en-US" sz="4000" dirty="0" smtClean="0"/>
              <a:t>school districts and charter schools </a:t>
            </a:r>
            <a:r>
              <a:rPr lang="en-US" sz="4000" dirty="0"/>
              <a:t>serving </a:t>
            </a:r>
            <a:r>
              <a:rPr lang="en-US" sz="4000" b="1" i="1" u="sng" dirty="0"/>
              <a:t>students with disabilities </a:t>
            </a:r>
            <a:r>
              <a:rPr lang="en-US" sz="4000" dirty="0"/>
              <a:t>residing in </a:t>
            </a:r>
            <a:r>
              <a:rPr lang="en-US" sz="4000" dirty="0" smtClean="0"/>
              <a:t>residential facilities located </a:t>
            </a:r>
            <a:r>
              <a:rPr lang="en-US" sz="4000" dirty="0"/>
              <a:t>within the </a:t>
            </a:r>
            <a:r>
              <a:rPr lang="en-US" sz="4000" dirty="0" smtClean="0"/>
              <a:t>district’s geographic </a:t>
            </a:r>
            <a:r>
              <a:rPr lang="en-US" sz="4000" dirty="0"/>
              <a:t>boundaries and/or jurisdictions will be subject to the </a:t>
            </a:r>
            <a:r>
              <a:rPr lang="en-US" sz="4000" dirty="0" smtClean="0"/>
              <a:t>R</a:t>
            </a:r>
            <a:r>
              <a:rPr lang="en-US" sz="4000" dirty="0" smtClean="0"/>
              <a:t>esidential </a:t>
            </a:r>
            <a:r>
              <a:rPr lang="en-US" sz="4000" dirty="0" smtClean="0"/>
              <a:t>F</a:t>
            </a:r>
            <a:r>
              <a:rPr lang="en-US" sz="4000" dirty="0" smtClean="0"/>
              <a:t>acility </a:t>
            </a:r>
            <a:r>
              <a:rPr lang="en-US" sz="4000" dirty="0" smtClean="0"/>
              <a:t>M</a:t>
            </a:r>
            <a:r>
              <a:rPr lang="en-US" sz="4000" dirty="0" smtClean="0"/>
              <a:t>onitoring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r>
              <a:rPr lang="en-US" sz="4000" dirty="0"/>
              <a:t>. 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3992563"/>
          </a:xfrm>
        </p:spPr>
        <p:txBody>
          <a:bodyPr/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Which students are considered</a:t>
            </a:r>
          </a:p>
          <a:p>
            <a:pPr algn="ctr">
              <a:buNone/>
            </a:pPr>
            <a:r>
              <a:rPr lang="en-US" sz="4800" dirty="0" smtClean="0"/>
              <a:t> RF students?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391400" cy="609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The </a:t>
            </a:r>
            <a:r>
              <a:rPr lang="en-US" sz="3600" dirty="0" smtClean="0"/>
              <a:t>definition of an residential facility for the purposes of the </a:t>
            </a:r>
            <a:r>
              <a:rPr lang="en-US" sz="3600" dirty="0" smtClean="0"/>
              <a:t>R</a:t>
            </a:r>
            <a:r>
              <a:rPr lang="en-US" sz="3600" dirty="0" smtClean="0"/>
              <a:t>esidential </a:t>
            </a:r>
            <a:r>
              <a:rPr lang="en-US" sz="3600" dirty="0" smtClean="0"/>
              <a:t>F</a:t>
            </a:r>
            <a:r>
              <a:rPr lang="en-US" sz="3600" dirty="0" smtClean="0"/>
              <a:t>acility </a:t>
            </a:r>
            <a:r>
              <a:rPr lang="en-US" sz="3600" dirty="0" smtClean="0"/>
              <a:t>M</a:t>
            </a:r>
            <a:r>
              <a:rPr lang="en-US" sz="3600" dirty="0" smtClean="0"/>
              <a:t>onitoring </a:t>
            </a:r>
            <a:r>
              <a:rPr lang="en-US" sz="3600" dirty="0" smtClean="0"/>
              <a:t>S</a:t>
            </a:r>
            <a:r>
              <a:rPr lang="en-US" sz="3600" dirty="0" smtClean="0"/>
              <a:t>ystem </a:t>
            </a:r>
            <a:r>
              <a:rPr lang="en-US" sz="3600" dirty="0" smtClean="0"/>
              <a:t>is  </a:t>
            </a:r>
            <a:r>
              <a:rPr lang="en-US" sz="3600" dirty="0" smtClean="0"/>
              <a:t>a </a:t>
            </a:r>
            <a:r>
              <a:rPr lang="en-US" sz="3600" dirty="0" smtClean="0"/>
              <a:t>facility that provides 24-hour custody or care of students who reside in the facility for detention, treatment, foster care, or any </a:t>
            </a:r>
            <a:r>
              <a:rPr lang="en-US" sz="3600" dirty="0" smtClean="0"/>
              <a:t>noneducational</a:t>
            </a:r>
            <a:r>
              <a:rPr lang="en-US" sz="3600" dirty="0" smtClean="0"/>
              <a:t> purpose. 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/>
              <a:t>Which facilities are considered RFs for the purpose of Residential Facility Monitoring?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S</a:t>
            </a:r>
            <a:r>
              <a:rPr lang="en-US" dirty="0" smtClean="0"/>
              <a:t>tate </a:t>
            </a:r>
            <a:r>
              <a:rPr lang="en-US" dirty="0" smtClean="0"/>
              <a:t>supported living </a:t>
            </a:r>
            <a:r>
              <a:rPr lang="en-US" dirty="0" smtClean="0"/>
              <a:t>centers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R</a:t>
            </a:r>
            <a:r>
              <a:rPr lang="en-US" dirty="0" smtClean="0"/>
              <a:t>esidential </a:t>
            </a:r>
            <a:r>
              <a:rPr lang="en-US" dirty="0" smtClean="0"/>
              <a:t>facilities for specific purposes (drug treatment, emotional/ behavioral needs, abuse, etc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E</a:t>
            </a:r>
            <a:r>
              <a:rPr lang="en-US" dirty="0" smtClean="0"/>
              <a:t>mergency shelters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 Detention </a:t>
            </a:r>
            <a:r>
              <a:rPr lang="en-US" dirty="0" smtClean="0"/>
              <a:t>facilities and </a:t>
            </a:r>
            <a:r>
              <a:rPr lang="en-US" dirty="0" smtClean="0"/>
              <a:t>jails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G</a:t>
            </a:r>
            <a:r>
              <a:rPr lang="en-US" dirty="0" smtClean="0"/>
              <a:t>roup homes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T</a:t>
            </a:r>
            <a:r>
              <a:rPr lang="en-US" dirty="0" smtClean="0"/>
              <a:t>herapeutic </a:t>
            </a:r>
            <a:r>
              <a:rPr lang="en-US" dirty="0" smtClean="0"/>
              <a:t>foster homes----does not </a:t>
            </a:r>
            <a:r>
              <a:rPr lang="en-US" dirty="0" smtClean="0"/>
              <a:t>include    traditional </a:t>
            </a:r>
            <a:r>
              <a:rPr lang="en-US" dirty="0" smtClean="0"/>
              <a:t>foster homes licensed as Foster Family Homes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Why </a:t>
            </a:r>
            <a:r>
              <a:rPr lang="en-US" sz="5400" dirty="0" smtClean="0"/>
              <a:t>do we monitor for students with disabilities who reside in residential facilities?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lor 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 pencils</Template>
  <TotalTime>573</TotalTime>
  <Words>418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Color pencils</vt:lpstr>
      <vt:lpstr>Residential Facility Monitoring   Judy Struve  Division of Program Monitoring and Interventions pmidivision@tea.state.tx.us www.tea.state.tx.us/pmi</vt:lpstr>
      <vt:lpstr>Objectives</vt:lpstr>
      <vt:lpstr>  Objective  1 </vt:lpstr>
      <vt:lpstr>Slide 4</vt:lpstr>
      <vt:lpstr> Objective 2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For assistance</vt:lpstr>
    </vt:vector>
  </TitlesOfParts>
  <Company>TEA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Facility (RF) Monitoring</dc:title>
  <dc:creator>Judy Struve</dc:creator>
  <cp:lastModifiedBy>Judy Struve</cp:lastModifiedBy>
  <cp:revision>52</cp:revision>
  <dcterms:created xsi:type="dcterms:W3CDTF">2012-02-08T15:43:50Z</dcterms:created>
  <dcterms:modified xsi:type="dcterms:W3CDTF">2013-04-12T13:32:30Z</dcterms:modified>
</cp:coreProperties>
</file>