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56"/>
  </p:notesMasterIdLst>
  <p:handoutMasterIdLst>
    <p:handoutMasterId r:id="rId57"/>
  </p:handoutMasterIdLst>
  <p:sldIdLst>
    <p:sldId id="260" r:id="rId3"/>
    <p:sldId id="259" r:id="rId4"/>
    <p:sldId id="261" r:id="rId5"/>
    <p:sldId id="262" r:id="rId6"/>
    <p:sldId id="263" r:id="rId7"/>
    <p:sldId id="264" r:id="rId8"/>
    <p:sldId id="265" r:id="rId9"/>
    <p:sldId id="267" r:id="rId10"/>
    <p:sldId id="268" r:id="rId11"/>
    <p:sldId id="271" r:id="rId12"/>
    <p:sldId id="269" r:id="rId13"/>
    <p:sldId id="270" r:id="rId14"/>
    <p:sldId id="272" r:id="rId15"/>
    <p:sldId id="274" r:id="rId16"/>
    <p:sldId id="273" r:id="rId17"/>
    <p:sldId id="275" r:id="rId18"/>
    <p:sldId id="276" r:id="rId19"/>
    <p:sldId id="277" r:id="rId20"/>
    <p:sldId id="278" r:id="rId21"/>
    <p:sldId id="266" r:id="rId22"/>
    <p:sldId id="280" r:id="rId23"/>
    <p:sldId id="311" r:id="rId24"/>
    <p:sldId id="281" r:id="rId25"/>
    <p:sldId id="282" r:id="rId26"/>
    <p:sldId id="279" r:id="rId27"/>
    <p:sldId id="284" r:id="rId28"/>
    <p:sldId id="283" r:id="rId29"/>
    <p:sldId id="305" r:id="rId30"/>
    <p:sldId id="306"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7" r:id="rId52"/>
    <p:sldId id="308" r:id="rId53"/>
    <p:sldId id="310" r:id="rId54"/>
    <p:sldId id="309" r:id="rId55"/>
  </p:sldIdLst>
  <p:sldSz cx="9144000" cy="6858000" type="screen4x3"/>
  <p:notesSz cx="6858000" cy="91440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4203" autoAdjust="0"/>
  </p:normalViewPr>
  <p:slideViewPr>
    <p:cSldViewPr>
      <p:cViewPr>
        <p:scale>
          <a:sx n="72" d="100"/>
          <a:sy n="72" d="100"/>
        </p:scale>
        <p:origin x="-109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1FEA33-5805-4097-9131-1962D07B99BB}" type="datetimeFigureOut">
              <a:rPr lang="en-US" smtClean="0"/>
              <a:pPr/>
              <a:t>7/10/2013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TEA, CHARTER SCHOOL ADMINISTRATION ©2013</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14049-5840-4306-9329-4668144AC8A0}" type="slidenum">
              <a:rPr lang="en-US" smtClean="0"/>
              <a:pPr/>
              <a:t>‹#›</a:t>
            </a:fld>
            <a:endParaRPr lang="en-US" dirty="0"/>
          </a:p>
        </p:txBody>
      </p:sp>
    </p:spTree>
    <p:extLst>
      <p:ext uri="{BB962C8B-B14F-4D97-AF65-F5344CB8AC3E}">
        <p14:creationId xmlns:p14="http://schemas.microsoft.com/office/powerpoint/2010/main" val="11354182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7B6D1-2810-49A1-A099-FB5465761E15}" type="datetimeFigureOut">
              <a:rPr lang="en-US" smtClean="0"/>
              <a:pPr/>
              <a:t>7/10/2013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TEA, CHARTER SCHOOL ADMINISTRATION ©2013</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BC2A7-7273-41B1-9106-D888E52BA3F3}" type="slidenum">
              <a:rPr lang="en-US" smtClean="0"/>
              <a:pPr/>
              <a:t>‹#›</a:t>
            </a:fld>
            <a:endParaRPr lang="en-US" dirty="0"/>
          </a:p>
        </p:txBody>
      </p:sp>
    </p:spTree>
    <p:extLst>
      <p:ext uri="{BB962C8B-B14F-4D97-AF65-F5344CB8AC3E}">
        <p14:creationId xmlns:p14="http://schemas.microsoft.com/office/powerpoint/2010/main" val="392760971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rot="19140000">
            <a:off x="813619" y="1721057"/>
            <a:ext cx="5677112" cy="1204307"/>
          </a:xfrm>
        </p:spPr>
        <p:txBody>
          <a:bodyPr bIns="9144" anchor="b"/>
          <a:lstStyle>
            <a:lvl1pPr>
              <a:defRPr sz="3200" baseline="0"/>
            </a:lvl1pPr>
          </a:lstStyle>
          <a:p>
            <a:r>
              <a:rPr lang="en-US" dirty="0" smtClean="0"/>
              <a:t>Charter school orientation modules</a:t>
            </a:r>
            <a:endParaRPr lang="en-US" dirty="0"/>
          </a:p>
        </p:txBody>
      </p:sp>
      <p:sp>
        <p:nvSpPr>
          <p:cNvPr id="3" name="Subtitle 2"/>
          <p:cNvSpPr>
            <a:spLocks noGrp="1"/>
          </p:cNvSpPr>
          <p:nvPr>
            <p:ph type="subTitle" idx="1" hasCustomPrompt="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endParaRPr lang="en-US" dirty="0"/>
          </a:p>
        </p:txBody>
      </p:sp>
      <p:sp>
        <p:nvSpPr>
          <p:cNvPr id="4" name="Date Placeholder 3"/>
          <p:cNvSpPr>
            <a:spLocks noGrp="1"/>
          </p:cNvSpPr>
          <p:nvPr>
            <p:ph type="dt" sz="half" idx="10"/>
          </p:nvPr>
        </p:nvSpPr>
        <p:spPr/>
        <p:txBody>
          <a:bodyPr/>
          <a:lstStyle/>
          <a:p>
            <a:fld id="{28162515-96E8-4642-A061-FC7BDC193FB2}" type="datetime1">
              <a:rPr lang="en-US" smtClean="0"/>
              <a:pPr/>
              <a:t>7/10/2013</a:t>
            </a:fld>
            <a:endParaRPr lang="en-US" dirty="0"/>
          </a:p>
        </p:txBody>
      </p:sp>
      <p:sp>
        <p:nvSpPr>
          <p:cNvPr id="5" name="Footer Placeholder 4"/>
          <p:cNvSpPr>
            <a:spLocks noGrp="1"/>
          </p:cNvSpPr>
          <p:nvPr>
            <p:ph type="ftr" sz="quarter" idx="11"/>
          </p:nvPr>
        </p:nvSpPr>
        <p:spPr/>
        <p:txBody>
          <a:bodyPr/>
          <a:lstStyle/>
          <a:p>
            <a:r>
              <a:rPr lang="en-US" dirty="0"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dirty="0"/>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8B88B-81F8-4362-B86D-5457479D3D87}" type="datetime1">
              <a:rPr lang="en-US" smtClean="0"/>
              <a:pPr/>
              <a:t>7/10/2013</a:t>
            </a:fld>
            <a:endParaRPr lang="en-US" dirty="0"/>
          </a:p>
        </p:txBody>
      </p:sp>
      <p:sp>
        <p:nvSpPr>
          <p:cNvPr id="5" name="Footer Placeholder 4"/>
          <p:cNvSpPr>
            <a:spLocks noGrp="1"/>
          </p:cNvSpPr>
          <p:nvPr>
            <p:ph type="ftr" sz="quarter" idx="11"/>
          </p:nvPr>
        </p:nvSpPr>
        <p:spPr/>
        <p:txBody>
          <a:bodyPr/>
          <a:lstStyle/>
          <a:p>
            <a:r>
              <a:rPr lang="en-US" dirty="0"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64B09-40F6-463F-806E-30BCC8FA0194}" type="datetime1">
              <a:rPr lang="en-US" smtClean="0"/>
              <a:pPr/>
              <a:t>7/10/2013</a:t>
            </a:fld>
            <a:endParaRPr lang="en-US" dirty="0"/>
          </a:p>
        </p:txBody>
      </p:sp>
      <p:sp>
        <p:nvSpPr>
          <p:cNvPr id="5" name="Footer Placeholder 4"/>
          <p:cNvSpPr>
            <a:spLocks noGrp="1"/>
          </p:cNvSpPr>
          <p:nvPr>
            <p:ph type="ftr" sz="quarter" idx="11"/>
          </p:nvPr>
        </p:nvSpPr>
        <p:spPr/>
        <p:txBody>
          <a:bodyPr/>
          <a:lstStyle/>
          <a:p>
            <a:r>
              <a:rPr lang="en-US" dirty="0"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49"/>
            <a:ext cx="7772400" cy="109539"/>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dirty="0">
              <a:solidFill>
                <a:srgbClr val="000000"/>
              </a:solidFill>
            </a:endParaRPr>
          </a:p>
        </p:txBody>
      </p:sp>
      <p:sp>
        <p:nvSpPr>
          <p:cNvPr id="392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92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3751D9BC-A393-4A58-A2BB-A0EA9B206760}" type="datetime1">
              <a:rPr lang="en-US" smtClean="0">
                <a:solidFill>
                  <a:srgbClr val="000000"/>
                </a:solidFill>
              </a:rPr>
              <a:pPr>
                <a:defRPr/>
              </a:pPr>
              <a:t>7/10/2013</a:t>
            </a:fld>
            <a:endParaRPr lang="en-US" dirty="0">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DB3C525-2083-4CFA-BAC5-7A693FFC88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75271197"/>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F5D410A8-4863-4384-9DE2-AA016A6FC8FC}" type="datetime1">
              <a:rPr lang="en-US" smtClean="0">
                <a:solidFill>
                  <a:srgbClr val="000000"/>
                </a:solidFill>
              </a:rPr>
              <a:pPr>
                <a:defRPr/>
              </a:pPr>
              <a:t>7/10/2013</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894953B-DC48-437A-9086-6021DAF8A6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99497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F52D3E97-3326-4FC9-92E6-8245D9E78169}" type="datetime1">
              <a:rPr lang="en-US" smtClean="0">
                <a:solidFill>
                  <a:srgbClr val="000000"/>
                </a:solidFill>
              </a:rPr>
              <a:pPr>
                <a:defRPr/>
              </a:pPr>
              <a:t>7/10/2013</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3FD424A-344E-4061-8092-3E688481D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0291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4478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879D4B8D-C985-4420-939C-F5F01AA7D6DD}" type="datetime1">
              <a:rPr lang="en-US" smtClean="0">
                <a:solidFill>
                  <a:srgbClr val="000000"/>
                </a:solidFill>
              </a:rPr>
              <a:pPr>
                <a:defRPr/>
              </a:pPr>
              <a:t>7/10/2013</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5A24FCB-0B25-4061-AF77-B4FDA9909B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4089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BB22E9E6-9B98-4918-ABB4-CDFCF74F6422}" type="datetime1">
              <a:rPr lang="en-US" smtClean="0">
                <a:solidFill>
                  <a:srgbClr val="000000"/>
                </a:solidFill>
              </a:rPr>
              <a:pPr>
                <a:defRPr/>
              </a:pPr>
              <a:t>7/10/2013</a:t>
            </a:fld>
            <a:endParaRPr lang="en-US" dirty="0">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670132F4-7198-4BC5-8933-25A65952D17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15990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7F0B0C8D-567E-481D-A617-8C12D6CBBEF6}" type="datetime1">
              <a:rPr lang="en-US" smtClean="0">
                <a:solidFill>
                  <a:srgbClr val="000000"/>
                </a:solidFill>
              </a:rPr>
              <a:pPr>
                <a:defRPr/>
              </a:pPr>
              <a:t>7/10/2013</a:t>
            </a:fld>
            <a:endParaRPr lang="en-US" dirty="0">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D2488B8A-851C-45B8-B0A2-9C354B1EB6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59196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D9F6B99-AD39-47B4-A186-9A2E77861F8E}" type="datetime1">
              <a:rPr lang="en-US" smtClean="0">
                <a:solidFill>
                  <a:srgbClr val="000000"/>
                </a:solidFill>
              </a:rPr>
              <a:pPr>
                <a:defRPr/>
              </a:pPr>
              <a:t>7/10/2013</a:t>
            </a:fld>
            <a:endParaRPr lang="en-US" dirty="0">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C5E87CED-F417-43F4-93A1-679764F88E3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70103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7252F14C-1EE0-44E6-99B4-856760BD9159}" type="datetime1">
              <a:rPr lang="en-US" smtClean="0">
                <a:solidFill>
                  <a:srgbClr val="000000"/>
                </a:solidFill>
              </a:rPr>
              <a:pPr>
                <a:defRPr/>
              </a:pPr>
              <a:t>7/10/2013</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8B7D28E-57B4-44A9-B9A0-5368D4C2694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92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A1B23-26CD-4338-A5B6-48A6BDE4C044}" type="datetime1">
              <a:rPr lang="en-US" smtClean="0"/>
              <a:pPr/>
              <a:t>7/10/2013</a:t>
            </a:fld>
            <a:endParaRPr lang="en-US" dirty="0"/>
          </a:p>
        </p:txBody>
      </p:sp>
      <p:sp>
        <p:nvSpPr>
          <p:cNvPr id="5" name="Footer Placeholder 4"/>
          <p:cNvSpPr>
            <a:spLocks noGrp="1"/>
          </p:cNvSpPr>
          <p:nvPr>
            <p:ph type="ftr" sz="quarter" idx="11"/>
          </p:nvPr>
        </p:nvSpPr>
        <p:spPr/>
        <p:txBody>
          <a:bodyPr/>
          <a:lstStyle/>
          <a:p>
            <a:r>
              <a:rPr lang="en-US" dirty="0"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3E7BFB8D-7C08-47CC-877B-83EFD175CD6A}" type="datetime1">
              <a:rPr lang="en-US" smtClean="0">
                <a:solidFill>
                  <a:srgbClr val="000000"/>
                </a:solidFill>
              </a:rPr>
              <a:pPr>
                <a:defRPr/>
              </a:pPr>
              <a:t>7/10/2013</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AF20EF14-9B70-40F7-BBDD-2FAE9E5400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4552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5C282CFD-4D5F-4A5C-85F3-2255A65BBEAA}" type="datetime1">
              <a:rPr lang="en-US" smtClean="0">
                <a:solidFill>
                  <a:srgbClr val="000000"/>
                </a:solidFill>
              </a:rPr>
              <a:pPr>
                <a:defRPr/>
              </a:pPr>
              <a:t>7/10/2013</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74FDE53-A9D4-44A7-BF63-966DE76F5C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03223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304800"/>
            <a:ext cx="2027238"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5930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692C6D0B-1C82-4BDC-95F2-DAA85771E409}" type="datetime1">
              <a:rPr lang="en-US" smtClean="0">
                <a:solidFill>
                  <a:srgbClr val="000000"/>
                </a:solidFill>
              </a:rPr>
              <a:pPr>
                <a:defRPr/>
              </a:pPr>
              <a:t>7/10/2013</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F1A91E9-1F31-4C8A-8440-F2A6491D1D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2825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110538"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fld id="{FE8D8813-489B-4D16-B0C5-993C42978E54}" type="datetime1">
              <a:rPr lang="en-US" smtClean="0">
                <a:solidFill>
                  <a:srgbClr val="000000"/>
                </a:solidFill>
              </a:rPr>
              <a:pPr>
                <a:defRPr/>
              </a:pPr>
              <a:t>7/10/2013</a:t>
            </a:fld>
            <a:endParaRPr lang="en-US" dirty="0">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5888BB1-A085-4C03-8A7A-DD9CD7A6EA2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2150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762000"/>
          </a:xfrm>
        </p:spPr>
        <p:txBody>
          <a:bodyPr/>
          <a:lstStyle/>
          <a:p>
            <a:r>
              <a:rPr lang="en-US"/>
              <a:t>Click to edit Master title style</a:t>
            </a:r>
          </a:p>
        </p:txBody>
      </p:sp>
      <p:sp>
        <p:nvSpPr>
          <p:cNvPr id="3" name="Text Placeholder 2"/>
          <p:cNvSpPr>
            <a:spLocks noGrp="1"/>
          </p:cNvSpPr>
          <p:nvPr>
            <p:ph type="body" sz="half" idx="1"/>
          </p:nvPr>
        </p:nvSpPr>
        <p:spPr>
          <a:xfrm>
            <a:off x="566738" y="1447800"/>
            <a:ext cx="39243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3438" y="1447800"/>
            <a:ext cx="3924300" cy="4572000"/>
          </a:xfrm>
        </p:spPr>
        <p:txBody>
          <a:bodyPr/>
          <a:lstStyle/>
          <a:p>
            <a:pPr lvl="0"/>
            <a:endParaRPr lang="en-US" noProof="0" dirty="0"/>
          </a:p>
        </p:txBody>
      </p:sp>
      <p:sp>
        <p:nvSpPr>
          <p:cNvPr id="5" name="Rectangle 6"/>
          <p:cNvSpPr>
            <a:spLocks noGrp="1" noChangeArrowheads="1"/>
          </p:cNvSpPr>
          <p:nvPr>
            <p:ph type="dt" sz="half" idx="10"/>
          </p:nvPr>
        </p:nvSpPr>
        <p:spPr>
          <a:ln/>
        </p:spPr>
        <p:txBody>
          <a:bodyPr/>
          <a:lstStyle>
            <a:lvl1pPr>
              <a:defRPr/>
            </a:lvl1pPr>
          </a:lstStyle>
          <a:p>
            <a:pPr>
              <a:defRPr/>
            </a:pPr>
            <a:fld id="{D0215076-629F-45DE-873A-D1393B38B971}" type="datetime1">
              <a:rPr lang="en-US" smtClean="0">
                <a:solidFill>
                  <a:srgbClr val="000000"/>
                </a:solidFill>
              </a:rPr>
              <a:pPr>
                <a:defRPr/>
              </a:pPr>
              <a:t>7/10/2013</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TEA, CHARTER SCHOOL ADMINISTRATION ©2013</a:t>
            </a:r>
            <a:endParaRPr lang="en-US" dirty="0">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6DE6DF8-CC12-48DE-82D6-419A3073F0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944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endParaRPr lang="en-US" dirty="0" smtClean="0"/>
          </a:p>
        </p:txBody>
      </p:sp>
      <p:sp>
        <p:nvSpPr>
          <p:cNvPr id="4" name="Date Placeholder 3"/>
          <p:cNvSpPr>
            <a:spLocks noGrp="1"/>
          </p:cNvSpPr>
          <p:nvPr>
            <p:ph type="dt" sz="half" idx="10"/>
          </p:nvPr>
        </p:nvSpPr>
        <p:spPr/>
        <p:txBody>
          <a:bodyPr/>
          <a:lstStyle/>
          <a:p>
            <a:fld id="{91954B13-7221-4A29-8458-81A33C02F0D4}" type="datetime1">
              <a:rPr lang="en-US" smtClean="0"/>
              <a:pPr/>
              <a:t>7/10/2013</a:t>
            </a:fld>
            <a:endParaRPr lang="en-US" dirty="0"/>
          </a:p>
        </p:txBody>
      </p:sp>
      <p:sp>
        <p:nvSpPr>
          <p:cNvPr id="5" name="Footer Placeholder 4"/>
          <p:cNvSpPr>
            <a:spLocks noGrp="1"/>
          </p:cNvSpPr>
          <p:nvPr>
            <p:ph type="ftr" sz="quarter" idx="11"/>
          </p:nvPr>
        </p:nvSpPr>
        <p:spPr/>
        <p:txBody>
          <a:bodyPr/>
          <a:lstStyle/>
          <a:p>
            <a:r>
              <a:rPr lang="en-US" dirty="0" smtClean="0"/>
              <a:t>TEA, CHARTER SCHOOL ADMINISTRATION ©2013</a:t>
            </a:r>
            <a:endParaRPr lang="en-US" dirty="0"/>
          </a:p>
        </p:txBody>
      </p:sp>
      <p:sp>
        <p:nvSpPr>
          <p:cNvPr id="6" name="Slide Number Placeholder 5"/>
          <p:cNvSpPr>
            <a:spLocks noGrp="1"/>
          </p:cNvSpPr>
          <p:nvPr>
            <p:ph type="sldNum" sz="quarter" idx="12"/>
          </p:nvPr>
        </p:nvSpPr>
        <p:spPr/>
        <p:txBody>
          <a:bodyPr/>
          <a:lstStyle/>
          <a:p>
            <a:fld id="{77915145-9DEB-49A8-A382-0ED5C78AECA7}" type="slidenum">
              <a:rPr lang="en-US" smtClean="0"/>
              <a:pPr/>
              <a:t>‹#›</a:t>
            </a:fld>
            <a:endParaRPr lang="en-US" dirty="0"/>
          </a:p>
        </p:txBody>
      </p:sp>
      <p:pic>
        <p:nvPicPr>
          <p:cNvPr id="9" name="Picture 8" descr="TheNetwork_wordbanner.jpg"/>
          <p:cNvPicPr/>
          <p:nvPr userDrawn="1"/>
        </p:nvPicPr>
        <p:blipFill>
          <a:blip r:embed="rId2" cstate="print"/>
          <a:srcRect l="1351" t="23656" r="70270" b="8602"/>
          <a:stretch>
            <a:fillRect/>
          </a:stretch>
        </p:blipFill>
        <p:spPr bwMode="auto">
          <a:xfrm>
            <a:off x="0" y="0"/>
            <a:ext cx="1600200" cy="60007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2DD5DA-212D-4FB5-8385-361FEE0FB7D0}" type="datetime1">
              <a:rPr lang="en-US" smtClean="0"/>
              <a:pPr/>
              <a:t>7/10/2013</a:t>
            </a:fld>
            <a:endParaRPr lang="en-US" dirty="0"/>
          </a:p>
        </p:txBody>
      </p:sp>
      <p:sp>
        <p:nvSpPr>
          <p:cNvPr id="6" name="Footer Placeholder 5"/>
          <p:cNvSpPr>
            <a:spLocks noGrp="1"/>
          </p:cNvSpPr>
          <p:nvPr>
            <p:ph type="ftr" sz="quarter" idx="11"/>
          </p:nvPr>
        </p:nvSpPr>
        <p:spPr/>
        <p:txBody>
          <a:bodyPr/>
          <a:lstStyle/>
          <a:p>
            <a:r>
              <a:rPr lang="en-US" dirty="0" smtClean="0"/>
              <a:t>TEA, CHARTER SCHOOL ADMINISTRATION ©2013</a:t>
            </a:r>
            <a:endParaRPr lang="en-US" dirty="0"/>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1F907-823B-416A-B901-86176AEEC9E0}" type="datetime1">
              <a:rPr lang="en-US" smtClean="0"/>
              <a:pPr/>
              <a:t>7/10/2013</a:t>
            </a:fld>
            <a:endParaRPr lang="en-US" dirty="0"/>
          </a:p>
        </p:txBody>
      </p:sp>
      <p:sp>
        <p:nvSpPr>
          <p:cNvPr id="8" name="Footer Placeholder 7"/>
          <p:cNvSpPr>
            <a:spLocks noGrp="1"/>
          </p:cNvSpPr>
          <p:nvPr>
            <p:ph type="ftr" sz="quarter" idx="11"/>
          </p:nvPr>
        </p:nvSpPr>
        <p:spPr/>
        <p:txBody>
          <a:bodyPr/>
          <a:lstStyle/>
          <a:p>
            <a:r>
              <a:rPr lang="en-US" dirty="0" smtClean="0"/>
              <a:t>TEA, CHARTER SCHOOL ADMINISTRATION ©2013</a:t>
            </a:r>
            <a:endParaRPr lang="en-US" dirty="0"/>
          </a:p>
        </p:txBody>
      </p:sp>
      <p:sp>
        <p:nvSpPr>
          <p:cNvPr id="9" name="Slide Number Placeholder 8"/>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817FC-470A-4A1F-A405-6BF1954ED308}" type="datetime1">
              <a:rPr lang="en-US" smtClean="0"/>
              <a:pPr/>
              <a:t>7/10/2013</a:t>
            </a:fld>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713F5-5160-4E06-AF3E-1A57A565B02A}" type="datetime1">
              <a:rPr lang="en-US" smtClean="0"/>
              <a:pPr/>
              <a:t>7/10/2013</a:t>
            </a:fld>
            <a:endParaRPr lang="en-US" dirty="0"/>
          </a:p>
        </p:txBody>
      </p:sp>
      <p:sp>
        <p:nvSpPr>
          <p:cNvPr id="3" name="Footer Placeholder 2"/>
          <p:cNvSpPr>
            <a:spLocks noGrp="1"/>
          </p:cNvSpPr>
          <p:nvPr>
            <p:ph type="ftr" sz="quarter" idx="11"/>
          </p:nvPr>
        </p:nvSpPr>
        <p:spPr/>
        <p:txBody>
          <a:bodyPr/>
          <a:lstStyle/>
          <a:p>
            <a:r>
              <a:rPr lang="en-US" dirty="0" smtClean="0"/>
              <a:t>TEA, CHARTER SCHOOL ADMINISTRATION ©2013</a:t>
            </a:r>
            <a:endParaRPr lang="en-US" dirty="0"/>
          </a:p>
        </p:txBody>
      </p:sp>
      <p:sp>
        <p:nvSpPr>
          <p:cNvPr id="4" name="Slide Number Placeholder 3"/>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8"/>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4"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1974A9F-3B0A-425C-BE30-F31C6691598E}" type="datetime1">
              <a:rPr lang="en-US" smtClean="0"/>
              <a:pPr/>
              <a:t>7/10/2013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TEA, CHARTER SCHOOL ADMINISTRATION ©2013</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7915145-9DEB-49A8-A382-0ED5C78AECA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hasCustomPrompt="1"/>
          </p:nvPr>
        </p:nvSpPr>
        <p:spPr>
          <a:xfrm rot="19140000">
            <a:off x="1143481" y="2180529"/>
            <a:ext cx="6096545" cy="740664"/>
          </a:xfrm>
        </p:spPr>
        <p:txBody>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smtClean="0"/>
              <a:t>Charter School Administration</a:t>
            </a:r>
          </a:p>
        </p:txBody>
      </p:sp>
      <p:sp>
        <p:nvSpPr>
          <p:cNvPr id="5" name="Date Placeholder 4"/>
          <p:cNvSpPr>
            <a:spLocks noGrp="1"/>
          </p:cNvSpPr>
          <p:nvPr>
            <p:ph type="dt" sz="half" idx="10"/>
          </p:nvPr>
        </p:nvSpPr>
        <p:spPr/>
        <p:txBody>
          <a:bodyPr/>
          <a:lstStyle/>
          <a:p>
            <a:fld id="{036CB58A-8973-423E-B0D9-38F9E12A4B46}" type="datetime1">
              <a:rPr lang="en-US" smtClean="0"/>
              <a:pPr/>
              <a:t>7/10/2013</a:t>
            </a:fld>
            <a:endParaRPr lang="en-US" dirty="0"/>
          </a:p>
        </p:txBody>
      </p:sp>
      <p:sp>
        <p:nvSpPr>
          <p:cNvPr id="6" name="Footer Placeholder 5"/>
          <p:cNvSpPr>
            <a:spLocks noGrp="1"/>
          </p:cNvSpPr>
          <p:nvPr>
            <p:ph type="ftr" sz="quarter" idx="11"/>
          </p:nvPr>
        </p:nvSpPr>
        <p:spPr/>
        <p:txBody>
          <a:bodyPr/>
          <a:lstStyle/>
          <a:p>
            <a:r>
              <a:rPr lang="en-US" dirty="0" smtClean="0"/>
              <a:t>TEA, CHARTER SCHOOL ADMINISTRATION ©2013</a:t>
            </a:r>
            <a:endParaRPr lang="en-US" dirty="0"/>
          </a:p>
        </p:txBody>
      </p:sp>
      <p:sp>
        <p:nvSpPr>
          <p:cNvPr id="7" name="Slide Number Placeholder 6"/>
          <p:cNvSpPr>
            <a:spLocks noGrp="1"/>
          </p:cNvSpPr>
          <p:nvPr>
            <p:ph type="sldNum" sz="quarter" idx="12"/>
          </p:nvPr>
        </p:nvSpPr>
        <p:spPr/>
        <p:txBody>
          <a:bodyPr/>
          <a:lstStyle/>
          <a:p>
            <a:fld id="{77915145-9DEB-49A8-A382-0ED5C78AECA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9"/>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C10BFB-8E6D-42B9-AF21-59797B93D662}" type="datetime1">
              <a:rPr lang="en-US" smtClean="0"/>
              <a:pPr/>
              <a:t>7/10/2013</a:t>
            </a:fld>
            <a:endParaRPr lang="en-US" dirty="0"/>
          </a:p>
        </p:txBody>
      </p:sp>
      <p:sp>
        <p:nvSpPr>
          <p:cNvPr id="5" name="Footer Placeholder 4"/>
          <p:cNvSpPr>
            <a:spLocks noGrp="1"/>
          </p:cNvSpPr>
          <p:nvPr>
            <p:ph type="ftr" sz="quarter" idx="3"/>
          </p:nvPr>
        </p:nvSpPr>
        <p:spPr>
          <a:xfrm>
            <a:off x="3517514" y="6285123"/>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TEA, CHARTER SCHOOL ADMINISTRATION ©2013</a:t>
            </a:r>
            <a:endParaRPr lang="en-US" dirty="0"/>
          </a:p>
        </p:txBody>
      </p:sp>
      <p:sp>
        <p:nvSpPr>
          <p:cNvPr id="6" name="Slide Number Placeholder 5"/>
          <p:cNvSpPr>
            <a:spLocks noGrp="1"/>
          </p:cNvSpPr>
          <p:nvPr>
            <p:ph type="sldNum" sz="quarter" idx="4"/>
          </p:nvPr>
        </p:nvSpPr>
        <p:spPr>
          <a:xfrm>
            <a:off x="8401038" y="6170823"/>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7915145-9DEB-49A8-A382-0ED5C78AEC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00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447800"/>
            <a:ext cx="8001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2" name="AutoShape 4"/>
          <p:cNvSpPr>
            <a:spLocks noChangeArrowheads="1"/>
          </p:cNvSpPr>
          <p:nvPr/>
        </p:nvSpPr>
        <p:spPr bwMode="auto">
          <a:xfrm>
            <a:off x="609600" y="1143000"/>
            <a:ext cx="7958138" cy="109539"/>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defRPr/>
            </a:pPr>
            <a:endParaRPr lang="en-US" sz="2600" dirty="0">
              <a:solidFill>
                <a:srgbClr val="000000"/>
              </a:solidFill>
            </a:endParaRPr>
          </a:p>
        </p:txBody>
      </p:sp>
      <p:sp>
        <p:nvSpPr>
          <p:cNvPr id="2053" name="Line 5"/>
          <p:cNvSpPr>
            <a:spLocks noChangeShapeType="1"/>
          </p:cNvSpPr>
          <p:nvPr/>
        </p:nvSpPr>
        <p:spPr bwMode="auto">
          <a:xfrm flipV="1">
            <a:off x="533400" y="6324600"/>
            <a:ext cx="7924800" cy="0"/>
          </a:xfrm>
          <a:prstGeom prst="line">
            <a:avLst/>
          </a:prstGeom>
          <a:noFill/>
          <a:ln w="3175">
            <a:solidFill>
              <a:schemeClr val="accent2"/>
            </a:solidFill>
            <a:round/>
            <a:headEnd/>
            <a:tailEnd/>
          </a:ln>
        </p:spPr>
        <p:txBody>
          <a:bodyPr/>
          <a:lstStyle/>
          <a:p>
            <a:pPr fontAlgn="base">
              <a:spcBef>
                <a:spcPct val="0"/>
              </a:spcBef>
              <a:spcAft>
                <a:spcPct val="0"/>
              </a:spcAft>
              <a:defRPr/>
            </a:pPr>
            <a:endParaRPr lang="en-US" sz="2600" dirty="0">
              <a:solidFill>
                <a:srgbClr val="000000"/>
              </a:solidFill>
            </a:endParaRPr>
          </a:p>
        </p:txBody>
      </p:sp>
      <p:sp>
        <p:nvSpPr>
          <p:cNvPr id="391174" name="Rectangle 6"/>
          <p:cNvSpPr>
            <a:spLocks noGrp="1" noChangeArrowheads="1"/>
          </p:cNvSpPr>
          <p:nvPr>
            <p:ph type="dt" sz="half" idx="2"/>
          </p:nvPr>
        </p:nvSpPr>
        <p:spPr bwMode="auto">
          <a:xfrm>
            <a:off x="609600" y="6457949"/>
            <a:ext cx="1981200" cy="2476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000">
                <a:solidFill>
                  <a:schemeClr val="tx1"/>
                </a:solidFill>
                <a:latin typeface="+mn-lt"/>
              </a:defRPr>
            </a:lvl1pPr>
          </a:lstStyle>
          <a:p>
            <a:pPr fontAlgn="base">
              <a:spcAft>
                <a:spcPct val="0"/>
              </a:spcAft>
              <a:defRPr/>
            </a:pPr>
            <a:fld id="{1511D9A8-B6DA-4116-A804-770BB72F3FE6}" type="datetime1">
              <a:rPr lang="en-US" smtClean="0">
                <a:solidFill>
                  <a:srgbClr val="000000"/>
                </a:solidFill>
              </a:rPr>
              <a:pPr fontAlgn="base">
                <a:spcAft>
                  <a:spcPct val="0"/>
                </a:spcAft>
                <a:defRPr/>
              </a:pPr>
              <a:t>7/10/2013</a:t>
            </a:fld>
            <a:endParaRPr lang="en-US" dirty="0">
              <a:solidFill>
                <a:srgbClr val="000000"/>
              </a:solidFill>
            </a:endParaRPr>
          </a:p>
        </p:txBody>
      </p:sp>
      <p:sp>
        <p:nvSpPr>
          <p:cNvPr id="391175" name="Rectangle 7"/>
          <p:cNvSpPr>
            <a:spLocks noGrp="1" noChangeArrowheads="1"/>
          </p:cNvSpPr>
          <p:nvPr>
            <p:ph type="ftr" sz="quarter" idx="3"/>
          </p:nvPr>
        </p:nvSpPr>
        <p:spPr bwMode="auto">
          <a:xfrm>
            <a:off x="2743200" y="6477002"/>
            <a:ext cx="3657600" cy="228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FontTx/>
              <a:buNone/>
              <a:defRPr sz="1000">
                <a:solidFill>
                  <a:schemeClr val="tx1"/>
                </a:solidFill>
                <a:latin typeface="+mn-lt"/>
              </a:defRPr>
            </a:lvl1pPr>
          </a:lstStyle>
          <a:p>
            <a:r>
              <a:rPr lang="en-US" dirty="0" smtClean="0"/>
              <a:t>TEA, CHARTER SCHOOL ADMINISTRATION ©2013</a:t>
            </a:r>
            <a:endParaRPr lang="en-US" dirty="0"/>
          </a:p>
        </p:txBody>
      </p:sp>
      <p:sp>
        <p:nvSpPr>
          <p:cNvPr id="391176" name="Rectangle 8"/>
          <p:cNvSpPr>
            <a:spLocks noGrp="1" noChangeArrowheads="1"/>
          </p:cNvSpPr>
          <p:nvPr>
            <p:ph type="sldNum" sz="quarter" idx="4"/>
          </p:nvPr>
        </p:nvSpPr>
        <p:spPr bwMode="auto">
          <a:xfrm>
            <a:off x="6553200" y="6477001"/>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mn-lt"/>
              </a:defRPr>
            </a:lvl1pPr>
          </a:lstStyle>
          <a:p>
            <a:pPr fontAlgn="base">
              <a:spcAft>
                <a:spcPct val="0"/>
              </a:spcAft>
              <a:defRPr/>
            </a:pPr>
            <a:fld id="{0FEF7EC2-DC2B-4552-B65F-0FE10C34E02C}" type="slidenum">
              <a:rPr lang="en-US">
                <a:solidFill>
                  <a:srgbClr val="000000"/>
                </a:solidFill>
              </a:rPr>
              <a:pPr fontAlgn="base">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8406182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ea.state.tx.us/peim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peimscustomersupport@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mtrevino@esc1.ne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renee.warner@esc2.u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mbmatula@esc3.ne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sherri.wood@esc4.ne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lyndahof@esc5.ne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dfuller@esc6.net"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kkendall@esc7.net" TargetMode="External"/><Relationship Id="rId2" Type="http://schemas.openxmlformats.org/officeDocument/2006/relationships/hyperlink" Target="mailto:bbruhn@esc7.ne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tturner@reg8.ne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Nancy.Holcombe@esc9.ne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candy.long@region10.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CMILLS@ESC11.Ne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dmckamie@esc12.ne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john.shaffer@esc13.txed.ne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lhatch@esc14.ne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sharon.wermuth@netxv.ne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evelyn.jenkins@esc16.ne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kperry@esc17.ne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ndunnam@esc18.ne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jmolina@esc19.net"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joan.hartung@esc20.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Reporting</a:t>
            </a:r>
            <a:endParaRPr lang="en-US" dirty="0"/>
          </a:p>
        </p:txBody>
      </p:sp>
      <p:sp>
        <p:nvSpPr>
          <p:cNvPr id="3" name="Text Placeholder 2"/>
          <p:cNvSpPr>
            <a:spLocks noGrp="1"/>
          </p:cNvSpPr>
          <p:nvPr>
            <p:ph type="body" idx="1"/>
          </p:nvPr>
        </p:nvSpPr>
        <p:spPr/>
        <p:txBody>
          <a:bodyPr/>
          <a:lstStyle/>
          <a:p>
            <a:r>
              <a:rPr lang="en-US" dirty="0" smtClean="0"/>
              <a:t>Candice DeSantis</a:t>
            </a:r>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8113"/>
    </mc:Choice>
    <mc:Fallback>
      <p:transition spd="slow" advTm="1811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lnSpcReduction="10000"/>
          </a:bodyPr>
          <a:lstStyle/>
          <a:p>
            <a:r>
              <a:rPr lang="en-US" dirty="0" smtClean="0"/>
              <a:t>The Texas Education Agency collects five (5) types of school data through PEIMS.</a:t>
            </a:r>
          </a:p>
          <a:p>
            <a:r>
              <a:rPr lang="en-US" dirty="0" smtClean="0"/>
              <a:t>4.  </a:t>
            </a:r>
            <a:r>
              <a:rPr lang="en-US" u="sng" dirty="0" smtClean="0"/>
              <a:t>Staff Data</a:t>
            </a:r>
            <a:endParaRPr lang="en-US" dirty="0" smtClean="0"/>
          </a:p>
          <a:p>
            <a:r>
              <a:rPr lang="en-US" dirty="0" smtClean="0"/>
              <a:t>Identification - the information necessary to identify the person. This information is Social Security number and staff name and is requested for all staff. All staff is defined throughout this publication as all personnel employed by the district, including professional, paraprofessional, and auxiliary employees.</a:t>
            </a:r>
          </a:p>
          <a:p>
            <a:r>
              <a:rPr lang="en-US" dirty="0" smtClean="0"/>
              <a:t>Demographic - the characteristics of a person. This information is the sex, ethnicity, race, date of birth, and total years of professional experience, and is requested for all staff. The highest degree level held is requested for professional staff only.</a:t>
            </a:r>
          </a:p>
          <a:p>
            <a:r>
              <a:rPr lang="en-US" dirty="0" smtClean="0"/>
              <a:t>Employment - the description of the person's employment within a district. This includes information related to a person's contract, performance, payroll accounting, and supplements. A discussion of the various types of information follows.</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10</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65305"/>
    </mc:Choice>
    <mc:Fallback>
      <p:transition spd="slow" advTm="6530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a:bodyPr>
          <a:lstStyle/>
          <a:p>
            <a:r>
              <a:rPr lang="en-US" dirty="0" smtClean="0"/>
              <a:t>The Texas Education Agency collects five (5) types of school data through PEIMS.</a:t>
            </a:r>
          </a:p>
          <a:p>
            <a:r>
              <a:rPr lang="en-US" dirty="0" smtClean="0"/>
              <a:t>4.  </a:t>
            </a:r>
            <a:r>
              <a:rPr lang="en-US" u="sng" dirty="0" smtClean="0"/>
              <a:t>Staff Data - continued</a:t>
            </a:r>
            <a:endParaRPr lang="en-US" dirty="0" smtClean="0"/>
          </a:p>
          <a:p>
            <a:r>
              <a:rPr lang="en-US" dirty="0" smtClean="0"/>
              <a:t>Payroll Summary - the information that shows a person's salary relationship with a district. This includes the person's actual number of days employed, percentage of the day worked in the district, and the number of years of professional experience in the district, and is requested for all staff.</a:t>
            </a:r>
          </a:p>
          <a:p>
            <a:r>
              <a:rPr lang="en-US" dirty="0" smtClean="0"/>
              <a:t>Payroll Accounting - the expenditure accounts to which a person's salary or portion of the salary is charged. A dollar amount will be related to the </a:t>
            </a:r>
            <a:r>
              <a:rPr lang="en-US" u="sng" dirty="0" smtClean="0"/>
              <a:t>Financial Accountability System Resource Guide</a:t>
            </a:r>
            <a:r>
              <a:rPr lang="en-US" dirty="0" smtClean="0"/>
              <a:t> account codes specified for fund, function, object, organization, year, and program intent. This is requested for all staff.</a:t>
            </a:r>
          </a:p>
          <a:p>
            <a:r>
              <a:rPr lang="en-US" dirty="0" smtClean="0"/>
              <a:t>Responsibilities - identifies the type of work an employee performs, whether inside or outside the classroom. This information is requested as follows.</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11</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5764"/>
    </mc:Choice>
    <mc:Fallback>
      <p:transition spd="slow" advTm="2576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Texas Education Agency collects five (5) types of school data through PEIMS.</a:t>
            </a:r>
          </a:p>
          <a:p>
            <a:r>
              <a:rPr lang="en-US" dirty="0" smtClean="0"/>
              <a:t>4.  </a:t>
            </a:r>
            <a:r>
              <a:rPr lang="en-US" u="sng" dirty="0" smtClean="0"/>
              <a:t>Staff Data - continued</a:t>
            </a:r>
            <a:endParaRPr lang="en-US" dirty="0" smtClean="0"/>
          </a:p>
          <a:p>
            <a:r>
              <a:rPr lang="en-US" dirty="0" smtClean="0"/>
              <a:t>Professional Staff and Educational Aides - identifies the type of service performed and the service location. It includes the person's campus identification, the type of student, and the capacity in which the person serves. This is requested for professional staff and educational aides.</a:t>
            </a:r>
          </a:p>
          <a:p>
            <a:r>
              <a:rPr lang="en-US" dirty="0" smtClean="0"/>
              <a:t>Classroom Staff - the detailed information related to the activities of each person who works in a classroom setting. It includes the number of students served in the class, the amount of time the service is performed in a month, and a class identification number to differentiate one service from another when the services are the same but are provided to a different group of students. This will be requested for all staff involved in delivering classroom instruction.</a:t>
            </a:r>
          </a:p>
          <a:p>
            <a:r>
              <a:rPr lang="en-US" dirty="0" smtClean="0"/>
              <a:t>Teaching Assignments – the detailed information related to the teaching assignments of each classroom teacher. </a:t>
            </a:r>
          </a:p>
          <a:p>
            <a:r>
              <a:rPr lang="en-US" dirty="0" smtClean="0"/>
              <a:t>Contracted Instructional Staff - the information on professional contracted instructional staff with campus ID, program intent code, and total FTEs.</a:t>
            </a:r>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12</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3815"/>
    </mc:Choice>
    <mc:Fallback>
      <p:transition spd="slow" advTm="2381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a:bodyPr>
          <a:lstStyle/>
          <a:p>
            <a:r>
              <a:rPr lang="en-US" dirty="0" smtClean="0"/>
              <a:t>The Texas Education Agency collects five (5) types of school data through PEIMS.</a:t>
            </a:r>
          </a:p>
          <a:p>
            <a:r>
              <a:rPr lang="en-US" dirty="0" smtClean="0"/>
              <a:t>5.  </a:t>
            </a:r>
            <a:r>
              <a:rPr lang="en-US" u="sng" dirty="0" smtClean="0"/>
              <a:t>Student Data</a:t>
            </a:r>
            <a:endParaRPr lang="en-US" dirty="0" smtClean="0"/>
          </a:p>
          <a:p>
            <a:r>
              <a:rPr lang="en-US" dirty="0" smtClean="0"/>
              <a:t>Identification - the information necessary to identify the person. This information is Social Security number or state-approved alternative student ID, student name, and a health or weather related crisis indicator. </a:t>
            </a:r>
          </a:p>
          <a:p>
            <a:r>
              <a:rPr lang="en-US" dirty="0" smtClean="0"/>
              <a:t>Demographic - the characteristics of a person. This information is the campus, last date of enrollment, sex, ethnicity, race, date of birth, refugee/</a:t>
            </a:r>
            <a:r>
              <a:rPr lang="en-US" dirty="0" err="1" smtClean="0"/>
              <a:t>asylee</a:t>
            </a:r>
            <a:r>
              <a:rPr lang="en-US" dirty="0" smtClean="0"/>
              <a:t>, career and technical education, attribution, as of status, grade level, migrant, bilingual/ESL summer school, and economic status data. </a:t>
            </a:r>
          </a:p>
          <a:p>
            <a:r>
              <a:rPr lang="en-US" dirty="0" smtClean="0"/>
              <a:t>Enrollment - the specific enrollment attributes of the student. This information includes the campus, grade, eligibility, LEP status, special program participation, and at-risk status for each student.</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5190"/>
    </mc:Choice>
    <mc:Fallback>
      <p:transition spd="slow" advTm="3519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a:bodyPr>
          <a:lstStyle/>
          <a:p>
            <a:r>
              <a:rPr lang="en-US" dirty="0" smtClean="0"/>
              <a:t>The Texas Education Agency collects five (5) types of school data through PEIMS.</a:t>
            </a:r>
          </a:p>
          <a:p>
            <a:pPr>
              <a:buAutoNum type="arabicPeriod" startAt="5"/>
            </a:pPr>
            <a:r>
              <a:rPr lang="en-US" u="sng" dirty="0" smtClean="0"/>
              <a:t>Student Data - continued</a:t>
            </a:r>
            <a:endParaRPr lang="en-US" dirty="0" smtClean="0"/>
          </a:p>
          <a:p>
            <a:r>
              <a:rPr lang="en-US" dirty="0" smtClean="0"/>
              <a:t>Special Program - the information specific to each of the special programs (ESEA, Title I, Part A; Special Education; Career and Technical Education; Bilingual/ESL, and Extended School Year services).</a:t>
            </a:r>
          </a:p>
          <a:p>
            <a:r>
              <a:rPr lang="en-US" dirty="0" smtClean="0"/>
              <a:t>Attendance - the basic information pertaining to the attendance of a student. This information is the days absent and present, eligible special education attendance, eligible career and technical attendance, eligible bilingual/ESL attendance, pregnancy related services, and gifted/talented services.</a:t>
            </a:r>
          </a:p>
          <a:p>
            <a:r>
              <a:rPr lang="en-US" dirty="0" smtClean="0"/>
              <a:t>Course Completion - the courses that are attempted and completed by students in grades 1-12. The courses and the course outcomes are reported.</a:t>
            </a:r>
          </a:p>
          <a:p>
            <a:r>
              <a:rPr lang="en-US" dirty="0" smtClean="0"/>
              <a:t>Leaver - the information about prior year students who are not current year students.</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14</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6053"/>
    </mc:Choice>
    <mc:Fallback>
      <p:transition spd="slow" advTm="2605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lnSpcReduction="10000"/>
          </a:bodyPr>
          <a:lstStyle/>
          <a:p>
            <a:r>
              <a:rPr lang="en-US" dirty="0" smtClean="0"/>
              <a:t>The Texas Education Agency collects five (5) types of school data through PEIMS.</a:t>
            </a:r>
          </a:p>
          <a:p>
            <a:pPr>
              <a:buAutoNum type="arabicPeriod" startAt="5"/>
            </a:pPr>
            <a:r>
              <a:rPr lang="en-US" u="sng" dirty="0" smtClean="0"/>
              <a:t>Student Data - continued</a:t>
            </a:r>
            <a:endParaRPr lang="en-US" dirty="0" smtClean="0"/>
          </a:p>
          <a:p>
            <a:r>
              <a:rPr lang="en-US" dirty="0" smtClean="0"/>
              <a:t>Disciplinary Action - the information on student disciplinary removal actions and truancy actions. </a:t>
            </a:r>
          </a:p>
          <a:p>
            <a:r>
              <a:rPr lang="en-US" dirty="0" smtClean="0"/>
              <a:t>Restraint – the information on student restraint events. This information reflects special education student restraints performed by school district employees/volunteers and all student restraints performed by school district police officers and SROs.</a:t>
            </a:r>
          </a:p>
          <a:p>
            <a:r>
              <a:rPr lang="en-US" dirty="0" smtClean="0"/>
              <a:t>Flexible Attendance - the basic information pertaining to the flexible attendance program of a student. This information is the minutes present, special education days eligible, eligible career and technical minutes present, bilingual/ESL days eligible, pregnancy related services days eligible and gifted/talented services for students participating in the Optional Flexible School Day and the High School Equivalency Program.</a:t>
            </a:r>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15</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7215"/>
    </mc:Choice>
    <mc:Fallback>
      <p:transition spd="slow" advTm="3721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data collected through PEIMS?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    The Texas Education Agency collects data four (4) times per school year.  </a:t>
            </a:r>
          </a:p>
          <a:p>
            <a:r>
              <a:rPr lang="en-US" sz="2800" dirty="0" smtClean="0"/>
              <a:t>    Submission 1 represents the state of the LEAs as of the Fall Snapshot date. Although the Fall Snapshot Date may not be a day of instruction, LEAs still report all students served and staff employed on that date. Exception: Leaver data are reported based on leaver status as of the last Friday in September. </a:t>
            </a:r>
            <a:endParaRPr lang="en-US" sz="2800" u="sng" dirty="0" smtClean="0"/>
          </a:p>
          <a:p>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16</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70755"/>
    </mc:Choice>
    <mc:Fallback>
      <p:transition spd="slow" advTm="7075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data collected through PEIMS?</a:t>
            </a:r>
            <a:endParaRPr lang="en-US" dirty="0"/>
          </a:p>
        </p:txBody>
      </p:sp>
      <p:sp>
        <p:nvSpPr>
          <p:cNvPr id="3" name="Content Placeholder 2"/>
          <p:cNvSpPr>
            <a:spLocks noGrp="1"/>
          </p:cNvSpPr>
          <p:nvPr>
            <p:ph idx="1"/>
          </p:nvPr>
        </p:nvSpPr>
        <p:spPr/>
        <p:txBody>
          <a:bodyPr>
            <a:normAutofit/>
          </a:bodyPr>
          <a:lstStyle/>
          <a:p>
            <a:r>
              <a:rPr lang="en-US" sz="2800" dirty="0" smtClean="0"/>
              <a:t>    The Texas Education Agency collects data four (4) times per school year.  </a:t>
            </a:r>
          </a:p>
          <a:p>
            <a:r>
              <a:rPr lang="en-US" sz="2800" dirty="0" smtClean="0"/>
              <a:t>    Submission 2 includes the audited actual financial data for the prior school year. </a:t>
            </a:r>
          </a:p>
          <a:p>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17</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7570"/>
    </mc:Choice>
    <mc:Fallback>
      <p:transition spd="slow" advTm="1757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data collected through PEIMS?</a:t>
            </a:r>
            <a:endParaRPr lang="en-US" dirty="0"/>
          </a:p>
        </p:txBody>
      </p:sp>
      <p:sp>
        <p:nvSpPr>
          <p:cNvPr id="3" name="Content Placeholder 2"/>
          <p:cNvSpPr>
            <a:spLocks noGrp="1"/>
          </p:cNvSpPr>
          <p:nvPr>
            <p:ph idx="1"/>
          </p:nvPr>
        </p:nvSpPr>
        <p:spPr/>
        <p:txBody>
          <a:bodyPr>
            <a:normAutofit/>
          </a:bodyPr>
          <a:lstStyle/>
          <a:p>
            <a:r>
              <a:rPr lang="en-US" sz="2400" dirty="0" smtClean="0"/>
              <a:t>    The Texas Education Agency collects data four (4) times per school year.  </a:t>
            </a:r>
          </a:p>
          <a:p>
            <a:r>
              <a:rPr lang="en-US" sz="2800" dirty="0" smtClean="0"/>
              <a:t>    Submission  3 includes yearlong student attendance (regular and flexible), course completions, disciplinary actions, student restraints, Title I, Part A participation, course sections, and teacher class assignments/staff data. </a:t>
            </a:r>
          </a:p>
          <a:p>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18</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3914"/>
    </mc:Choice>
    <mc:Fallback>
      <p:transition spd="slow" advTm="23914"/>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data collected through PEIMS?</a:t>
            </a:r>
            <a:endParaRPr lang="en-US" dirty="0"/>
          </a:p>
        </p:txBody>
      </p:sp>
      <p:sp>
        <p:nvSpPr>
          <p:cNvPr id="3" name="Content Placeholder 2"/>
          <p:cNvSpPr>
            <a:spLocks noGrp="1"/>
          </p:cNvSpPr>
          <p:nvPr>
            <p:ph idx="1"/>
          </p:nvPr>
        </p:nvSpPr>
        <p:spPr/>
        <p:txBody>
          <a:bodyPr>
            <a:normAutofit/>
          </a:bodyPr>
          <a:lstStyle/>
          <a:p>
            <a:r>
              <a:rPr lang="en-US" sz="2800" dirty="0" smtClean="0"/>
              <a:t>    The Texas Education Agency collects data four (4) times per school year.  </a:t>
            </a:r>
            <a:r>
              <a:rPr lang="en-US" dirty="0" smtClean="0"/>
              <a:t>      </a:t>
            </a:r>
          </a:p>
          <a:p>
            <a:endParaRPr lang="en-US" dirty="0" smtClean="0"/>
          </a:p>
          <a:p>
            <a:r>
              <a:rPr lang="en-US" dirty="0" smtClean="0"/>
              <a:t>      </a:t>
            </a:r>
            <a:r>
              <a:rPr lang="en-US" sz="2800" dirty="0" smtClean="0"/>
              <a:t>Submission 4 includes special education extended year services (ESY) student data for the school year, student flexible attendance for credit recovery, and summertime dual credit completions for students.</a:t>
            </a:r>
          </a:p>
          <a:p>
            <a:endParaRPr lang="en-US"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19</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2537"/>
    </mc:Choice>
    <mc:Fallback>
      <p:transition spd="slow" advTm="2253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Contact Information</a:t>
            </a:r>
            <a:endParaRPr lang="en-US" dirty="0"/>
          </a:p>
        </p:txBody>
      </p:sp>
      <p:sp>
        <p:nvSpPr>
          <p:cNvPr id="3" name="Content Placeholder 2"/>
          <p:cNvSpPr>
            <a:spLocks noGrp="1"/>
          </p:cNvSpPr>
          <p:nvPr>
            <p:ph idx="1"/>
          </p:nvPr>
        </p:nvSpPr>
        <p:spPr/>
        <p:txBody>
          <a:bodyPr>
            <a:normAutofit/>
          </a:bodyPr>
          <a:lstStyle/>
          <a:p>
            <a:r>
              <a:rPr lang="en-US" sz="3200" dirty="0" smtClean="0"/>
              <a:t>Name:  Candice DeSantis</a:t>
            </a:r>
          </a:p>
          <a:p>
            <a:r>
              <a:rPr lang="en-US" sz="3200" dirty="0" smtClean="0"/>
              <a:t>Email Address: peimscustomersupport@tea.state.tx.us</a:t>
            </a:r>
          </a:p>
          <a:p>
            <a:r>
              <a:rPr lang="en-US" sz="3200" dirty="0" smtClean="0"/>
              <a:t>Phone: 512-463-9229</a:t>
            </a:r>
            <a:endParaRPr lang="en-US" sz="32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0019"/>
    </mc:Choice>
    <mc:Fallback>
      <p:transition spd="slow" advTm="1001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management</a:t>
            </a:r>
            <a:endParaRPr lang="en-US" dirty="0"/>
          </a:p>
        </p:txBody>
      </p:sp>
      <p:sp>
        <p:nvSpPr>
          <p:cNvPr id="3" name="Content Placeholder 2"/>
          <p:cNvSpPr>
            <a:spLocks noGrp="1"/>
          </p:cNvSpPr>
          <p:nvPr>
            <p:ph idx="1"/>
          </p:nvPr>
        </p:nvSpPr>
        <p:spPr/>
        <p:txBody>
          <a:bodyPr>
            <a:normAutofit/>
          </a:bodyPr>
          <a:lstStyle/>
          <a:p>
            <a:r>
              <a:rPr lang="en-US" sz="2800" dirty="0" smtClean="0"/>
              <a:t>    The PEIMS Data Standards provides the specifications as to how the PEIMS data is to be reported.  The PEIMS records specifications give the information necessary as to if a data element is required or optional; how long is the data field ; and what values are permitted in the data field.</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20</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9394"/>
    </mc:Choice>
    <mc:Fallback>
      <p:transition spd="slow" advTm="2939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management</a:t>
            </a:r>
            <a:endParaRPr lang="en-US" dirty="0"/>
          </a:p>
        </p:txBody>
      </p:sp>
      <p:sp>
        <p:nvSpPr>
          <p:cNvPr id="3" name="Content Placeholder 2"/>
          <p:cNvSpPr>
            <a:spLocks noGrp="1"/>
          </p:cNvSpPr>
          <p:nvPr>
            <p:ph idx="1"/>
          </p:nvPr>
        </p:nvSpPr>
        <p:spPr/>
        <p:txBody>
          <a:bodyPr>
            <a:normAutofit/>
          </a:bodyPr>
          <a:lstStyle/>
          <a:p>
            <a:r>
              <a:rPr lang="en-US" sz="2800" dirty="0" smtClean="0"/>
              <a:t>    School districts and charter schools are responsible for collecting, formatting, and reporting the data required as specified in the PEIMS Data Standards.</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21</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4406"/>
    </mc:Choice>
    <mc:Fallback>
      <p:transition spd="slow" advTm="1440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management</a:t>
            </a:r>
            <a:endParaRPr lang="en-US" dirty="0"/>
          </a:p>
        </p:txBody>
      </p:sp>
      <p:sp>
        <p:nvSpPr>
          <p:cNvPr id="3" name="Content Placeholder 2"/>
          <p:cNvSpPr>
            <a:spLocks noGrp="1"/>
          </p:cNvSpPr>
          <p:nvPr>
            <p:ph idx="1"/>
          </p:nvPr>
        </p:nvSpPr>
        <p:spPr/>
        <p:txBody>
          <a:bodyPr>
            <a:normAutofit/>
          </a:bodyPr>
          <a:lstStyle/>
          <a:p>
            <a:r>
              <a:rPr lang="en-US" sz="2800" dirty="0" smtClean="0"/>
              <a:t>    The PEIMS Data Standards and other important information about PEIMS reporting, including EDIT+ access, can be found on the Texas Education Agency website at </a:t>
            </a:r>
            <a:r>
              <a:rPr lang="en-US" sz="2800" dirty="0" smtClean="0">
                <a:hlinkClick r:id="rId2"/>
              </a:rPr>
              <a:t>www.tea.state.tx.us/peims</a:t>
            </a:r>
            <a:r>
              <a:rPr lang="en-US" sz="2800" dirty="0" smtClean="0"/>
              <a:t> .</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22</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7559"/>
    </mc:Choice>
    <mc:Fallback>
      <p:transition spd="slow" advTm="1755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management</a:t>
            </a:r>
            <a:endParaRPr lang="en-US" dirty="0"/>
          </a:p>
        </p:txBody>
      </p:sp>
      <p:sp>
        <p:nvSpPr>
          <p:cNvPr id="3" name="Content Placeholder 2"/>
          <p:cNvSpPr>
            <a:spLocks noGrp="1"/>
          </p:cNvSpPr>
          <p:nvPr>
            <p:ph idx="1"/>
          </p:nvPr>
        </p:nvSpPr>
        <p:spPr/>
        <p:txBody>
          <a:bodyPr>
            <a:normAutofit/>
          </a:bodyPr>
          <a:lstStyle/>
          <a:p>
            <a:r>
              <a:rPr lang="en-US" sz="2800" dirty="0" smtClean="0"/>
              <a:t>    Most school districts and charter schools purchase data management systems and student information systems from  Education Service Centers or public companies that specialize in Texas PEIMS data management.  </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7063"/>
    </mc:Choice>
    <mc:Fallback>
      <p:transition spd="slow" advTm="27063"/>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Data management</a:t>
            </a:r>
            <a:endParaRPr lang="en-US" dirty="0"/>
          </a:p>
        </p:txBody>
      </p:sp>
      <p:sp>
        <p:nvSpPr>
          <p:cNvPr id="3" name="Content Placeholder 2"/>
          <p:cNvSpPr>
            <a:spLocks noGrp="1"/>
          </p:cNvSpPr>
          <p:nvPr>
            <p:ph idx="1"/>
          </p:nvPr>
        </p:nvSpPr>
        <p:spPr/>
        <p:txBody>
          <a:bodyPr>
            <a:normAutofit/>
          </a:bodyPr>
          <a:lstStyle/>
          <a:p>
            <a:r>
              <a:rPr lang="en-US" sz="2800" dirty="0" smtClean="0"/>
              <a:t>    When selecting a PEIMS data management system and/or a student information system, be sure that the product is compliant with the PEIMS data standards as the superintendent or CEO of a school district or charter school is responsible for submitting accurate PEIMS data for funding and accountability purposes. </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24</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6174"/>
    </mc:Choice>
    <mc:Fallback>
      <p:transition spd="slow" advTm="2617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Training and Support</a:t>
            </a:r>
            <a:endParaRPr lang="en-US" dirty="0"/>
          </a:p>
        </p:txBody>
      </p:sp>
      <p:sp>
        <p:nvSpPr>
          <p:cNvPr id="3" name="Content Placeholder 2"/>
          <p:cNvSpPr>
            <a:spLocks noGrp="1"/>
          </p:cNvSpPr>
          <p:nvPr>
            <p:ph idx="1"/>
          </p:nvPr>
        </p:nvSpPr>
        <p:spPr/>
        <p:txBody>
          <a:bodyPr>
            <a:normAutofit/>
          </a:bodyPr>
          <a:lstStyle/>
          <a:p>
            <a:r>
              <a:rPr lang="en-US" sz="2800" dirty="0" smtClean="0"/>
              <a:t>    The Texas Education Agency Statewide Education Data Systems department utilizes  a “train the trainer” approach to disseminating PEIMS reporting requirements and related information.</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25</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6373"/>
    </mc:Choice>
    <mc:Fallback>
      <p:transition spd="slow" advTm="16373"/>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Training and Support</a:t>
            </a:r>
            <a:endParaRPr lang="en-US" dirty="0"/>
          </a:p>
        </p:txBody>
      </p:sp>
      <p:sp>
        <p:nvSpPr>
          <p:cNvPr id="3" name="Content Placeholder 2"/>
          <p:cNvSpPr>
            <a:spLocks noGrp="1"/>
          </p:cNvSpPr>
          <p:nvPr>
            <p:ph idx="1"/>
          </p:nvPr>
        </p:nvSpPr>
        <p:spPr/>
        <p:txBody>
          <a:bodyPr>
            <a:normAutofit/>
          </a:bodyPr>
          <a:lstStyle/>
          <a:p>
            <a:r>
              <a:rPr lang="en-US" sz="2800" dirty="0" smtClean="0"/>
              <a:t>    TEA trains the ESC PEIMS Coordinators and then each ESC PEIMS office offers PEIMS training to the charter schools (and school districts) in the ESC region.</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26</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9153"/>
    </mc:Choice>
    <mc:Fallback>
      <p:transition spd="slow" advTm="19153"/>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Training and Support</a:t>
            </a:r>
            <a:endParaRPr lang="en-US" dirty="0"/>
          </a:p>
        </p:txBody>
      </p:sp>
      <p:sp>
        <p:nvSpPr>
          <p:cNvPr id="3" name="Content Placeholder 2"/>
          <p:cNvSpPr>
            <a:spLocks noGrp="1"/>
          </p:cNvSpPr>
          <p:nvPr>
            <p:ph idx="1"/>
          </p:nvPr>
        </p:nvSpPr>
        <p:spPr/>
        <p:txBody>
          <a:bodyPr>
            <a:normAutofit/>
          </a:bodyPr>
          <a:lstStyle/>
          <a:p>
            <a:r>
              <a:rPr lang="en-US" sz="2800" dirty="0" smtClean="0"/>
              <a:t>    Each charter school (and school district) is assigned to a particular education service center for PEIMS support and other education support services.</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27</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1909"/>
    </mc:Choice>
    <mc:Fallback>
      <p:transition spd="slow" advTm="11909"/>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Training and Support</a:t>
            </a:r>
            <a:endParaRPr lang="en-US" dirty="0"/>
          </a:p>
        </p:txBody>
      </p:sp>
      <p:sp>
        <p:nvSpPr>
          <p:cNvPr id="3" name="Content Placeholder 2"/>
          <p:cNvSpPr>
            <a:spLocks noGrp="1"/>
          </p:cNvSpPr>
          <p:nvPr>
            <p:ph idx="1"/>
          </p:nvPr>
        </p:nvSpPr>
        <p:spPr/>
        <p:txBody>
          <a:bodyPr>
            <a:normAutofit/>
          </a:bodyPr>
          <a:lstStyle/>
          <a:p>
            <a:r>
              <a:rPr lang="en-US" sz="2800" dirty="0" smtClean="0"/>
              <a:t>    ESC PEIMS staff are the first point of contact for all PEIMS reporting questions.  If an ESC PEIMS Coordinator cannot answer the question from the local education agency (LEA), then the ESC PEIMS Coordinator will contact TEA PEIMS staff to get the question answered and they relay the answer back to the school.</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28</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9974"/>
    </mc:Choice>
    <mc:Fallback>
      <p:transition spd="slow" advTm="29974"/>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Training and Support</a:t>
            </a:r>
            <a:endParaRPr lang="en-US" dirty="0"/>
          </a:p>
        </p:txBody>
      </p:sp>
      <p:sp>
        <p:nvSpPr>
          <p:cNvPr id="3" name="Content Placeholder 2"/>
          <p:cNvSpPr>
            <a:spLocks noGrp="1"/>
          </p:cNvSpPr>
          <p:nvPr>
            <p:ph idx="1"/>
          </p:nvPr>
        </p:nvSpPr>
        <p:spPr/>
        <p:txBody>
          <a:bodyPr>
            <a:normAutofit/>
          </a:bodyPr>
          <a:lstStyle/>
          <a:p>
            <a:r>
              <a:rPr lang="en-US" sz="2800" dirty="0" smtClean="0"/>
              <a:t>    If the LEA has not been able to get an answer to a PEIMS reporting  question from the ESC in a timely manner, then the local school may contact the Texas Education Agency PEIMS staff at 512-463-9229 or </a:t>
            </a:r>
            <a:r>
              <a:rPr lang="en-US" sz="2800" dirty="0" smtClean="0">
                <a:hlinkClick r:id="rId2"/>
              </a:rPr>
              <a:t>peimscustomersupport@tea.state.tx.us</a:t>
            </a:r>
            <a:r>
              <a:rPr lang="en-US" sz="2800" dirty="0" smtClean="0"/>
              <a:t> . </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29</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5661"/>
    </mc:Choice>
    <mc:Fallback>
      <p:transition spd="slow" advTm="2566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Authorization and Participation</a:t>
            </a:r>
            <a:endParaRPr lang="en-US" dirty="0"/>
          </a:p>
        </p:txBody>
      </p:sp>
      <p:sp>
        <p:nvSpPr>
          <p:cNvPr id="3" name="Content Placeholder 2"/>
          <p:cNvSpPr>
            <a:spLocks noGrp="1"/>
          </p:cNvSpPr>
          <p:nvPr>
            <p:ph idx="1"/>
          </p:nvPr>
        </p:nvSpPr>
        <p:spPr/>
        <p:txBody>
          <a:bodyPr>
            <a:normAutofit/>
          </a:bodyPr>
          <a:lstStyle/>
          <a:p>
            <a:r>
              <a:rPr lang="en-US" sz="2400" dirty="0" smtClean="0"/>
              <a:t>The Public Education Information System (PEIMS) is authorized by the Texas Legislature in TEC 42.006.</a:t>
            </a:r>
          </a:p>
          <a:p>
            <a:r>
              <a:rPr lang="en-US" sz="2400" dirty="0" smtClean="0"/>
              <a:t>(a) Each school district shall participate in the Public Education Information Management System (PEIMS) and shall provide through that system information required for the administration of this chapter and of other appropriate provisions of this code.</a:t>
            </a:r>
            <a:endParaRPr lang="en-US" sz="24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0344"/>
    </mc:Choice>
    <mc:Fallback>
      <p:transition spd="slow" advTm="30344"/>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1 EDUCATION SERVICE CENTER (108-950)   </a:t>
            </a:r>
          </a:p>
          <a:p>
            <a:r>
              <a:rPr lang="en-US" sz="2800" dirty="0" smtClean="0"/>
              <a:t>PEIMS COORDINATOR - MARY CORTEZ </a:t>
            </a:r>
          </a:p>
          <a:p>
            <a:r>
              <a:rPr lang="en-US" sz="2800" dirty="0" smtClean="0"/>
              <a:t>1900 W SCHUNIOR</a:t>
            </a:r>
          </a:p>
          <a:p>
            <a:r>
              <a:rPr lang="en-US" sz="2800" dirty="0" smtClean="0"/>
              <a:t>EDINBURG, TX 78541-2234</a:t>
            </a:r>
            <a:br>
              <a:rPr lang="en-US" sz="2800" dirty="0" smtClean="0"/>
            </a:br>
            <a:r>
              <a:rPr lang="en-US" sz="2800" dirty="0" smtClean="0"/>
              <a:t>  Phone (956) 984-6096 </a:t>
            </a:r>
          </a:p>
          <a:p>
            <a:r>
              <a:rPr lang="en-US" sz="2800" dirty="0" smtClean="0"/>
              <a:t>Email </a:t>
            </a:r>
            <a:r>
              <a:rPr lang="en-US" sz="2800" dirty="0" smtClean="0">
                <a:hlinkClick r:id="rId2"/>
              </a:rPr>
              <a:t>mtrevino@esc1.net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30</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4288"/>
    </mc:Choice>
    <mc:Fallback>
      <p:transition spd="slow" advTm="14288"/>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2 EDUCATION SERVICE CENTER (178-950)   </a:t>
            </a:r>
          </a:p>
          <a:p>
            <a:r>
              <a:rPr lang="en-US" sz="2800" dirty="0" smtClean="0"/>
              <a:t>PEIMS COORDINATOR - RENEE WARNER </a:t>
            </a:r>
          </a:p>
          <a:p>
            <a:r>
              <a:rPr lang="en-US" sz="2800" dirty="0" smtClean="0"/>
              <a:t>209 N WATER ST</a:t>
            </a:r>
          </a:p>
          <a:p>
            <a:r>
              <a:rPr lang="en-US" sz="2800" dirty="0" smtClean="0"/>
              <a:t>CORPUS CHRISTI, TX 78401-2599</a:t>
            </a:r>
            <a:br>
              <a:rPr lang="en-US" sz="2800" dirty="0" smtClean="0"/>
            </a:br>
            <a:r>
              <a:rPr lang="en-US" sz="2800" dirty="0" smtClean="0"/>
              <a:t>  Phone (361) 561-8433 </a:t>
            </a:r>
          </a:p>
          <a:p>
            <a:r>
              <a:rPr lang="en-US" sz="2800" dirty="0" smtClean="0"/>
              <a:t>Email </a:t>
            </a:r>
            <a:r>
              <a:rPr lang="en-US" sz="2800" dirty="0" smtClean="0">
                <a:hlinkClick r:id="rId2"/>
              </a:rPr>
              <a:t>renee.warner@esc2.us</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31</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356"/>
    </mc:Choice>
    <mc:Fallback>
      <p:transition spd="slow" advTm="4356"/>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3 EDUCATION SERVICE CENTER (235-950)   </a:t>
            </a:r>
          </a:p>
          <a:p>
            <a:r>
              <a:rPr lang="en-US" sz="2800" dirty="0" smtClean="0"/>
              <a:t>PEIMS COORDINATOR - MARY BETH MATULA</a:t>
            </a:r>
          </a:p>
          <a:p>
            <a:r>
              <a:rPr lang="en-US" sz="2800" dirty="0" smtClean="0"/>
              <a:t> 1905 LEARY LN</a:t>
            </a:r>
          </a:p>
          <a:p>
            <a:r>
              <a:rPr lang="en-US" sz="2800" dirty="0" smtClean="0"/>
              <a:t>VICTORIA, TX 77901-2899</a:t>
            </a:r>
            <a:br>
              <a:rPr lang="en-US" sz="2800" dirty="0" smtClean="0"/>
            </a:br>
            <a:r>
              <a:rPr lang="en-US" sz="2800" dirty="0" smtClean="0"/>
              <a:t>  Phone (361) 573-0731 ext:257 </a:t>
            </a:r>
          </a:p>
          <a:p>
            <a:r>
              <a:rPr lang="en-US" sz="2800" dirty="0" smtClean="0"/>
              <a:t>Email  </a:t>
            </a:r>
            <a:r>
              <a:rPr lang="en-US" sz="2800" dirty="0" smtClean="0">
                <a:hlinkClick r:id="rId2"/>
              </a:rPr>
              <a:t>mbmatula@esc3.net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32</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577"/>
    </mc:Choice>
    <mc:Fallback>
      <p:transition spd="slow" advTm="4577"/>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4 EDUCATION SERVICE CENTER (101-950)   </a:t>
            </a:r>
          </a:p>
          <a:p>
            <a:r>
              <a:rPr lang="en-US" sz="2800" dirty="0" smtClean="0"/>
              <a:t>PEIMS COORDINATOR - SHERRI WOOD </a:t>
            </a:r>
          </a:p>
          <a:p>
            <a:r>
              <a:rPr lang="en-US" sz="2800" dirty="0" smtClean="0"/>
              <a:t>7145 W TIDWELL</a:t>
            </a:r>
          </a:p>
          <a:p>
            <a:r>
              <a:rPr lang="en-US" sz="2800" dirty="0" smtClean="0"/>
              <a:t>HOUSTON, TX 77092-2096</a:t>
            </a:r>
            <a:br>
              <a:rPr lang="en-US" sz="2800" dirty="0" smtClean="0"/>
            </a:br>
            <a:r>
              <a:rPr lang="en-US" sz="2800" dirty="0" smtClean="0"/>
              <a:t>  Phone (713) 744-6866 </a:t>
            </a:r>
          </a:p>
          <a:p>
            <a:r>
              <a:rPr lang="en-US" sz="2800" dirty="0" smtClean="0"/>
              <a:t>Email </a:t>
            </a:r>
            <a:r>
              <a:rPr lang="en-US" sz="2800" dirty="0" smtClean="0">
                <a:hlinkClick r:id="rId2"/>
              </a:rPr>
              <a:t>sherri.wood@esc4.net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709"/>
    </mc:Choice>
    <mc:Fallback>
      <p:transition spd="slow" advTm="4709"/>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5 EDUCATION SERVICE CENTER (181-950)   </a:t>
            </a:r>
          </a:p>
          <a:p>
            <a:r>
              <a:rPr lang="en-US" sz="2800" dirty="0" smtClean="0"/>
              <a:t>PEIMS COORDINATOR - LYNDA HOFFPAUIR </a:t>
            </a:r>
          </a:p>
          <a:p>
            <a:r>
              <a:rPr lang="en-US" sz="2800" dirty="0" smtClean="0"/>
              <a:t>350 PINE STREET, STE 500</a:t>
            </a:r>
          </a:p>
          <a:p>
            <a:r>
              <a:rPr lang="en-US" sz="2800" dirty="0" smtClean="0"/>
              <a:t>BEAUMONT, TX 77701</a:t>
            </a:r>
            <a:br>
              <a:rPr lang="en-US" sz="2800" dirty="0" smtClean="0"/>
            </a:br>
            <a:r>
              <a:rPr lang="en-US" sz="2800" dirty="0" smtClean="0"/>
              <a:t>  Phone (409) 951-1814 </a:t>
            </a:r>
          </a:p>
          <a:p>
            <a:r>
              <a:rPr lang="en-US" sz="2800" dirty="0" smtClean="0"/>
              <a:t>Email  </a:t>
            </a:r>
            <a:r>
              <a:rPr lang="en-US" sz="2800" dirty="0" smtClean="0">
                <a:hlinkClick r:id="rId2"/>
              </a:rPr>
              <a:t>lyndahof@esc5.net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34</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839"/>
    </mc:Choice>
    <mc:Fallback>
      <p:transition spd="slow" advTm="4839"/>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6 EDUCATION SERVICE CENTER (236-950)   </a:t>
            </a:r>
          </a:p>
          <a:p>
            <a:r>
              <a:rPr lang="en-US" sz="2800" dirty="0" smtClean="0"/>
              <a:t>PEIMS COORDINATOR - DARA FULLER </a:t>
            </a:r>
          </a:p>
          <a:p>
            <a:r>
              <a:rPr lang="en-US" sz="2800" dirty="0" smtClean="0"/>
              <a:t>3332 MONTGOMERY RD</a:t>
            </a:r>
          </a:p>
          <a:p>
            <a:r>
              <a:rPr lang="en-US" sz="2800" dirty="0" smtClean="0"/>
              <a:t>HUNTSVILLE, TX 77340-6499</a:t>
            </a:r>
            <a:br>
              <a:rPr lang="en-US" sz="2800" dirty="0" smtClean="0"/>
            </a:br>
            <a:r>
              <a:rPr lang="en-US" sz="2800" dirty="0" smtClean="0"/>
              <a:t>  Phone (936) 435-8313 </a:t>
            </a:r>
          </a:p>
          <a:p>
            <a:r>
              <a:rPr lang="en-US" sz="2800" dirty="0" smtClean="0"/>
              <a:t>Email </a:t>
            </a:r>
            <a:r>
              <a:rPr lang="en-US" sz="2800" dirty="0" smtClean="0">
                <a:hlinkClick r:id="rId2"/>
              </a:rPr>
              <a:t>dfuller@esc6.net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35</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496"/>
    </mc:Choice>
    <mc:Fallback>
      <p:transition spd="slow" advTm="4496"/>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7 EDUCATION SERVICE CENTER (092-950)   </a:t>
            </a:r>
          </a:p>
          <a:p>
            <a:r>
              <a:rPr lang="en-US" sz="2800" dirty="0" smtClean="0"/>
              <a:t>PEIMS COORDINATOR – </a:t>
            </a:r>
            <a:br>
              <a:rPr lang="en-US" sz="2800" dirty="0" smtClean="0"/>
            </a:br>
            <a:r>
              <a:rPr lang="en-US" sz="2800" dirty="0" smtClean="0"/>
              <a:t>BARBARA BRUHN /KATHY KENDALL</a:t>
            </a:r>
          </a:p>
          <a:p>
            <a:r>
              <a:rPr lang="en-US" sz="2800" dirty="0" smtClean="0"/>
              <a:t>1909 N LONGVIEW ST</a:t>
            </a:r>
          </a:p>
          <a:p>
            <a:r>
              <a:rPr lang="en-US" sz="2800" dirty="0" smtClean="0"/>
              <a:t>KILGORE, TX 75662-6827</a:t>
            </a:r>
            <a:br>
              <a:rPr lang="en-US" sz="2800" dirty="0" smtClean="0"/>
            </a:br>
            <a:r>
              <a:rPr lang="en-US" sz="2800" dirty="0" smtClean="0"/>
              <a:t>  Phone (903) 988-6728 </a:t>
            </a:r>
          </a:p>
          <a:p>
            <a:r>
              <a:rPr lang="en-US" sz="2800" dirty="0" smtClean="0"/>
              <a:t>Email </a:t>
            </a:r>
            <a:r>
              <a:rPr lang="en-US" sz="2800" dirty="0" smtClean="0">
                <a:hlinkClick r:id="rId2"/>
              </a:rPr>
              <a:t>bbruhn@esc7.net</a:t>
            </a:r>
            <a:r>
              <a:rPr lang="en-US" sz="2800" dirty="0" smtClean="0"/>
              <a:t> / </a:t>
            </a:r>
            <a:r>
              <a:rPr lang="en-US" sz="2800" dirty="0" smtClean="0">
                <a:hlinkClick r:id="rId3"/>
              </a:rPr>
              <a:t>kkendall@esc7.net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36</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9411"/>
    </mc:Choice>
    <mc:Fallback>
      <p:transition spd="slow" advTm="9411"/>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8 EDUCATION SERVICE CENTER (225-950)   </a:t>
            </a:r>
          </a:p>
          <a:p>
            <a:r>
              <a:rPr lang="en-US" sz="2800" dirty="0" smtClean="0"/>
              <a:t>PEIMS COORDINATOR - TOMMY TURNER </a:t>
            </a:r>
          </a:p>
          <a:p>
            <a:r>
              <a:rPr lang="en-US" sz="2800" dirty="0" smtClean="0"/>
              <a:t>P O BOX 1894</a:t>
            </a:r>
          </a:p>
          <a:p>
            <a:r>
              <a:rPr lang="en-US" sz="2800" dirty="0" smtClean="0"/>
              <a:t>MT PLEASANT, TX 75456-1894</a:t>
            </a:r>
            <a:br>
              <a:rPr lang="en-US" sz="2800" dirty="0" smtClean="0"/>
            </a:br>
            <a:r>
              <a:rPr lang="en-US" sz="2800" dirty="0" smtClean="0"/>
              <a:t>  Phone (903) 572-8551 ext:2605 </a:t>
            </a:r>
          </a:p>
          <a:p>
            <a:r>
              <a:rPr lang="en-US" sz="2800" dirty="0" smtClean="0"/>
              <a:t>Email  </a:t>
            </a:r>
            <a:r>
              <a:rPr lang="en-US" sz="2800" dirty="0" smtClean="0">
                <a:hlinkClick r:id="rId2"/>
              </a:rPr>
              <a:t>tturner@reg8.net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37</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709"/>
    </mc:Choice>
    <mc:Fallback>
      <p:transition spd="slow" advTm="3709"/>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9 EDUCATION SERVICE CENTER (243-950)   </a:t>
            </a:r>
          </a:p>
          <a:p>
            <a:r>
              <a:rPr lang="en-US" sz="2800" dirty="0" smtClean="0"/>
              <a:t>PEIMS COORDINATOR - NANCY HOLCOMBE </a:t>
            </a:r>
          </a:p>
          <a:p>
            <a:r>
              <a:rPr lang="en-US" sz="2800" dirty="0" smtClean="0"/>
              <a:t>301 LOOP 11</a:t>
            </a:r>
          </a:p>
          <a:p>
            <a:r>
              <a:rPr lang="en-US" sz="2800" dirty="0" smtClean="0"/>
              <a:t>WICHITA FALLS, TX 76306-3706</a:t>
            </a:r>
            <a:br>
              <a:rPr lang="en-US" sz="2800" dirty="0" smtClean="0"/>
            </a:br>
            <a:r>
              <a:rPr lang="en-US" sz="2800" dirty="0" smtClean="0"/>
              <a:t>  Phone (940) 322-6928 </a:t>
            </a:r>
          </a:p>
          <a:p>
            <a:r>
              <a:rPr lang="en-US" sz="2800" dirty="0" smtClean="0"/>
              <a:t>Email </a:t>
            </a:r>
            <a:r>
              <a:rPr lang="en-US" sz="2800" dirty="0" smtClean="0">
                <a:hlinkClick r:id="rId2"/>
              </a:rPr>
              <a:t>Nancy.Holcombe@esc9.net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38</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236"/>
    </mc:Choice>
    <mc:Fallback>
      <p:transition spd="slow" advTm="4236"/>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10 EDUCATION SERVICE CENTER (057-950)   </a:t>
            </a:r>
          </a:p>
          <a:p>
            <a:r>
              <a:rPr lang="en-US" sz="2800" dirty="0" smtClean="0"/>
              <a:t>PEIMS COORDINATOR  -CANDY LONG </a:t>
            </a:r>
          </a:p>
          <a:p>
            <a:r>
              <a:rPr lang="en-US" sz="2800" dirty="0" smtClean="0"/>
              <a:t>400 E SPRING VLY RD</a:t>
            </a:r>
          </a:p>
          <a:p>
            <a:r>
              <a:rPr lang="en-US" sz="2800" dirty="0" smtClean="0"/>
              <a:t>RICHARDSON, TX 75081-5101</a:t>
            </a:r>
            <a:br>
              <a:rPr lang="en-US" sz="2800" dirty="0" smtClean="0"/>
            </a:br>
            <a:r>
              <a:rPr lang="en-US" sz="2800" dirty="0" smtClean="0"/>
              <a:t>  Phone (972) 348-1700 </a:t>
            </a:r>
          </a:p>
          <a:p>
            <a:r>
              <a:rPr lang="en-US" sz="2800" dirty="0" smtClean="0"/>
              <a:t>Email </a:t>
            </a:r>
            <a:r>
              <a:rPr lang="en-US" sz="2800" dirty="0" smtClean="0">
                <a:hlinkClick r:id="rId2"/>
              </a:rPr>
              <a:t>candy.long@region10.org</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39</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265"/>
    </mc:Choice>
    <mc:Fallback>
      <p:transition spd="slow" advTm="426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Authorization and Participation</a:t>
            </a:r>
            <a:endParaRPr lang="en-US" dirty="0"/>
          </a:p>
        </p:txBody>
      </p:sp>
      <p:sp>
        <p:nvSpPr>
          <p:cNvPr id="3" name="Content Placeholder 2"/>
          <p:cNvSpPr>
            <a:spLocks noGrp="1"/>
          </p:cNvSpPr>
          <p:nvPr>
            <p:ph idx="1"/>
          </p:nvPr>
        </p:nvSpPr>
        <p:spPr/>
        <p:txBody>
          <a:bodyPr>
            <a:normAutofit/>
          </a:bodyPr>
          <a:lstStyle/>
          <a:p>
            <a:r>
              <a:rPr lang="en-US" sz="2400" dirty="0" smtClean="0"/>
              <a:t>The Public Education Information System (PEIMS) is authorized by the Texas Legislature in TEC 42.006.</a:t>
            </a:r>
          </a:p>
          <a:p>
            <a:r>
              <a:rPr lang="en-US" sz="2400" dirty="0" smtClean="0"/>
              <a:t>(b)  Each school district shall use a uniform accounting system adopted by the commissioner for the data required to be reported for the Public Education Information Management System.</a:t>
            </a:r>
            <a:endParaRPr lang="en-US" sz="24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0594"/>
    </mc:Choice>
    <mc:Fallback>
      <p:transition spd="slow" advTm="10594"/>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p:txBody>
          <a:bodyPr>
            <a:normAutofit/>
          </a:bodyPr>
          <a:lstStyle/>
          <a:p>
            <a:r>
              <a:rPr lang="en-US" sz="2800" dirty="0" smtClean="0"/>
              <a:t>REG 11 EDUCATION SERVICE CENTER (220-950)   </a:t>
            </a:r>
          </a:p>
          <a:p>
            <a:r>
              <a:rPr lang="en-US" sz="2800" dirty="0" smtClean="0"/>
              <a:t>PEIMS COORDINATOR - CONNIE MILLS </a:t>
            </a:r>
          </a:p>
          <a:p>
            <a:r>
              <a:rPr lang="en-US" sz="2800" dirty="0" smtClean="0"/>
              <a:t>3001 N FWY</a:t>
            </a:r>
          </a:p>
          <a:p>
            <a:r>
              <a:rPr lang="en-US" sz="2800" dirty="0" smtClean="0"/>
              <a:t>FORT WORTH, TX 76106-6596</a:t>
            </a:r>
            <a:br>
              <a:rPr lang="en-US" sz="2800" dirty="0" smtClean="0"/>
            </a:br>
            <a:r>
              <a:rPr lang="en-US" sz="2800" dirty="0" smtClean="0"/>
              <a:t>  Phone (817) 740-7660 </a:t>
            </a:r>
          </a:p>
          <a:p>
            <a:r>
              <a:rPr lang="en-US" sz="2800" dirty="0" smtClean="0"/>
              <a:t>Email </a:t>
            </a:r>
            <a:r>
              <a:rPr lang="en-US" sz="2800" dirty="0" smtClean="0">
                <a:hlinkClick r:id="rId2"/>
              </a:rPr>
              <a:t>CMILLS@ESC11.Net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40</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868"/>
    </mc:Choice>
    <mc:Fallback>
      <p:transition spd="slow" advTm="4868"/>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635240" cy="3579849"/>
          </a:xfrm>
        </p:spPr>
        <p:txBody>
          <a:bodyPr>
            <a:normAutofit/>
          </a:bodyPr>
          <a:lstStyle/>
          <a:p>
            <a:r>
              <a:rPr lang="en-US" sz="2800" dirty="0" smtClean="0"/>
              <a:t>REG 12 EDUCATION SERVICE CENTER (161-950)  </a:t>
            </a:r>
          </a:p>
          <a:p>
            <a:r>
              <a:rPr lang="en-US" sz="2800" dirty="0" smtClean="0"/>
              <a:t>PEIMS COORDINATOR - DAVID MCKAMIE </a:t>
            </a:r>
          </a:p>
          <a:p>
            <a:r>
              <a:rPr lang="en-US" sz="2800" dirty="0" smtClean="0"/>
              <a:t>P O BOX 23409</a:t>
            </a:r>
          </a:p>
          <a:p>
            <a:r>
              <a:rPr lang="en-US" sz="2800" dirty="0" smtClean="0"/>
              <a:t>WACO, TX 76702-3409</a:t>
            </a:r>
            <a:br>
              <a:rPr lang="en-US" sz="2800" dirty="0" smtClean="0"/>
            </a:br>
            <a:r>
              <a:rPr lang="en-US" sz="2800" dirty="0" smtClean="0"/>
              <a:t>  Phone (254) 297-1229 </a:t>
            </a:r>
          </a:p>
          <a:p>
            <a:r>
              <a:rPr lang="en-US" sz="2800" dirty="0" smtClean="0"/>
              <a:t>Email </a:t>
            </a:r>
            <a:r>
              <a:rPr lang="en-US" sz="2800" dirty="0" smtClean="0">
                <a:hlinkClick r:id="rId2"/>
              </a:rPr>
              <a:t>dmckamie@esc12.net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41</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128"/>
    </mc:Choice>
    <mc:Fallback>
      <p:transition spd="slow" advTm="4128"/>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13 EDUCATION SERVICE CENTER (227-950)   </a:t>
            </a:r>
          </a:p>
          <a:p>
            <a:r>
              <a:rPr lang="en-US" sz="2800" dirty="0" smtClean="0"/>
              <a:t>PEIMS COORDINATOR - JOHN SHAFFER </a:t>
            </a:r>
          </a:p>
          <a:p>
            <a:r>
              <a:rPr lang="en-US" sz="2800" dirty="0" smtClean="0"/>
              <a:t>5701 SPRINGDALE RD</a:t>
            </a:r>
          </a:p>
          <a:p>
            <a:r>
              <a:rPr lang="en-US" sz="2800" dirty="0" smtClean="0"/>
              <a:t>AUSTIN, TX 78723-3675</a:t>
            </a:r>
            <a:br>
              <a:rPr lang="en-US" sz="2800" dirty="0" smtClean="0"/>
            </a:br>
            <a:r>
              <a:rPr lang="en-US" sz="2800" dirty="0" smtClean="0"/>
              <a:t>  Phone (512) 919-5400 </a:t>
            </a:r>
          </a:p>
          <a:p>
            <a:r>
              <a:rPr lang="en-US" sz="2800" dirty="0" smtClean="0"/>
              <a:t>Email </a:t>
            </a:r>
            <a:r>
              <a:rPr lang="en-US" sz="2800" dirty="0" smtClean="0">
                <a:hlinkClick r:id="rId2"/>
              </a:rPr>
              <a:t>john.shaffer@esc13.txed.net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42</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638"/>
    </mc:Choice>
    <mc:Fallback>
      <p:transition spd="slow" advTm="4638"/>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635240" cy="3579849"/>
          </a:xfrm>
        </p:spPr>
        <p:txBody>
          <a:bodyPr>
            <a:normAutofit/>
          </a:bodyPr>
          <a:lstStyle/>
          <a:p>
            <a:r>
              <a:rPr lang="en-US" sz="2800" dirty="0" smtClean="0"/>
              <a:t>REG 14 EDUCATION SERVICE CENTER (221-950)   </a:t>
            </a:r>
          </a:p>
          <a:p>
            <a:r>
              <a:rPr lang="en-US" sz="2800" dirty="0" smtClean="0"/>
              <a:t>PEIMS COORDINATOR - LIZ HATCH </a:t>
            </a:r>
          </a:p>
          <a:p>
            <a:r>
              <a:rPr lang="en-US" sz="2800" dirty="0" smtClean="0"/>
              <a:t>1850 HWY 351</a:t>
            </a:r>
          </a:p>
          <a:p>
            <a:r>
              <a:rPr lang="en-US" sz="2800" dirty="0" smtClean="0"/>
              <a:t>ABILENE, TX 79601-4750</a:t>
            </a:r>
            <a:br>
              <a:rPr lang="en-US" sz="2800" dirty="0" smtClean="0"/>
            </a:br>
            <a:r>
              <a:rPr lang="en-US" sz="2800" dirty="0" smtClean="0"/>
              <a:t>  Phone (325) 675-8611 </a:t>
            </a:r>
          </a:p>
          <a:p>
            <a:r>
              <a:rPr lang="en-US" sz="2800" dirty="0" smtClean="0"/>
              <a:t>Email </a:t>
            </a:r>
            <a:r>
              <a:rPr lang="en-US" sz="2800" dirty="0" smtClean="0">
                <a:hlinkClick r:id="rId2"/>
              </a:rPr>
              <a:t>lhatch@esc14.net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282"/>
    </mc:Choice>
    <mc:Fallback>
      <p:transition spd="slow" advTm="4282"/>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15 EDUCATION SERVICE CENTER (226-950)   </a:t>
            </a:r>
          </a:p>
          <a:p>
            <a:r>
              <a:rPr lang="en-US" sz="2800" dirty="0" smtClean="0"/>
              <a:t>PEIMS COORDINATOR - SHARON WERMUTH </a:t>
            </a:r>
          </a:p>
          <a:p>
            <a:r>
              <a:rPr lang="en-US" sz="2800" dirty="0" smtClean="0"/>
              <a:t>P O BOX 5199</a:t>
            </a:r>
          </a:p>
          <a:p>
            <a:r>
              <a:rPr lang="en-US" sz="2800" dirty="0" smtClean="0"/>
              <a:t>SAN ANGELO, TX 76902-5199</a:t>
            </a:r>
            <a:br>
              <a:rPr lang="en-US" sz="2800" dirty="0" smtClean="0"/>
            </a:br>
            <a:r>
              <a:rPr lang="en-US" sz="2800" dirty="0" smtClean="0"/>
              <a:t>  Phone (325) 658-6571 ext:4088 </a:t>
            </a:r>
          </a:p>
          <a:p>
            <a:r>
              <a:rPr lang="en-US" sz="2800" dirty="0" smtClean="0"/>
              <a:t>Email </a:t>
            </a:r>
            <a:r>
              <a:rPr lang="en-US" sz="2800" dirty="0" smtClean="0">
                <a:hlinkClick r:id="rId2"/>
              </a:rPr>
              <a:t>sharon.wermuth@netxv.net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44</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5037"/>
    </mc:Choice>
    <mc:Fallback>
      <p:transition spd="slow" advTm="5037"/>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16 EDUCATION SERVICE CENTER (188-950)   </a:t>
            </a:r>
          </a:p>
          <a:p>
            <a:r>
              <a:rPr lang="en-US" sz="2800" dirty="0" smtClean="0"/>
              <a:t>PEIMS COORDINATOR - EVELYN JENKINS </a:t>
            </a:r>
          </a:p>
          <a:p>
            <a:r>
              <a:rPr lang="en-US" sz="2800" dirty="0" smtClean="0"/>
              <a:t>5800 BELL ST </a:t>
            </a:r>
          </a:p>
          <a:p>
            <a:r>
              <a:rPr lang="en-US" sz="2800" dirty="0" smtClean="0"/>
              <a:t>AMARILLO, TX 79109-6230</a:t>
            </a:r>
            <a:br>
              <a:rPr lang="en-US" sz="2800" dirty="0" smtClean="0"/>
            </a:br>
            <a:r>
              <a:rPr lang="en-US" sz="2800" dirty="0" smtClean="0"/>
              <a:t>  Phone (806) 677-5110 </a:t>
            </a:r>
          </a:p>
          <a:p>
            <a:r>
              <a:rPr lang="en-US" sz="2800" dirty="0" smtClean="0"/>
              <a:t>Email </a:t>
            </a:r>
            <a:r>
              <a:rPr lang="en-US" sz="2800" dirty="0" smtClean="0">
                <a:hlinkClick r:id="rId2"/>
              </a:rPr>
              <a:t>evelyn.jenkins@esc16.net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45</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5142"/>
    </mc:Choice>
    <mc:Fallback>
      <p:transition spd="slow" advTm="5142"/>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17 EDUCATION SERVICE CENTER (152-950)   </a:t>
            </a:r>
          </a:p>
          <a:p>
            <a:r>
              <a:rPr lang="en-US" sz="2800" dirty="0" smtClean="0"/>
              <a:t>PEIMS COORDINATOR - KAREN PERRY </a:t>
            </a:r>
          </a:p>
          <a:p>
            <a:r>
              <a:rPr lang="en-US" sz="2800" dirty="0" smtClean="0"/>
              <a:t>1111 W LOOP 289</a:t>
            </a:r>
          </a:p>
          <a:p>
            <a:r>
              <a:rPr lang="en-US" sz="2800" dirty="0" smtClean="0"/>
              <a:t>LUBBOCK, TX 79416-5029</a:t>
            </a:r>
            <a:br>
              <a:rPr lang="en-US" sz="2800" dirty="0" smtClean="0"/>
            </a:br>
            <a:r>
              <a:rPr lang="en-US" sz="2800" dirty="0" smtClean="0"/>
              <a:t>  Phone (806) 281-5834 </a:t>
            </a:r>
          </a:p>
          <a:p>
            <a:r>
              <a:rPr lang="en-US" sz="2800" dirty="0" smtClean="0"/>
              <a:t>Email </a:t>
            </a:r>
            <a:r>
              <a:rPr lang="en-US" sz="2800" dirty="0" smtClean="0">
                <a:hlinkClick r:id="rId2"/>
              </a:rPr>
              <a:t>kperry@esc17.net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46</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019"/>
    </mc:Choice>
    <mc:Fallback>
      <p:transition spd="slow" advTm="4019"/>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18 EDUCATION SERVICE CENTER (165-950)   </a:t>
            </a:r>
          </a:p>
          <a:p>
            <a:r>
              <a:rPr lang="en-US" sz="2800" dirty="0" smtClean="0"/>
              <a:t>PEIMS COORDINATOR - NANCY DUNNAM </a:t>
            </a:r>
          </a:p>
          <a:p>
            <a:r>
              <a:rPr lang="en-US" sz="2800" dirty="0" smtClean="0"/>
              <a:t>P O BOX 60580</a:t>
            </a:r>
          </a:p>
          <a:p>
            <a:r>
              <a:rPr lang="en-US" sz="2800" dirty="0" smtClean="0"/>
              <a:t>MIDLAND, TX 79711-0580</a:t>
            </a:r>
            <a:br>
              <a:rPr lang="en-US" sz="2800" dirty="0" smtClean="0"/>
            </a:br>
            <a:r>
              <a:rPr lang="en-US" sz="2800" dirty="0" smtClean="0"/>
              <a:t>  Phone (432) 567-3280 </a:t>
            </a:r>
          </a:p>
          <a:p>
            <a:r>
              <a:rPr lang="en-US" sz="2800" dirty="0" smtClean="0"/>
              <a:t>Email </a:t>
            </a:r>
            <a:r>
              <a:rPr lang="en-US" sz="2800" dirty="0" smtClean="0">
                <a:hlinkClick r:id="rId2"/>
              </a:rPr>
              <a:t>ndunnam@esc18.net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47</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421"/>
    </mc:Choice>
    <mc:Fallback>
      <p:transition spd="slow" advTm="4421"/>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635240" cy="3579849"/>
          </a:xfrm>
        </p:spPr>
        <p:txBody>
          <a:bodyPr>
            <a:normAutofit/>
          </a:bodyPr>
          <a:lstStyle/>
          <a:p>
            <a:r>
              <a:rPr lang="en-US" sz="2800" dirty="0" smtClean="0"/>
              <a:t>REG 19 EDUCATION SERVICE CENTER (071-950)   </a:t>
            </a:r>
          </a:p>
          <a:p>
            <a:r>
              <a:rPr lang="en-US" sz="2800" dirty="0" smtClean="0"/>
              <a:t>PEIMS COORDINATOR - JOEL MOLINA </a:t>
            </a:r>
          </a:p>
          <a:p>
            <a:r>
              <a:rPr lang="en-US" sz="2800" dirty="0" smtClean="0"/>
              <a:t>P O BOX 971127</a:t>
            </a:r>
          </a:p>
          <a:p>
            <a:r>
              <a:rPr lang="en-US" sz="2800" dirty="0" smtClean="0"/>
              <a:t>EL PASO, TX 79997-1127</a:t>
            </a:r>
            <a:br>
              <a:rPr lang="en-US" sz="2800" dirty="0" smtClean="0"/>
            </a:br>
            <a:r>
              <a:rPr lang="en-US" sz="2800" dirty="0" smtClean="0"/>
              <a:t>  Phone (915) 780-6594 </a:t>
            </a:r>
          </a:p>
          <a:p>
            <a:r>
              <a:rPr lang="en-US" sz="2800" dirty="0" smtClean="0"/>
              <a:t>Email </a:t>
            </a:r>
            <a:r>
              <a:rPr lang="en-US" sz="2800" dirty="0" smtClean="0">
                <a:hlinkClick r:id="rId2"/>
              </a:rPr>
              <a:t>jmolina@esc19.net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48</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4505"/>
    </mc:Choice>
    <mc:Fallback>
      <p:transition spd="slow" advTm="4505"/>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ESC PEIMS Coordinator?</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r>
              <a:rPr lang="en-US" sz="2800" dirty="0" smtClean="0"/>
              <a:t>REG 20 EDUCATION SERVICE CENTER (015-950)   </a:t>
            </a:r>
          </a:p>
          <a:p>
            <a:r>
              <a:rPr lang="en-US" sz="2800" dirty="0" smtClean="0"/>
              <a:t>PEIMS COORDINATOR - JOAN HARTUNG </a:t>
            </a:r>
          </a:p>
          <a:p>
            <a:r>
              <a:rPr lang="en-US" sz="2800" dirty="0" smtClean="0"/>
              <a:t>1314 HINES AVE </a:t>
            </a:r>
          </a:p>
          <a:p>
            <a:r>
              <a:rPr lang="en-US" sz="2800" dirty="0" smtClean="0"/>
              <a:t>SAN ANTONIO, TX 78208-1899</a:t>
            </a:r>
            <a:br>
              <a:rPr lang="en-US" sz="2800" dirty="0" smtClean="0"/>
            </a:br>
            <a:r>
              <a:rPr lang="en-US" sz="2800" dirty="0" smtClean="0"/>
              <a:t>  Phone (210) 370-5322 </a:t>
            </a:r>
          </a:p>
          <a:p>
            <a:r>
              <a:rPr lang="en-US" sz="2800" dirty="0" smtClean="0"/>
              <a:t>Email </a:t>
            </a:r>
            <a:r>
              <a:rPr lang="en-US" sz="2800" dirty="0" smtClean="0">
                <a:hlinkClick r:id="rId2"/>
              </a:rPr>
              <a:t>joan.hartung@esc20.net</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49</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1453"/>
    </mc:Choice>
    <mc:Fallback>
      <p:transition spd="slow" advTm="1145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Authorization and Participation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Public Education Information System (PEIMS) is authorized by the Texas Legislature in TEC 42.006.</a:t>
            </a:r>
          </a:p>
          <a:p>
            <a:r>
              <a:rPr lang="en-US" dirty="0" smtClean="0"/>
              <a:t>(c)  Annually, the commissioner shall review the Public Education Information Management System and shall repeal or amend rules that require school districts to provide information through the Public Education Information Management System that is not necessary.  In reviewing and revising the Public Education Information Management System, the commissioner shall develop rules to ensure that the system:  </a:t>
            </a:r>
          </a:p>
          <a:p>
            <a:r>
              <a:rPr lang="en-US" dirty="0" smtClean="0"/>
              <a:t>(1)  provides useful, accurate, and timely information on student demographics and academic performance, personnel, and school district finances;</a:t>
            </a:r>
          </a:p>
          <a:p>
            <a:r>
              <a:rPr lang="en-US" dirty="0" smtClean="0"/>
              <a:t>(2)  contains only the data necessary for the legislature and the agency to perform their legally authorized functions in overseeing the public education system; and</a:t>
            </a:r>
          </a:p>
          <a:p>
            <a:r>
              <a:rPr lang="en-US" dirty="0" smtClean="0"/>
              <a:t>(3)  does not contain any information related to instructional methods, except as provided by Section 29.066 or required by federal law.</a:t>
            </a:r>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55854"/>
    </mc:Choice>
    <mc:Fallback>
      <p:transition spd="slow" advTm="55854"/>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successful PEIMS Experience</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pPr marL="514350" indent="-514350">
              <a:buAutoNum type="arabicPeriod"/>
            </a:pPr>
            <a:r>
              <a:rPr lang="en-US" sz="2800" dirty="0" smtClean="0"/>
              <a:t>Get to know the PEIMS staff at your ESC</a:t>
            </a:r>
          </a:p>
          <a:p>
            <a:pPr marL="514350" indent="-514350">
              <a:buAutoNum type="arabicPeriod"/>
            </a:pPr>
            <a:r>
              <a:rPr lang="en-US" sz="2800" dirty="0" smtClean="0"/>
              <a:t>Learn what PEIMS and data services are available from your ESC.</a:t>
            </a:r>
          </a:p>
          <a:p>
            <a:pPr marL="514350" indent="-514350">
              <a:buAutoNum type="arabicPeriod"/>
            </a:pPr>
            <a:r>
              <a:rPr lang="en-US" sz="2800" dirty="0" smtClean="0"/>
              <a:t>Select a data management system and/or student information system to manage and report data.</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50</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3656"/>
    </mc:Choice>
    <mc:Fallback>
      <p:transition spd="slow" advTm="33656"/>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successful PEIMS Experience</a:t>
            </a:r>
            <a:endParaRPr lang="en-US" dirty="0"/>
          </a:p>
        </p:txBody>
      </p:sp>
      <p:sp>
        <p:nvSpPr>
          <p:cNvPr id="3" name="Content Placeholder 2"/>
          <p:cNvSpPr>
            <a:spLocks noGrp="1"/>
          </p:cNvSpPr>
          <p:nvPr>
            <p:ph idx="1"/>
          </p:nvPr>
        </p:nvSpPr>
        <p:spPr>
          <a:xfrm>
            <a:off x="822960" y="1100629"/>
            <a:ext cx="7711440" cy="3579849"/>
          </a:xfrm>
        </p:spPr>
        <p:txBody>
          <a:bodyPr>
            <a:normAutofit lnSpcReduction="10000"/>
          </a:bodyPr>
          <a:lstStyle/>
          <a:p>
            <a:pPr marL="514350" indent="-514350">
              <a:buAutoNum type="arabicPeriod" startAt="4"/>
            </a:pPr>
            <a:r>
              <a:rPr lang="en-US" sz="2800" dirty="0" smtClean="0"/>
              <a:t>Learn the PEIMS Data Standards reporting requirements and rules by attending training at your ESC.</a:t>
            </a:r>
          </a:p>
          <a:p>
            <a:pPr marL="514350" indent="-514350">
              <a:buAutoNum type="arabicPeriod" startAt="4"/>
            </a:pPr>
            <a:r>
              <a:rPr lang="en-US" sz="2800" dirty="0" smtClean="0"/>
              <a:t>Learn the EDIT+ PEIMS data reporting system by attending training at your ESC.</a:t>
            </a:r>
          </a:p>
          <a:p>
            <a:pPr marL="514350" indent="-514350">
              <a:buAutoNum type="arabicPeriod" startAt="4"/>
            </a:pPr>
            <a:r>
              <a:rPr lang="en-US" sz="2800" dirty="0" smtClean="0"/>
              <a:t>Review, review, and review your data before finalizing any PEIMS submission using EDIT+ reports.  </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51</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36582"/>
    </mc:Choice>
    <mc:Fallback>
      <p:transition spd="slow" advTm="36582"/>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successful PEIMS Experience</a:t>
            </a:r>
            <a:endParaRPr lang="en-US" dirty="0"/>
          </a:p>
        </p:txBody>
      </p:sp>
      <p:sp>
        <p:nvSpPr>
          <p:cNvPr id="3" name="Content Placeholder 2"/>
          <p:cNvSpPr>
            <a:spLocks noGrp="1"/>
          </p:cNvSpPr>
          <p:nvPr>
            <p:ph idx="1"/>
          </p:nvPr>
        </p:nvSpPr>
        <p:spPr>
          <a:xfrm>
            <a:off x="822960" y="1100629"/>
            <a:ext cx="7711440" cy="3579849"/>
          </a:xfrm>
        </p:spPr>
        <p:txBody>
          <a:bodyPr>
            <a:normAutofit/>
          </a:bodyPr>
          <a:lstStyle/>
          <a:p>
            <a:pPr marL="514350" indent="-514350"/>
            <a:r>
              <a:rPr lang="en-US" sz="2800" dirty="0" smtClean="0"/>
              <a:t>7.  When in doubt about any PEIMS reporting scenario, ask the question to get the correct answer before submitting and finalizing your PEIMS data.  After a data collection is closed, it is forever too late to make a change to your PEIMS data.  </a:t>
            </a:r>
            <a:endParaRPr lang="en-US" sz="2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52</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6533"/>
    </mc:Choice>
    <mc:Fallback>
      <p:transition spd="slow" advTm="26533"/>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 successful PEIMS Experience</a:t>
            </a:r>
            <a:endParaRPr lang="en-US" dirty="0"/>
          </a:p>
        </p:txBody>
      </p:sp>
      <p:sp>
        <p:nvSpPr>
          <p:cNvPr id="3" name="Content Placeholder 2"/>
          <p:cNvSpPr>
            <a:spLocks noGrp="1"/>
          </p:cNvSpPr>
          <p:nvPr>
            <p:ph idx="1"/>
          </p:nvPr>
        </p:nvSpPr>
        <p:spPr>
          <a:xfrm>
            <a:off x="822960" y="1100629"/>
            <a:ext cx="7711440" cy="3579849"/>
          </a:xfrm>
        </p:spPr>
        <p:txBody>
          <a:bodyPr>
            <a:normAutofit fontScale="92500" lnSpcReduction="10000"/>
          </a:bodyPr>
          <a:lstStyle/>
          <a:p>
            <a:pPr marL="514350" indent="-514350"/>
            <a:r>
              <a:rPr lang="en-US" sz="3600" dirty="0" smtClean="0"/>
              <a:t>    7.  (continued)</a:t>
            </a:r>
          </a:p>
          <a:p>
            <a:pPr marL="514350" indent="-514350"/>
            <a:r>
              <a:rPr lang="en-US" sz="3600" dirty="0" smtClean="0"/>
              <a:t>     PEIMS data errors may result in funding discrepancies, audit adjustments, and accountability issues for your charter school.  Avoid these situations by using EDIT+ reports to review your data.</a:t>
            </a:r>
            <a:endParaRPr lang="en-US" sz="36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53</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65266"/>
    </mc:Choice>
    <mc:Fallback>
      <p:transition spd="slow" advTm="6526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Authorization and Participation</a:t>
            </a:r>
            <a:endParaRPr lang="en-US" dirty="0"/>
          </a:p>
        </p:txBody>
      </p:sp>
      <p:sp>
        <p:nvSpPr>
          <p:cNvPr id="3" name="Content Placeholder 2"/>
          <p:cNvSpPr>
            <a:spLocks noGrp="1"/>
          </p:cNvSpPr>
          <p:nvPr>
            <p:ph idx="1"/>
          </p:nvPr>
        </p:nvSpPr>
        <p:spPr/>
        <p:txBody>
          <a:bodyPr>
            <a:normAutofit/>
          </a:bodyPr>
          <a:lstStyle/>
          <a:p>
            <a:r>
              <a:rPr lang="en-US" sz="2400" dirty="0" smtClean="0"/>
              <a:t>The Public Education Information System (PEIMS) is authorized by the Texas Legislature in TEC 42.006.</a:t>
            </a:r>
          </a:p>
          <a:p>
            <a:r>
              <a:rPr lang="en-US" sz="2400" dirty="0" smtClean="0"/>
              <a:t>(d)  The commissioner's rules must ensure that the Public Education Information Management System links student performance data to other related information for purposes of efficient and effective allocation of scarce school resources, to the extent practicable using existing agency resources and appropriations.</a:t>
            </a:r>
            <a:endParaRPr lang="en-US" sz="24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6</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5256"/>
    </mc:Choice>
    <mc:Fallback>
      <p:transition spd="slow" advTm="2525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The Texas Education Agency collects five (5) types of school data through PEIMS.</a:t>
            </a:r>
          </a:p>
          <a:p>
            <a:r>
              <a:rPr lang="en-US" sz="2000" dirty="0" smtClean="0"/>
              <a:t>1.  </a:t>
            </a:r>
            <a:r>
              <a:rPr lang="en-US" sz="2000" u="sng" dirty="0" smtClean="0"/>
              <a:t>Organization Data</a:t>
            </a:r>
            <a:endParaRPr lang="en-US" sz="2000" dirty="0" smtClean="0"/>
          </a:p>
          <a:p>
            <a:r>
              <a:rPr lang="en-US" sz="2000" dirty="0" smtClean="0"/>
              <a:t>District - the county-district number and the district /charter school name.</a:t>
            </a:r>
          </a:p>
          <a:p>
            <a:r>
              <a:rPr lang="en-US" sz="2000" dirty="0" smtClean="0"/>
              <a:t>Shared Services Arrangements - the county-district number, the shared services arrangement type, and the county-district number of the fiscal agent. (Not applicable for non-profit charter schools)</a:t>
            </a:r>
          </a:p>
          <a:p>
            <a:r>
              <a:rPr lang="en-US" sz="2000" dirty="0" smtClean="0"/>
              <a:t>Campus Identification - the county-district-campus number and the campus name.</a:t>
            </a:r>
            <a:endParaRPr lang="en-US" sz="20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7</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3808"/>
    </mc:Choice>
    <mc:Fallback>
      <p:transition spd="slow" advTm="2380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fontScale="92500"/>
          </a:bodyPr>
          <a:lstStyle/>
          <a:p>
            <a:r>
              <a:rPr lang="en-US" dirty="0" smtClean="0"/>
              <a:t>The Texas Education Agency collects five (5) types of school data through PEIMS.</a:t>
            </a:r>
          </a:p>
          <a:p>
            <a:r>
              <a:rPr lang="en-US" sz="1800" dirty="0" smtClean="0"/>
              <a:t>2.  </a:t>
            </a:r>
            <a:r>
              <a:rPr lang="en-US" sz="1800" u="sng" dirty="0" smtClean="0"/>
              <a:t>District Finance Data - (special non-profit accounting rules exist for charter schools)</a:t>
            </a:r>
            <a:endParaRPr lang="en-US" sz="1800" dirty="0" smtClean="0"/>
          </a:p>
          <a:p>
            <a:r>
              <a:rPr lang="en-US" sz="1800" dirty="0" smtClean="0"/>
              <a:t>Budget - the current district budget information with amounts related to Financial Accountability System Resource Guide account codes as specified for fund, function, object, organization, year, and program intent. Object codes are summarized to the two digit level for expenditures and other uses.</a:t>
            </a:r>
          </a:p>
          <a:p>
            <a:r>
              <a:rPr lang="en-US" sz="1800" dirty="0" smtClean="0"/>
              <a:t>Actual - the prior year audited actual financial information with amounts related to Financial Accountability System Resource Guide account codes as specified for fund, function, object, organization, year, and program intent.</a:t>
            </a:r>
          </a:p>
          <a:p>
            <a:r>
              <a:rPr lang="en-US" sz="1800" dirty="0" smtClean="0"/>
              <a:t>Shared Services Arrangement - Actual - the prior year audited actual financial information for the shared services arrangement.</a:t>
            </a:r>
            <a:endParaRPr lang="en-US" sz="18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8</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27418"/>
    </mc:Choice>
    <mc:Fallback>
      <p:transition spd="slow" advTm="2741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collected through PEIMS?</a:t>
            </a:r>
            <a:endParaRPr lang="en-US" dirty="0"/>
          </a:p>
        </p:txBody>
      </p:sp>
      <p:sp>
        <p:nvSpPr>
          <p:cNvPr id="3" name="Content Placeholder 2"/>
          <p:cNvSpPr>
            <a:spLocks noGrp="1"/>
          </p:cNvSpPr>
          <p:nvPr>
            <p:ph idx="1"/>
          </p:nvPr>
        </p:nvSpPr>
        <p:spPr/>
        <p:txBody>
          <a:bodyPr>
            <a:normAutofit/>
          </a:bodyPr>
          <a:lstStyle/>
          <a:p>
            <a:r>
              <a:rPr lang="en-US" sz="2400" dirty="0" smtClean="0"/>
              <a:t>The Texas Education Agency collects five (5) types of school data through PEIMS.</a:t>
            </a:r>
          </a:p>
          <a:p>
            <a:r>
              <a:rPr lang="en-US" sz="2400" dirty="0" smtClean="0"/>
              <a:t>3.  </a:t>
            </a:r>
            <a:r>
              <a:rPr lang="en-US" sz="2400" u="sng" dirty="0" smtClean="0"/>
              <a:t>Campus Course Section Data</a:t>
            </a:r>
            <a:endParaRPr lang="en-US" sz="2400" dirty="0" smtClean="0"/>
          </a:p>
          <a:p>
            <a:r>
              <a:rPr lang="en-US" sz="2400" dirty="0" smtClean="0"/>
              <a:t>Course Section – the information for all classes offered through a district or charter school reported at the campus level. </a:t>
            </a:r>
            <a:endParaRPr lang="en-US" sz="2400" dirty="0"/>
          </a:p>
        </p:txBody>
      </p:sp>
      <p:sp>
        <p:nvSpPr>
          <p:cNvPr id="4" name="Footer Placeholder 3"/>
          <p:cNvSpPr>
            <a:spLocks noGrp="1"/>
          </p:cNvSpPr>
          <p:nvPr>
            <p:ph type="ftr" sz="quarter" idx="11"/>
          </p:nvPr>
        </p:nvSpPr>
        <p:spPr/>
        <p:txBody>
          <a:bodyPr/>
          <a:lstStyle/>
          <a:p>
            <a:r>
              <a:rPr lang="en-US" dirty="0" smtClean="0"/>
              <a:t>TEA, CHARTER SCHOOL ADMINISTRATION ©2013</a:t>
            </a:r>
            <a:endParaRPr lang="en-US" dirty="0"/>
          </a:p>
        </p:txBody>
      </p:sp>
      <p:sp>
        <p:nvSpPr>
          <p:cNvPr id="5" name="Slide Number Placeholder 4"/>
          <p:cNvSpPr>
            <a:spLocks noGrp="1"/>
          </p:cNvSpPr>
          <p:nvPr>
            <p:ph type="sldNum" sz="quarter" idx="12"/>
          </p:nvPr>
        </p:nvSpPr>
        <p:spPr/>
        <p:txBody>
          <a:bodyPr/>
          <a:lstStyle/>
          <a:p>
            <a:fld id="{77915145-9DEB-49A8-A382-0ED5C78AECA7}" type="slidenum">
              <a:rPr lang="en-US" smtClean="0"/>
              <a:pPr/>
              <a:t>9</a:t>
            </a:fld>
            <a:endParaRPr lang="en-US" dirty="0"/>
          </a:p>
        </p:txBody>
      </p:sp>
    </p:spTree>
    <p:extLst>
      <p:ext uri="{BB962C8B-B14F-4D97-AF65-F5344CB8AC3E}">
        <p14:creationId xmlns:p14="http://schemas.microsoft.com/office/powerpoint/2010/main" val="1515026244"/>
      </p:ext>
    </p:extLst>
  </p:cSld>
  <p:clrMapOvr>
    <a:masterClrMapping/>
  </p:clrMapOvr>
  <mc:AlternateContent xmlns:mc="http://schemas.openxmlformats.org/markup-compatibility/2006">
    <mc:Choice xmlns:p14="http://schemas.microsoft.com/office/powerpoint/2010/main" Requires="p14">
      <p:transition spd="slow" p14:dur="2000" advTm="19086"/>
    </mc:Choice>
    <mc:Fallback>
      <p:transition spd="slow" advTm="19086"/>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17&quot;&gt;&lt;property id=&quot;20148&quot; value=&quot;5&quot;/&gt;&lt;property id=&quot;20300&quot; value=&quot;Slide 1 - &amp;quot;PEIMS Data Reporting&amp;quot;&quot;/&gt;&lt;property id=&quot;20307&quot; value=&quot;260&quot;/&gt;&lt;/object&gt;&lt;object type=&quot;3&quot; unique_id=&quot;10057&quot;&gt;&lt;property id=&quot;20148&quot; value=&quot;5&quot;/&gt;&lt;property id=&quot;20300&quot; value=&quot;Slide 4 - &amp;quot;PEIMS Authorization and Participation&amp;quot;&quot;/&gt;&lt;property id=&quot;20307&quot; value=&quot;262&quot;/&gt;&lt;/object&gt;&lt;object type=&quot;3&quot; unique_id=&quot;10058&quot;&gt;&lt;property id=&quot;20148&quot; value=&quot;5&quot;/&gt;&lt;property id=&quot;20300&quot; value=&quot;Slide 26 - &amp;quot;PEIMS Training and Support&amp;quot;&quot;/&gt;&lt;property id=&quot;20307&quot; value=&quot;284&quot;/&gt;&lt;/object&gt;&lt;object type=&quot;3&quot; unique_id=&quot;10059&quot;&gt;&lt;property id=&quot;20148&quot; value=&quot;5&quot;/&gt;&lt;property id=&quot;20300&quot; value=&quot;Slide 5 - &amp;quot;PEIMS Authorization and Participation&amp;quot;&quot;/&gt;&lt;property id=&quot;20307&quot; value=&quot;263&quot;/&gt;&lt;/object&gt;&lt;object type=&quot;3&quot; unique_id=&quot;10060&quot;&gt;&lt;property id=&quot;20148&quot; value=&quot;5&quot;/&gt;&lt;property id=&quot;20300&quot; value=&quot;Slide 6 - &amp;quot;PEIMS Authorization and Participation&amp;quot;&quot;/&gt;&lt;property id=&quot;20307&quot; value=&quot;264&quot;/&gt;&lt;/object&gt;&lt;object type=&quot;3&quot; unique_id=&quot;10061&quot;&gt;&lt;property id=&quot;20148&quot; value=&quot;5&quot;/&gt;&lt;property id=&quot;20300&quot; value=&quot;Slide 7 - &amp;quot;What is collected through PEIMS?&amp;quot;&quot;/&gt;&lt;property id=&quot;20307&quot; value=&quot;265&quot;/&gt;&lt;/object&gt;&lt;object type=&quot;3&quot; unique_id=&quot;10062&quot;&gt;&lt;property id=&quot;20148&quot; value=&quot;5&quot;/&gt;&lt;property id=&quot;20300&quot; value=&quot;Slide 20 - &amp;quot;PEIMS Data management&amp;quot;&quot;/&gt;&lt;property id=&quot;20307&quot; value=&quot;266&quot;/&gt;&lt;/object&gt;&lt;object type=&quot;3&quot; unique_id=&quot;10063&quot;&gt;&lt;property id=&quot;20148&quot; value=&quot;5&quot;/&gt;&lt;property id=&quot;20300&quot; value=&quot;Slide 8 - &amp;quot;What is collected through PEIMS?&amp;quot;&quot;/&gt;&lt;property id=&quot;20307&quot; value=&quot;267&quot;/&gt;&lt;/object&gt;&lt;object type=&quot;3&quot; unique_id=&quot;10064&quot;&gt;&lt;property id=&quot;20148&quot; value=&quot;5&quot;/&gt;&lt;property id=&quot;20300&quot; value=&quot;Slide 9 - &amp;quot;What is collected through PEIMS?&amp;quot;&quot;/&gt;&lt;property id=&quot;20307&quot; value=&quot;268&quot;/&gt;&lt;/object&gt;&lt;object type=&quot;3&quot; unique_id=&quot;10065&quot;&gt;&lt;property id=&quot;20148&quot; value=&quot;5&quot;/&gt;&lt;property id=&quot;20300&quot; value=&quot;Slide 11 - &amp;quot;What is collected through PEIMS?&amp;quot;&quot;/&gt;&lt;property id=&quot;20307&quot; value=&quot;269&quot;/&gt;&lt;/object&gt;&lt;object type=&quot;3&quot; unique_id=&quot;10066&quot;&gt;&lt;property id=&quot;20148&quot; value=&quot;5&quot;/&gt;&lt;property id=&quot;20300&quot; value=&quot;Slide 12 - &amp;quot;What is collected through PEIMS?&amp;quot;&quot;/&gt;&lt;property id=&quot;20307&quot; value=&quot;270&quot;/&gt;&lt;/object&gt;&lt;object type=&quot;3&quot; unique_id=&quot;10067&quot;&gt;&lt;property id=&quot;20148&quot; value=&quot;5&quot;/&gt;&lt;property id=&quot;20300&quot; value=&quot;Slide 10 - &amp;quot;What is collected through PEIMS?&amp;quot;&quot;/&gt;&lt;property id=&quot;20307&quot; value=&quot;271&quot;/&gt;&lt;/object&gt;&lt;object type=&quot;3&quot; unique_id=&quot;10068&quot;&gt;&lt;property id=&quot;20148&quot; value=&quot;5&quot;/&gt;&lt;property id=&quot;20300&quot; value=&quot;Slide 13 - &amp;quot;What is collected through PEIMS?&amp;quot;&quot;/&gt;&lt;property id=&quot;20307&quot; value=&quot;272&quot;/&gt;&lt;/object&gt;&lt;object type=&quot;3&quot; unique_id=&quot;10069&quot;&gt;&lt;property id=&quot;20148&quot; value=&quot;5&quot;/&gt;&lt;property id=&quot;20300&quot; value=&quot;Slide 15 - &amp;quot;What is collected through PEIMS?&amp;quot;&quot;/&gt;&lt;property id=&quot;20307&quot; value=&quot;273&quot;/&gt;&lt;/object&gt;&lt;object type=&quot;3&quot; unique_id=&quot;10070&quot;&gt;&lt;property id=&quot;20148&quot; value=&quot;5&quot;/&gt;&lt;property id=&quot;20300&quot; value=&quot;Slide 14 - &amp;quot;What is collected through PEIMS?&amp;quot;&quot;/&gt;&lt;property id=&quot;20307&quot; value=&quot;274&quot;/&gt;&lt;/object&gt;&lt;object type=&quot;3&quot; unique_id=&quot;10071&quot;&gt;&lt;property id=&quot;20148&quot; value=&quot;5&quot;/&gt;&lt;property id=&quot;20300&quot; value=&quot;Slide 16 - &amp;quot;When is data collected through PEIMS?&amp;quot;&quot;/&gt;&lt;property id=&quot;20307&quot; value=&quot;275&quot;/&gt;&lt;/object&gt;&lt;object type=&quot;3&quot; unique_id=&quot;10072&quot;&gt;&lt;property id=&quot;20148&quot; value=&quot;5&quot;/&gt;&lt;property id=&quot;20300&quot; value=&quot;Slide 17 - &amp;quot;When is data collected through PEIMS?&amp;quot;&quot;/&gt;&lt;property id=&quot;20307&quot; value=&quot;276&quot;/&gt;&lt;/object&gt;&lt;object type=&quot;3&quot; unique_id=&quot;10073&quot;&gt;&lt;property id=&quot;20148&quot; value=&quot;5&quot;/&gt;&lt;property id=&quot;20300&quot; value=&quot;Slide 18 - &amp;quot;When is data collected through PEIMS?&amp;quot;&quot;/&gt;&lt;property id=&quot;20307&quot; value=&quot;277&quot;/&gt;&lt;/object&gt;&lt;object type=&quot;3&quot; unique_id=&quot;10074&quot;&gt;&lt;property id=&quot;20148&quot; value=&quot;5&quot;/&gt;&lt;property id=&quot;20300&quot; value=&quot;Slide 19 - &amp;quot;When is data collected through PEIMS?&amp;quot;&quot;/&gt;&lt;property id=&quot;20307&quot; value=&quot;278&quot;/&gt;&lt;/object&gt;&lt;object type=&quot;3&quot; unique_id=&quot;10075&quot;&gt;&lt;property id=&quot;20148&quot; value=&quot;5&quot;/&gt;&lt;property id=&quot;20300&quot; value=&quot;Slide 25 - &amp;quot;PEIMS Training and Support&amp;quot;&quot;/&gt;&lt;property id=&quot;20307&quot; value=&quot;279&quot;/&gt;&lt;/object&gt;&lt;object type=&quot;3&quot; unique_id=&quot;10076&quot;&gt;&lt;property id=&quot;20148&quot; value=&quot;5&quot;/&gt;&lt;property id=&quot;20300&quot; value=&quot;Slide 21 - &amp;quot;PEIMS Data management&amp;quot;&quot;/&gt;&lt;property id=&quot;20307&quot; value=&quot;280&quot;/&gt;&lt;/object&gt;&lt;object type=&quot;3&quot; unique_id=&quot;10077&quot;&gt;&lt;property id=&quot;20148&quot; value=&quot;5&quot;/&gt;&lt;property id=&quot;20300&quot; value=&quot;Slide 23 - &amp;quot;PEIMS Data management&amp;quot;&quot;/&gt;&lt;property id=&quot;20307&quot; value=&quot;281&quot;/&gt;&lt;/object&gt;&lt;object type=&quot;3&quot; unique_id=&quot;10078&quot;&gt;&lt;property id=&quot;20148&quot; value=&quot;5&quot;/&gt;&lt;property id=&quot;20300&quot; value=&quot;Slide 24 - &amp;quot;PEIMS Data management&amp;quot;&quot;/&gt;&lt;property id=&quot;20307&quot; value=&quot;282&quot;/&gt;&lt;/object&gt;&lt;object type=&quot;3&quot; unique_id=&quot;10079&quot;&gt;&lt;property id=&quot;20148&quot; value=&quot;5&quot;/&gt;&lt;property id=&quot;20300&quot; value=&quot;Slide 27 - &amp;quot;PEIMS Training and Support&amp;quot;&quot;/&gt;&lt;property id=&quot;20307&quot; value=&quot;283&quot;/&gt;&lt;/object&gt;&lt;object type=&quot;3&quot; unique_id=&quot;10167&quot;&gt;&lt;property id=&quot;20148&quot; value=&quot;5&quot;/&gt;&lt;property id=&quot;20300&quot; value=&quot;Slide 30 - &amp;quot;Who is your ESC PEIMS Coordinator?&amp;quot;&quot;/&gt;&lt;property id=&quot;20307&quot; value=&quot;285&quot;/&gt;&lt;/object&gt;&lt;object type=&quot;3&quot; unique_id=&quot;10168&quot;&gt;&lt;property id=&quot;20148&quot; value=&quot;5&quot;/&gt;&lt;property id=&quot;20300&quot; value=&quot;Slide 31 - &amp;quot;Who is your ESC PEIMS Coordinator?&amp;quot;&quot;/&gt;&lt;property id=&quot;20307&quot; value=&quot;286&quot;/&gt;&lt;/object&gt;&lt;object type=&quot;3&quot; unique_id=&quot;10169&quot;&gt;&lt;property id=&quot;20148&quot; value=&quot;5&quot;/&gt;&lt;property id=&quot;20300&quot; value=&quot;Slide 32 - &amp;quot;Who is your ESC PEIMS Coordinator?&amp;quot;&quot;/&gt;&lt;property id=&quot;20307&quot; value=&quot;287&quot;/&gt;&lt;/object&gt;&lt;object type=&quot;3&quot; unique_id=&quot;10170&quot;&gt;&lt;property id=&quot;20148&quot; value=&quot;5&quot;/&gt;&lt;property id=&quot;20300&quot; value=&quot;Slide 33 - &amp;quot;Who is your ESC PEIMS Coordinator?&amp;quot;&quot;/&gt;&lt;property id=&quot;20307&quot; value=&quot;288&quot;/&gt;&lt;/object&gt;&lt;object type=&quot;3&quot; unique_id=&quot;10171&quot;&gt;&lt;property id=&quot;20148&quot; value=&quot;5&quot;/&gt;&lt;property id=&quot;20300&quot; value=&quot;Slide 34 - &amp;quot;Who is your ESC PEIMS Coordinator?&amp;quot;&quot;/&gt;&lt;property id=&quot;20307&quot; value=&quot;289&quot;/&gt;&lt;/object&gt;&lt;object type=&quot;3&quot; unique_id=&quot;10172&quot;&gt;&lt;property id=&quot;20148&quot; value=&quot;5&quot;/&gt;&lt;property id=&quot;20300&quot; value=&quot;Slide 35 - &amp;quot;Who is your ESC PEIMS Coordinator?&amp;quot;&quot;/&gt;&lt;property id=&quot;20307&quot; value=&quot;290&quot;/&gt;&lt;/object&gt;&lt;object type=&quot;3&quot; unique_id=&quot;10173&quot;&gt;&lt;property id=&quot;20148&quot; value=&quot;5&quot;/&gt;&lt;property id=&quot;20300&quot; value=&quot;Slide 36 - &amp;quot;Who is your ESC PEIMS Coordinator?&amp;quot;&quot;/&gt;&lt;property id=&quot;20307&quot; value=&quot;291&quot;/&gt;&lt;/object&gt;&lt;object type=&quot;3&quot; unique_id=&quot;10174&quot;&gt;&lt;property id=&quot;20148&quot; value=&quot;5&quot;/&gt;&lt;property id=&quot;20300&quot; value=&quot;Slide 37 - &amp;quot;Who is your ESC PEIMS Coordinator?&amp;quot;&quot;/&gt;&lt;property id=&quot;20307&quot; value=&quot;292&quot;/&gt;&lt;/object&gt;&lt;object type=&quot;3&quot; unique_id=&quot;10175&quot;&gt;&lt;property id=&quot;20148&quot; value=&quot;5&quot;/&gt;&lt;property id=&quot;20300&quot; value=&quot;Slide 38 - &amp;quot;Who is your ESC PEIMS Coordinator?&amp;quot;&quot;/&gt;&lt;property id=&quot;20307&quot; value=&quot;293&quot;/&gt;&lt;/object&gt;&lt;object type=&quot;3&quot; unique_id=&quot;10176&quot;&gt;&lt;property id=&quot;20148&quot; value=&quot;5&quot;/&gt;&lt;property id=&quot;20300&quot; value=&quot;Slide 39 - &amp;quot;Who is your ESC PEIMS Coordinator?&amp;quot;&quot;/&gt;&lt;property id=&quot;20307&quot; value=&quot;294&quot;/&gt;&lt;/object&gt;&lt;object type=&quot;3&quot; unique_id=&quot;10177&quot;&gt;&lt;property id=&quot;20148&quot; value=&quot;5&quot;/&gt;&lt;property id=&quot;20300&quot; value=&quot;Slide 40 - &amp;quot;Who is your ESC PEIMS Coordinator?&amp;quot;&quot;/&gt;&lt;property id=&quot;20307&quot; value=&quot;295&quot;/&gt;&lt;/object&gt;&lt;object type=&quot;3&quot; unique_id=&quot;10178&quot;&gt;&lt;property id=&quot;20148&quot; value=&quot;5&quot;/&gt;&lt;property id=&quot;20300&quot; value=&quot;Slide 41 - &amp;quot;Who is your ESC PEIMS Coordinator?&amp;quot;&quot;/&gt;&lt;property id=&quot;20307&quot; value=&quot;296&quot;/&gt;&lt;/object&gt;&lt;object type=&quot;3&quot; unique_id=&quot;10179&quot;&gt;&lt;property id=&quot;20148&quot; value=&quot;5&quot;/&gt;&lt;property id=&quot;20300&quot; value=&quot;Slide 42 - &amp;quot;Who is your ESC PEIMS Coordinator?&amp;quot;&quot;/&gt;&lt;property id=&quot;20307&quot; value=&quot;297&quot;/&gt;&lt;/object&gt;&lt;object type=&quot;3&quot; unique_id=&quot;10180&quot;&gt;&lt;property id=&quot;20148&quot; value=&quot;5&quot;/&gt;&lt;property id=&quot;20300&quot; value=&quot;Slide 43 - &amp;quot;Who is your ESC PEIMS Coordinator?&amp;quot;&quot;/&gt;&lt;property id=&quot;20307&quot; value=&quot;298&quot;/&gt;&lt;/object&gt;&lt;object type=&quot;3&quot; unique_id=&quot;10181&quot;&gt;&lt;property id=&quot;20148&quot; value=&quot;5&quot;/&gt;&lt;property id=&quot;20300&quot; value=&quot;Slide 44 - &amp;quot;Who is your ESC PEIMS Coordinator?&amp;quot;&quot;/&gt;&lt;property id=&quot;20307&quot; value=&quot;299&quot;/&gt;&lt;/object&gt;&lt;object type=&quot;3&quot; unique_id=&quot;10182&quot;&gt;&lt;property id=&quot;20148&quot; value=&quot;5&quot;/&gt;&lt;property id=&quot;20300&quot; value=&quot;Slide 45 - &amp;quot;Who is your ESC PEIMS Coordinator?&amp;quot;&quot;/&gt;&lt;property id=&quot;20307&quot; value=&quot;300&quot;/&gt;&lt;/object&gt;&lt;object type=&quot;3&quot; unique_id=&quot;10183&quot;&gt;&lt;property id=&quot;20148&quot; value=&quot;5&quot;/&gt;&lt;property id=&quot;20300&quot; value=&quot;Slide 46 - &amp;quot;Who is your ESC PEIMS Coordinator?&amp;quot;&quot;/&gt;&lt;property id=&quot;20307&quot; value=&quot;301&quot;/&gt;&lt;/object&gt;&lt;object type=&quot;3&quot; unique_id=&quot;10184&quot;&gt;&lt;property id=&quot;20148&quot; value=&quot;5&quot;/&gt;&lt;property id=&quot;20300&quot; value=&quot;Slide 47 - &amp;quot;Who is your ESC PEIMS Coordinator?&amp;quot;&quot;/&gt;&lt;property id=&quot;20307&quot; value=&quot;302&quot;/&gt;&lt;/object&gt;&lt;object type=&quot;3&quot; unique_id=&quot;10185&quot;&gt;&lt;property id=&quot;20148&quot; value=&quot;5&quot;/&gt;&lt;property id=&quot;20300&quot; value=&quot;Slide 48 - &amp;quot;Who is your ESC PEIMS Coordinator?&amp;quot;&quot;/&gt;&lt;property id=&quot;20307&quot; value=&quot;303&quot;/&gt;&lt;/object&gt;&lt;object type=&quot;3&quot; unique_id=&quot;10186&quot;&gt;&lt;property id=&quot;20148&quot; value=&quot;5&quot;/&gt;&lt;property id=&quot;20300&quot; value=&quot;Slide 49 - &amp;quot;Who is your ESC PEIMS Coordinator?&amp;quot;&quot;/&gt;&lt;property id=&quot;20307&quot; value=&quot;304&quot;/&gt;&lt;/object&gt;&lt;object type=&quot;3&quot; unique_id=&quot;10187&quot;&gt;&lt;property id=&quot;20148&quot; value=&quot;5&quot;/&gt;&lt;property id=&quot;20300&quot; value=&quot;Slide 28 - &amp;quot;PEIMS Training and Support&amp;quot;&quot;/&gt;&lt;property id=&quot;20307&quot; value=&quot;305&quot;/&gt;&lt;/object&gt;&lt;object type=&quot;3&quot; unique_id=&quot;10188&quot;&gt;&lt;property id=&quot;20148&quot; value=&quot;5&quot;/&gt;&lt;property id=&quot;20300&quot; value=&quot;Slide 29 - &amp;quot;PEIMS Training and Support&amp;quot;&quot;/&gt;&lt;property id=&quot;20307&quot; value=&quot;306&quot;/&gt;&lt;/object&gt;&lt;object type=&quot;3&quot; unique_id=&quot;10189&quot;&gt;&lt;property id=&quot;20148&quot; value=&quot;5&quot;/&gt;&lt;property id=&quot;20300&quot; value=&quot;Slide 50 - &amp;quot;Steps to a successful PEIMS Experience&amp;quot;&quot;/&gt;&lt;property id=&quot;20307&quot; value=&quot;307&quot;/&gt;&lt;/object&gt;&lt;object type=&quot;3&quot; unique_id=&quot;10190&quot;&gt;&lt;property id=&quot;20148&quot; value=&quot;5&quot;/&gt;&lt;property id=&quot;20300&quot; value=&quot;Slide 51 - &amp;quot;Steps to a successful PEIMS Experience&amp;quot;&quot;/&gt;&lt;property id=&quot;20307&quot; value=&quot;308&quot;/&gt;&lt;/object&gt;&lt;object type=&quot;3&quot; unique_id=&quot;10191&quot;&gt;&lt;property id=&quot;20148&quot; value=&quot;5&quot;/&gt;&lt;property id=&quot;20300&quot; value=&quot;Slide 53 - &amp;quot;Steps to a successful PEIMS Experience&amp;quot;&quot;/&gt;&lt;property id=&quot;20307&quot; value=&quot;309&quot;/&gt;&lt;/object&gt;&lt;object type=&quot;3&quot; unique_id=&quot;10192&quot;&gt;&lt;property id=&quot;20148&quot; value=&quot;5&quot;/&gt;&lt;property id=&quot;20300&quot; value=&quot;Slide 52 - &amp;quot;Steps to a successful PEIMS Experience&amp;quot;&quot;/&gt;&lt;property id=&quot;20307&quot; value=&quot;310&quot;/&gt;&lt;/object&gt;&lt;object type=&quot;3&quot; unique_id=&quot;10193&quot;&gt;&lt;property id=&quot;20148&quot; value=&quot;5&quot;/&gt;&lt;property id=&quot;20300&quot; value=&quot;Slide 22 - &amp;quot;PEIMS Data management&amp;quot;&quot;/&gt;&lt;property id=&quot;20307&quot; value=&quot;311&quot;/&gt;&lt;/object&gt;&lt;object type=&quot;3&quot; unique_id=&quot;15593&quot;&gt;&lt;property id=&quot;20148&quot; value=&quot;5&quot;/&gt;&lt;property id=&quot;20300&quot; value=&quot;Slide 2 - &amp;quot;DIVISION Contact Information&amp;quot;&quot;/&gt;&lt;property id=&quot;20307&quot; value=&quot;259&quot;/&gt;&lt;/object&gt;&lt;object type=&quot;3&quot; unique_id=&quot;15594&quot;&gt;&lt;property id=&quot;20148&quot; value=&quot;5&quot;/&gt;&lt;property id=&quot;20300&quot; value=&quot;Slide 3 - &amp;quot;PEIMS Authorization and Participation&amp;quot;&quot;/&gt;&lt;property id=&quot;20307&quot; value=&quot;261&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folHlink"/>
            </a:solidFill>
            <a:effectLst/>
            <a:latin typeface="Arial"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1242</TotalTime>
  <Words>2959</Words>
  <Application>Microsoft Office PowerPoint</Application>
  <PresentationFormat>On-screen Show (4:3)</PresentationFormat>
  <Paragraphs>347</Paragraphs>
  <Slides>53</Slides>
  <Notes>0</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Angles</vt:lpstr>
      <vt:lpstr>1_Profile</vt:lpstr>
      <vt:lpstr>PEIMS Data Reporting</vt:lpstr>
      <vt:lpstr>DIVISION Contact Information</vt:lpstr>
      <vt:lpstr>PEIMS Authorization and Participation</vt:lpstr>
      <vt:lpstr>PEIMS Authorization and Participation</vt:lpstr>
      <vt:lpstr>PEIMS Authorization and Participation</vt:lpstr>
      <vt:lpstr>PEIMS Authorization and Participation</vt:lpstr>
      <vt:lpstr>What is collected through PEIMS?</vt:lpstr>
      <vt:lpstr>What is collected through PEIMS?</vt:lpstr>
      <vt:lpstr>What is collected through PEIMS?</vt:lpstr>
      <vt:lpstr>What is collected through PEIMS?</vt:lpstr>
      <vt:lpstr>What is collected through PEIMS?</vt:lpstr>
      <vt:lpstr>What is collected through PEIMS?</vt:lpstr>
      <vt:lpstr>What is collected through PEIMS?</vt:lpstr>
      <vt:lpstr>What is collected through PEIMS?</vt:lpstr>
      <vt:lpstr>What is collected through PEIMS?</vt:lpstr>
      <vt:lpstr>When is data collected through PEIMS?</vt:lpstr>
      <vt:lpstr>When is data collected through PEIMS?</vt:lpstr>
      <vt:lpstr>When is data collected through PEIMS?</vt:lpstr>
      <vt:lpstr>When is data collected through PEIMS?</vt:lpstr>
      <vt:lpstr>PEIMS Data management</vt:lpstr>
      <vt:lpstr>PEIMS Data management</vt:lpstr>
      <vt:lpstr>PEIMS Data management</vt:lpstr>
      <vt:lpstr>PEIMS Data management</vt:lpstr>
      <vt:lpstr>PEIMS Data management</vt:lpstr>
      <vt:lpstr>PEIMS Training and Support</vt:lpstr>
      <vt:lpstr>PEIMS Training and Support</vt:lpstr>
      <vt:lpstr>PEIMS Training and Support</vt:lpstr>
      <vt:lpstr>PEIMS Training and Support</vt:lpstr>
      <vt:lpstr>PEIMS Training and Support</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Who is your ESC PEIMS Coordinator?</vt:lpstr>
      <vt:lpstr>Steps to a successful PEIMS Experience</vt:lpstr>
      <vt:lpstr>Steps to a successful PEIMS Experience</vt:lpstr>
      <vt:lpstr>Steps to a successful PEIMS Experience</vt:lpstr>
      <vt:lpstr>Steps to a successful PEIMS Experience</vt:lpstr>
    </vt:vector>
  </TitlesOfParts>
  <Company>Dell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dc:creator>
  <cp:lastModifiedBy>Jonathan D. Schober, Sr.</cp:lastModifiedBy>
  <cp:revision>54</cp:revision>
  <dcterms:created xsi:type="dcterms:W3CDTF">2012-01-31T17:34:22Z</dcterms:created>
  <dcterms:modified xsi:type="dcterms:W3CDTF">2013-07-10T20:58:16Z</dcterms:modified>
</cp:coreProperties>
</file>