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64" r:id="rId3"/>
    <p:sldId id="257" r:id="rId4"/>
    <p:sldId id="258" r:id="rId5"/>
    <p:sldId id="259" r:id="rId6"/>
    <p:sldId id="260" r:id="rId7"/>
    <p:sldId id="261" r:id="rId8"/>
    <p:sldId id="262"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638" autoAdjust="0"/>
  </p:normalViewPr>
  <p:slideViewPr>
    <p:cSldViewPr>
      <p:cViewPr varScale="1">
        <p:scale>
          <a:sx n="67" d="100"/>
          <a:sy n="67" d="100"/>
        </p:scale>
        <p:origin x="-20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97E8B-A0A9-48A7-A3DF-00104FE01BE7}"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E73B0-E7BA-4B4C-B21A-7D13CE799C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TTIPS Grant Cycle 3 Grant</a:t>
            </a:r>
            <a:r>
              <a:rPr lang="en-US" baseline="0" dirty="0" smtClean="0"/>
              <a:t> Overview Module 5 which addresses the Transformation Model</a:t>
            </a:r>
            <a:endParaRPr lang="en-US" dirty="0"/>
          </a:p>
        </p:txBody>
      </p:sp>
      <p:sp>
        <p:nvSpPr>
          <p:cNvPr id="4" name="Slide Number Placeholder 3"/>
          <p:cNvSpPr>
            <a:spLocks noGrp="1"/>
          </p:cNvSpPr>
          <p:nvPr>
            <p:ph type="sldNum" sz="quarter" idx="10"/>
          </p:nvPr>
        </p:nvSpPr>
        <p:spPr/>
        <p:txBody>
          <a:bodyPr/>
          <a:lstStyle/>
          <a:p>
            <a:fld id="{D59E73B0-E7BA-4B4C-B21A-7D13CE799CF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Our discussion of each model will following the same structure.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 First we will discuss The </a:t>
            </a:r>
            <a:r>
              <a:rPr lang="en-US" b="1" dirty="0" smtClean="0"/>
              <a:t>“Big Picture” View – </a:t>
            </a:r>
            <a:r>
              <a:rPr lang="en-US" dirty="0" smtClean="0"/>
              <a:t>which will entail discussing each model in a general sense</a:t>
            </a:r>
            <a:endParaRPr lang="en-US" b="1" dirty="0" smtClean="0"/>
          </a:p>
          <a:p>
            <a:pPr marL="228600" indent="-228600" eaLnBrk="1" fontAlgn="auto" hangingPunct="1">
              <a:spcBef>
                <a:spcPts val="0"/>
              </a:spcBef>
              <a:spcAft>
                <a:spcPts val="0"/>
              </a:spcAft>
              <a:buFontTx/>
              <a:buAutoNum type="arabicPeriod" startAt="2"/>
              <a:defRPr/>
            </a:pPr>
            <a:r>
              <a:rPr lang="en-US" dirty="0" smtClean="0"/>
              <a:t>We will then move on to </a:t>
            </a:r>
            <a:r>
              <a:rPr lang="en-US" b="1" dirty="0" smtClean="0"/>
              <a:t>Requirements and Permissible Activities </a:t>
            </a:r>
            <a:r>
              <a:rPr lang="en-US" dirty="0" smtClean="0"/>
              <a:t>or the “Musts” and “Mays” during which we will address the grant requirements and guidelines.</a:t>
            </a:r>
          </a:p>
          <a:p>
            <a:pPr eaLnBrk="1" fontAlgn="auto" hangingPunct="1">
              <a:spcBef>
                <a:spcPts val="0"/>
              </a:spcBef>
              <a:spcAft>
                <a:spcPts val="0"/>
              </a:spcAft>
              <a:defRPr/>
            </a:pPr>
            <a:r>
              <a:rPr lang="en-US" dirty="0" smtClean="0"/>
              <a:t>3.  And finally we will offer </a:t>
            </a:r>
            <a:r>
              <a:rPr lang="en-US" b="1" dirty="0" smtClean="0"/>
              <a:t>District Considerations </a:t>
            </a:r>
            <a:r>
              <a:rPr lang="en-US" dirty="0" smtClean="0"/>
              <a:t>take if choosing the specific model</a:t>
            </a:r>
            <a:endParaRPr lang="en-US" b="1" dirty="0" smtClean="0"/>
          </a:p>
          <a:p>
            <a:pPr eaLnBrk="1" fontAlgn="auto" hangingPunct="1">
              <a:spcBef>
                <a:spcPts val="0"/>
              </a:spcBef>
              <a:spcAft>
                <a:spcPts val="0"/>
              </a:spcAft>
              <a:defRPr/>
            </a:pPr>
            <a:r>
              <a:rPr lang="en-US" b="1" dirty="0" smtClean="0"/>
              <a:t>****</a:t>
            </a:r>
          </a:p>
          <a:p>
            <a:endParaRPr lang="en-US" dirty="0"/>
          </a:p>
        </p:txBody>
      </p:sp>
      <p:sp>
        <p:nvSpPr>
          <p:cNvPr id="4" name="Slide Number Placeholder 3"/>
          <p:cNvSpPr>
            <a:spLocks noGrp="1"/>
          </p:cNvSpPr>
          <p:nvPr>
            <p:ph type="sldNum" sz="quarter" idx="10"/>
          </p:nvPr>
        </p:nvSpPr>
        <p:spPr/>
        <p:txBody>
          <a:bodyPr/>
          <a:lstStyle/>
          <a:p>
            <a:fld id="{4CA5FBF1-2936-4F31-A870-57B4B636A2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let’s talk about the Transformation model.</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5EAABF-EC44-4089-A11E-01A63179676D}"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b="1" u="sng" dirty="0" smtClean="0"/>
              <a:t>1 Opening:</a:t>
            </a:r>
            <a:endParaRPr lang="en-US" dirty="0" smtClean="0"/>
          </a:p>
          <a:p>
            <a:pPr eaLnBrk="1" fontAlgn="auto" hangingPunct="1">
              <a:spcBef>
                <a:spcPts val="0"/>
              </a:spcBef>
              <a:spcAft>
                <a:spcPts val="0"/>
              </a:spcAft>
              <a:defRPr/>
            </a:pPr>
            <a:r>
              <a:rPr lang="en-US" sz="1400" dirty="0" smtClean="0"/>
              <a:t>Transformation is designed to increase the </a:t>
            </a:r>
            <a:r>
              <a:rPr lang="en-US" sz="1400" b="1" dirty="0" smtClean="0"/>
              <a:t>effectiveness of teacher and campus leaders</a:t>
            </a:r>
            <a:r>
              <a:rPr lang="en-US" sz="1400" dirty="0" smtClean="0"/>
              <a:t>, improve instruction through </a:t>
            </a:r>
            <a:r>
              <a:rPr lang="en-US" sz="1400" b="1" dirty="0" smtClean="0"/>
              <a:t>targeted professional </a:t>
            </a:r>
            <a:r>
              <a:rPr lang="en-US" sz="1400" dirty="0" smtClean="0"/>
              <a:t>development, create </a:t>
            </a:r>
            <a:r>
              <a:rPr lang="en-US" sz="1400" b="1" dirty="0" smtClean="0"/>
              <a:t>community-oriented schools </a:t>
            </a:r>
            <a:r>
              <a:rPr lang="en-US" sz="1400" dirty="0" smtClean="0"/>
              <a:t>and provide </a:t>
            </a:r>
            <a:r>
              <a:rPr lang="en-US" sz="1400" b="1" dirty="0" smtClean="0"/>
              <a:t>operational flexibility </a:t>
            </a:r>
            <a:r>
              <a:rPr lang="en-US" sz="1400" dirty="0" smtClean="0"/>
              <a:t>to schools to increase student achievement. Participating campuses and districts will engage in a research- based approach to transform low performing schools into higher achieving community based schools.  </a:t>
            </a:r>
          </a:p>
          <a:p>
            <a:pPr eaLnBrk="1" fontAlgn="auto" hangingPunct="1">
              <a:spcBef>
                <a:spcPts val="0"/>
              </a:spcBef>
              <a:spcAft>
                <a:spcPts val="0"/>
              </a:spcAft>
              <a:defRPr/>
            </a:pPr>
            <a:endParaRPr lang="en-US" sz="1400" dirty="0" smtClean="0"/>
          </a:p>
          <a:p>
            <a:pPr eaLnBrk="1" fontAlgn="auto" hangingPunct="1">
              <a:spcBef>
                <a:spcPts val="0"/>
              </a:spcBef>
              <a:spcAft>
                <a:spcPts val="0"/>
              </a:spcAft>
              <a:defRPr/>
            </a:pPr>
            <a:r>
              <a:rPr lang="en-US" sz="1400" dirty="0" smtClean="0"/>
              <a:t>Transformation focuses</a:t>
            </a:r>
            <a:r>
              <a:rPr lang="en-US" sz="1400" b="1" dirty="0" smtClean="0"/>
              <a:t> on building capacity and changing school culture</a:t>
            </a:r>
            <a:r>
              <a:rPr lang="en-US" sz="1400" dirty="0" smtClean="0"/>
              <a:t>.  Schools best suited for Transformation have </a:t>
            </a:r>
            <a:r>
              <a:rPr lang="en-US" sz="1400" b="1" dirty="0" smtClean="0"/>
              <a:t>pockets of success and strengths upon which to build </a:t>
            </a:r>
            <a:r>
              <a:rPr lang="en-US" sz="1400" dirty="0" smtClean="0"/>
              <a:t>even though they have not been successful for several years. That said, transformation still involves significant change and shifts in culture, expectations and organization. Although transformation more closely resembles school improvement models, it is a much more robust and concentrated approach to transitioning from low performing to high performing.</a:t>
            </a:r>
          </a:p>
          <a:p>
            <a:pPr eaLnBrk="1" fontAlgn="auto" hangingPunct="1">
              <a:spcBef>
                <a:spcPts val="0"/>
              </a:spcBef>
              <a:spcAft>
                <a:spcPts val="0"/>
              </a:spcAft>
              <a:defRPr/>
            </a:pPr>
            <a:endParaRPr lang="en-US" sz="1400" dirty="0" smtClean="0"/>
          </a:p>
          <a:p>
            <a:pPr eaLnBrk="1" fontAlgn="auto" hangingPunct="1">
              <a:spcBef>
                <a:spcPts val="0"/>
              </a:spcBef>
              <a:spcAft>
                <a:spcPts val="0"/>
              </a:spcAft>
              <a:defRPr/>
            </a:pPr>
            <a:r>
              <a:rPr lang="en-US" b="1" u="sng" dirty="0" smtClean="0"/>
              <a:t>Successful transformation has several characteristics: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Job embedded Professional Development</a:t>
            </a:r>
            <a:r>
              <a:rPr lang="en-US" dirty="0" smtClean="0"/>
              <a:t> and </a:t>
            </a:r>
            <a:r>
              <a:rPr lang="en-US" b="1" dirty="0" smtClean="0"/>
              <a:t>increased effectiveness of leadership</a:t>
            </a:r>
            <a:r>
              <a:rPr lang="en-US" dirty="0" smtClean="0"/>
              <a:t> on the campus. Also, leadership becomes more distributive over time. Some administrative duties become shared responsibilities based on a common mission. The administrative structure moves away from a top down approach to a more community oriented, shared decision making model.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Clear vision</a:t>
            </a:r>
            <a:r>
              <a:rPr lang="en-US" dirty="0" smtClean="0"/>
              <a:t> of success shared by all and bolstered by a </a:t>
            </a:r>
            <a:r>
              <a:rPr lang="en-US" b="1" dirty="0" smtClean="0"/>
              <a:t>positive school climate</a:t>
            </a:r>
            <a:r>
              <a:rPr lang="en-US" dirty="0" smtClean="0"/>
              <a:t>. Everyone knows what success looks like for their campus.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Continuous </a:t>
            </a:r>
            <a:r>
              <a:rPr lang="en-US" b="1" dirty="0" smtClean="0"/>
              <a:t>instructional improvements</a:t>
            </a:r>
            <a:r>
              <a:rPr lang="en-US" dirty="0" smtClean="0"/>
              <a:t> and use for </a:t>
            </a:r>
            <a:r>
              <a:rPr lang="en-US" b="1" dirty="0" smtClean="0"/>
              <a:t>student data</a:t>
            </a:r>
            <a:r>
              <a:rPr lang="en-US" dirty="0" smtClean="0"/>
              <a:t> to drive decisions- conversations about data are not just topics on an agenda, but are ongoing and a part of every meeting or planning session. Data is part of the culture of the school!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Community and family </a:t>
            </a:r>
            <a:r>
              <a:rPr lang="en-US" b="1" dirty="0" smtClean="0"/>
              <a:t>engagement</a:t>
            </a:r>
            <a:r>
              <a:rPr lang="en-US" dirty="0" smtClean="0"/>
              <a:t> </a:t>
            </a:r>
            <a:r>
              <a:rPr lang="en-US" dirty="0" smtClean="0"/>
              <a:t>in all aspects of school.  The school is not just a place for students, but becomes a center of the community.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Operational flexibility </a:t>
            </a:r>
            <a:r>
              <a:rPr lang="en-US" dirty="0" smtClean="0"/>
              <a:t>granted by the district to fully implement transformation process- a whatever it takes mentality.</a:t>
            </a:r>
          </a:p>
          <a:p>
            <a:pPr eaLnBrk="1" fontAlgn="auto" hangingPunct="1">
              <a:spcBef>
                <a:spcPts val="0"/>
              </a:spcBef>
              <a:spcAft>
                <a:spcPts val="0"/>
              </a:spcAft>
              <a:defRPr/>
            </a:pPr>
            <a:endParaRPr lang="en-US" sz="1400" dirty="0" smtClean="0"/>
          </a:p>
          <a:p>
            <a:pPr eaLnBrk="1" fontAlgn="auto" hangingPunct="1">
              <a:spcBef>
                <a:spcPts val="0"/>
              </a:spcBef>
              <a:spcAft>
                <a:spcPts val="0"/>
              </a:spcAft>
              <a:defRPr/>
            </a:pPr>
            <a:endParaRPr lang="en-US" sz="1400" b="1" dirty="0" smtClean="0"/>
          </a:p>
          <a:p>
            <a:pPr eaLnBrk="1" fontAlgn="auto" hangingPunct="1">
              <a:spcBef>
                <a:spcPts val="0"/>
              </a:spcBef>
              <a:spcAft>
                <a:spcPts val="0"/>
              </a:spcAft>
              <a:defRPr/>
            </a:pPr>
            <a:endParaRPr lang="en-US" sz="1400" dirty="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244C4C-FCF7-47C2-8672-4EDDF193D7FB}"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b="1" dirty="0" smtClean="0"/>
              <a:t>Transformation schools MUST</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Replace the principal if he/she  was hired prior to the 2011-2012 school year.</a:t>
            </a:r>
          </a:p>
          <a:p>
            <a:pPr eaLnBrk="1" fontAlgn="auto" hangingPunct="1">
              <a:spcBef>
                <a:spcPts val="0"/>
              </a:spcBef>
              <a:spcAft>
                <a:spcPts val="0"/>
              </a:spcAft>
              <a:defRPr/>
            </a:pPr>
            <a:r>
              <a:rPr lang="en-US" b="1" dirty="0" smtClean="0"/>
              <a:t>there is more guidance on waivers and replacing the principal in the grant overview section in Module 1 by TEA.</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TEA will implement the flexibility to allow a priority grantee campus that has implemented, in whole or in part, the Transformation model within the last two years to continue or complete the implementation of the intervention model with the TTIPS grant funds.  </a:t>
            </a:r>
            <a:endParaRPr lang="en-US" sz="1400" dirty="0" smtClean="0"/>
          </a:p>
          <a:p>
            <a:pPr eaLnBrk="1" fontAlgn="auto" hangingPunct="1">
              <a:spcBef>
                <a:spcPts val="0"/>
              </a:spcBef>
              <a:spcAft>
                <a:spcPts val="0"/>
              </a:spcAft>
              <a:defRPr/>
            </a:pPr>
            <a:r>
              <a:rPr lang="en-US" dirty="0" smtClean="0"/>
              <a:t> For example, if a grantee campus has replaced its principal within the last two years, the LEA/campus will not be required to hire another new principal.</a:t>
            </a:r>
            <a:endParaRPr lang="en-US" sz="1400" dirty="0" smtClean="0"/>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b="1" dirty="0" smtClean="0"/>
              <a:t>Use rigorous, transparent, and equitable evaluation systems for teachers and principals</a:t>
            </a:r>
            <a:endParaRPr lang="en-US" sz="1100" dirty="0" smtClean="0"/>
          </a:p>
          <a:p>
            <a:pPr lvl="1" eaLnBrk="1" fontAlgn="auto" hangingPunct="1">
              <a:spcBef>
                <a:spcPts val="0"/>
              </a:spcBef>
              <a:spcAft>
                <a:spcPts val="0"/>
              </a:spcAft>
              <a:defRPr/>
            </a:pPr>
            <a:r>
              <a:rPr lang="en-US" dirty="0" smtClean="0"/>
              <a:t>Created with teacher and principal involvement</a:t>
            </a:r>
            <a:endParaRPr lang="en-US" sz="1100" dirty="0" smtClean="0"/>
          </a:p>
          <a:p>
            <a:pPr lvl="1" eaLnBrk="1" fontAlgn="auto" hangingPunct="1">
              <a:spcBef>
                <a:spcPts val="0"/>
              </a:spcBef>
              <a:spcAft>
                <a:spcPts val="0"/>
              </a:spcAft>
              <a:defRPr/>
            </a:pPr>
            <a:r>
              <a:rPr lang="en-US" dirty="0" smtClean="0"/>
              <a:t>Must take into account student growth and academic achievement</a:t>
            </a:r>
          </a:p>
          <a:p>
            <a:pPr lvl="1"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b="1" dirty="0" smtClean="0"/>
              <a:t>Reward or remove school personnel based on student performance</a:t>
            </a:r>
            <a:endParaRPr lang="en-US" sz="1100" dirty="0" smtClean="0"/>
          </a:p>
          <a:p>
            <a:pPr lvl="1" eaLnBrk="1" fontAlgn="auto" hangingPunct="1">
              <a:spcBef>
                <a:spcPts val="0"/>
              </a:spcBef>
              <a:spcAft>
                <a:spcPts val="0"/>
              </a:spcAft>
              <a:defRPr/>
            </a:pPr>
            <a:r>
              <a:rPr lang="en-US" dirty="0" smtClean="0"/>
              <a:t>When achievement data increases, financial incentives may be awarded to teachers and</a:t>
            </a:r>
            <a:endParaRPr lang="en-US" sz="1100" dirty="0" smtClean="0"/>
          </a:p>
          <a:p>
            <a:pPr lvl="1" eaLnBrk="1" fontAlgn="auto" hangingPunct="1">
              <a:spcBef>
                <a:spcPts val="0"/>
              </a:spcBef>
              <a:spcAft>
                <a:spcPts val="0"/>
              </a:spcAft>
              <a:defRPr/>
            </a:pPr>
            <a:r>
              <a:rPr lang="en-US" dirty="0" smtClean="0"/>
              <a:t>LEAs have flexibility to determine both the type and number of opportunities for staff to improve their professional practice before they are removed from a school implementing Transformation</a:t>
            </a:r>
          </a:p>
          <a:p>
            <a:pPr lvl="1"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b="1" dirty="0" smtClean="0"/>
              <a:t>Provide job-embedded professional development</a:t>
            </a:r>
            <a:endParaRPr lang="en-US" sz="1100" dirty="0" smtClean="0"/>
          </a:p>
          <a:p>
            <a:pPr lvl="1" eaLnBrk="1" fontAlgn="auto" hangingPunct="1">
              <a:spcBef>
                <a:spcPts val="0"/>
              </a:spcBef>
              <a:spcAft>
                <a:spcPts val="0"/>
              </a:spcAft>
              <a:defRPr/>
            </a:pPr>
            <a:r>
              <a:rPr lang="en-US" dirty="0" smtClean="0"/>
              <a:t>aligned with the school’s comprehensive instructional program</a:t>
            </a:r>
            <a:endParaRPr lang="en-US" sz="1100" dirty="0" smtClean="0"/>
          </a:p>
          <a:p>
            <a:pPr lvl="1" eaLnBrk="1" fontAlgn="auto" hangingPunct="1">
              <a:spcBef>
                <a:spcPts val="0"/>
              </a:spcBef>
              <a:spcAft>
                <a:spcPts val="0"/>
              </a:spcAft>
              <a:defRPr/>
            </a:pPr>
            <a:r>
              <a:rPr lang="en-US" dirty="0" smtClean="0"/>
              <a:t>designed with school staff to ensure they are equipped to facilitate effective teaching and learning- teachers/staff have input into the PD that they need in order to improve student performance</a:t>
            </a:r>
            <a:endParaRPr lang="en-US" sz="1100" dirty="0" smtClean="0"/>
          </a:p>
          <a:p>
            <a:pPr eaLnBrk="1" fontAlgn="auto" hangingPunct="1">
              <a:spcBef>
                <a:spcPts val="0"/>
              </a:spcBef>
              <a:spcAft>
                <a:spcPts val="0"/>
              </a:spcAft>
              <a:defRPr/>
            </a:pPr>
            <a:endParaRPr lang="en-US" sz="1100" b="1" dirty="0" smtClean="0"/>
          </a:p>
          <a:p>
            <a:pPr eaLnBrk="1" fontAlgn="auto" hangingPunct="1">
              <a:spcBef>
                <a:spcPts val="0"/>
              </a:spcBef>
              <a:spcAft>
                <a:spcPts val="0"/>
              </a:spcAft>
              <a:defRPr/>
            </a:pPr>
            <a:r>
              <a:rPr lang="en-US" b="1" dirty="0" smtClean="0"/>
              <a:t>Implement strategies to retain staff- </a:t>
            </a:r>
            <a:r>
              <a:rPr lang="en-US" b="1" u="sng" dirty="0" smtClean="0"/>
              <a:t>some examples include</a:t>
            </a:r>
            <a:endParaRPr lang="en-US" sz="1100" u="sng" dirty="0" smtClean="0"/>
          </a:p>
          <a:p>
            <a:pPr lvl="1" eaLnBrk="1" fontAlgn="auto" hangingPunct="1">
              <a:spcBef>
                <a:spcPts val="0"/>
              </a:spcBef>
              <a:spcAft>
                <a:spcPts val="0"/>
              </a:spcAft>
              <a:defRPr/>
            </a:pPr>
            <a:r>
              <a:rPr lang="en-US" dirty="0" smtClean="0"/>
              <a:t>-financial incentives</a:t>
            </a:r>
            <a:endParaRPr lang="en-US" sz="1100" dirty="0" smtClean="0"/>
          </a:p>
          <a:p>
            <a:pPr lvl="1" eaLnBrk="1" fontAlgn="auto" hangingPunct="1">
              <a:spcBef>
                <a:spcPts val="0"/>
              </a:spcBef>
              <a:spcAft>
                <a:spcPts val="0"/>
              </a:spcAft>
              <a:defRPr/>
            </a:pPr>
            <a:r>
              <a:rPr lang="en-US" dirty="0" smtClean="0"/>
              <a:t> - increased opportunities for promotion and career growth</a:t>
            </a:r>
            <a:endParaRPr lang="en-US" sz="1100" dirty="0" smtClean="0"/>
          </a:p>
          <a:p>
            <a:pPr lvl="1" eaLnBrk="1" fontAlgn="auto" hangingPunct="1">
              <a:spcBef>
                <a:spcPts val="0"/>
              </a:spcBef>
              <a:spcAft>
                <a:spcPts val="0"/>
              </a:spcAft>
              <a:defRPr/>
            </a:pPr>
            <a:r>
              <a:rPr lang="en-US" dirty="0" smtClean="0"/>
              <a:t>-more flexible work conditions</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*These strategies are based on district decisions</a:t>
            </a:r>
          </a:p>
          <a:p>
            <a:pPr lvl="1" eaLnBrk="1" fontAlgn="auto" hangingPunct="1">
              <a:spcBef>
                <a:spcPts val="0"/>
              </a:spcBef>
              <a:spcAft>
                <a:spcPts val="0"/>
              </a:spcAft>
              <a:defRPr/>
            </a:pPr>
            <a:endParaRPr lang="en-US" sz="1100" dirty="0"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B5C1FF-5D5D-4D7B-A1E7-8FC588E945C4}"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b="1" dirty="0" smtClean="0"/>
              <a:t>Use data to identify and implement research-based instructional programs</a:t>
            </a:r>
            <a:endParaRPr lang="en-US" sz="1100" dirty="0" smtClean="0"/>
          </a:p>
          <a:p>
            <a:pPr lvl="1" eaLnBrk="1" fontAlgn="auto" hangingPunct="1">
              <a:spcBef>
                <a:spcPts val="0"/>
              </a:spcBef>
              <a:spcAft>
                <a:spcPts val="0"/>
              </a:spcAft>
              <a:defRPr/>
            </a:pPr>
            <a:r>
              <a:rPr lang="en-US" dirty="0" smtClean="0"/>
              <a:t>vertically aligned from one grade to the next </a:t>
            </a:r>
            <a:endParaRPr lang="en-US" sz="1100" dirty="0" smtClean="0"/>
          </a:p>
          <a:p>
            <a:pPr lvl="1" eaLnBrk="1" fontAlgn="auto" hangingPunct="1">
              <a:spcBef>
                <a:spcPts val="0"/>
              </a:spcBef>
              <a:spcAft>
                <a:spcPts val="0"/>
              </a:spcAft>
              <a:defRPr/>
            </a:pPr>
            <a:r>
              <a:rPr lang="en-US" dirty="0" smtClean="0"/>
              <a:t>aligned with State academic standards</a:t>
            </a:r>
            <a:endParaRPr lang="en-US" sz="1100" dirty="0" smtClean="0"/>
          </a:p>
          <a:p>
            <a:pPr eaLnBrk="1" fontAlgn="auto" hangingPunct="1">
              <a:spcBef>
                <a:spcPts val="0"/>
              </a:spcBef>
              <a:spcAft>
                <a:spcPts val="0"/>
              </a:spcAft>
              <a:defRPr/>
            </a:pPr>
            <a:r>
              <a:rPr lang="en-US" b="1" dirty="0" smtClean="0"/>
              <a:t> </a:t>
            </a:r>
          </a:p>
          <a:p>
            <a:pPr eaLnBrk="1" fontAlgn="auto" hangingPunct="1">
              <a:spcBef>
                <a:spcPts val="0"/>
              </a:spcBef>
              <a:spcAft>
                <a:spcPts val="0"/>
              </a:spcAft>
              <a:buFont typeface="Arial" charset="0"/>
              <a:buChar char="•"/>
              <a:defRPr/>
            </a:pPr>
            <a:r>
              <a:rPr lang="en-US" dirty="0" smtClean="0"/>
              <a:t>This may require some districts that do not have a standardized curriculum to purchase and/or develop a comprehensive curriculum with formative, interim and summative assessments</a:t>
            </a:r>
          </a:p>
          <a:p>
            <a:pPr eaLnBrk="1" fontAlgn="auto" hangingPunct="1">
              <a:spcBef>
                <a:spcPts val="0"/>
              </a:spcBef>
              <a:spcAft>
                <a:spcPts val="0"/>
              </a:spcAft>
              <a:buFont typeface="Arial" charset="0"/>
              <a:buChar char="•"/>
              <a:defRPr/>
            </a:pPr>
            <a:endParaRPr lang="en-US" sz="1100" dirty="0" smtClean="0"/>
          </a:p>
          <a:p>
            <a:pPr eaLnBrk="1" fontAlgn="auto" hangingPunct="1">
              <a:spcBef>
                <a:spcPts val="0"/>
              </a:spcBef>
              <a:spcAft>
                <a:spcPts val="0"/>
              </a:spcAft>
              <a:defRPr/>
            </a:pPr>
            <a:r>
              <a:rPr lang="en-US" b="1" dirty="0" smtClean="0"/>
              <a:t>Promote continuous use of student data to differentiate instruction</a:t>
            </a:r>
            <a:endParaRPr lang="en-US" sz="1100" dirty="0" smtClean="0"/>
          </a:p>
          <a:p>
            <a:pPr lvl="1" eaLnBrk="1" fontAlgn="auto" hangingPunct="1">
              <a:spcBef>
                <a:spcPts val="0"/>
              </a:spcBef>
              <a:spcAft>
                <a:spcPts val="0"/>
              </a:spcAft>
              <a:defRPr/>
            </a:pPr>
            <a:r>
              <a:rPr lang="en-US" dirty="0" smtClean="0"/>
              <a:t>Formative, interim and summative assessments must be used to drive decisions for classroom interventions and professional development</a:t>
            </a:r>
          </a:p>
          <a:p>
            <a:pPr lvl="1"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b="1" dirty="0" smtClean="0"/>
              <a:t>Provide increased learning time- </a:t>
            </a:r>
            <a:r>
              <a:rPr lang="en-US" b="1" dirty="0" smtClean="0"/>
              <a:t>by </a:t>
            </a:r>
            <a:r>
              <a:rPr lang="en-US" b="1" u="sng" dirty="0" smtClean="0"/>
              <a:t>increasing </a:t>
            </a:r>
            <a:r>
              <a:rPr lang="en-US" b="1" u="sng" dirty="0" smtClean="0"/>
              <a:t>instructional </a:t>
            </a:r>
            <a:r>
              <a:rPr lang="en-US" b="1" u="sng" dirty="0" smtClean="0"/>
              <a:t>minutes through</a:t>
            </a:r>
            <a:r>
              <a:rPr lang="en-US" b="1" u="sng" baseline="0" dirty="0" smtClean="0"/>
              <a:t> an extended school day, week and/or year</a:t>
            </a:r>
            <a:endParaRPr lang="en-US" sz="1100" u="sng" dirty="0" smtClean="0"/>
          </a:p>
          <a:p>
            <a:pPr lvl="1" eaLnBrk="1" fontAlgn="auto" hangingPunct="1">
              <a:spcBef>
                <a:spcPts val="0"/>
              </a:spcBef>
              <a:spcAft>
                <a:spcPts val="0"/>
              </a:spcAft>
              <a:defRPr/>
            </a:pPr>
            <a:r>
              <a:rPr lang="en-US" dirty="0" smtClean="0"/>
              <a:t>Student instructional time- required to increase instructional time</a:t>
            </a:r>
            <a:endParaRPr lang="en-US" sz="1100" dirty="0" smtClean="0"/>
          </a:p>
          <a:p>
            <a:pPr lvl="1" eaLnBrk="1" fontAlgn="auto" hangingPunct="1">
              <a:spcBef>
                <a:spcPts val="0"/>
              </a:spcBef>
              <a:spcAft>
                <a:spcPts val="0"/>
              </a:spcAft>
              <a:defRPr/>
            </a:pPr>
            <a:r>
              <a:rPr lang="en-US" dirty="0" smtClean="0"/>
              <a:t>Teacher professional development and student enrichment activities can be a part, but not all of these additional minutes</a:t>
            </a:r>
            <a:endParaRPr lang="en-US" sz="1100" dirty="0" smtClean="0"/>
          </a:p>
          <a:p>
            <a:pPr lvl="1" eaLnBrk="1" fontAlgn="auto" hangingPunct="1">
              <a:spcBef>
                <a:spcPts val="0"/>
              </a:spcBef>
              <a:spcAft>
                <a:spcPts val="0"/>
              </a:spcAft>
              <a:defRPr/>
            </a:pPr>
            <a:r>
              <a:rPr lang="en-US" dirty="0" smtClean="0"/>
              <a:t>Can incorporate programs to create and build relationships with students</a:t>
            </a:r>
            <a:r>
              <a:rPr lang="en-US" sz="1100" dirty="0" smtClean="0"/>
              <a:t> </a:t>
            </a:r>
            <a:r>
              <a:rPr lang="en-US" sz="1100" i="1" dirty="0" smtClean="0"/>
              <a:t>such as </a:t>
            </a:r>
            <a:r>
              <a:rPr lang="en-US" i="1" dirty="0" smtClean="0"/>
              <a:t>advisory periods</a:t>
            </a:r>
            <a:r>
              <a:rPr lang="en-US" dirty="0" smtClean="0"/>
              <a:t> as part of the extended day</a:t>
            </a:r>
          </a:p>
          <a:p>
            <a:pPr lvl="1" eaLnBrk="1" fontAlgn="auto" hangingPunct="1">
              <a:spcBef>
                <a:spcPts val="0"/>
              </a:spcBef>
              <a:spcAft>
                <a:spcPts val="0"/>
              </a:spcAft>
              <a:defRPr/>
            </a:pPr>
            <a:endParaRPr lang="en-US" sz="1100" dirty="0" smtClean="0"/>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b="1" dirty="0" smtClean="0"/>
              <a:t>Provide ongoing mechanisms for family and community engagement-for example</a:t>
            </a:r>
            <a:endParaRPr lang="en-US" sz="1100" dirty="0" smtClean="0"/>
          </a:p>
          <a:p>
            <a:pPr lvl="1" eaLnBrk="1" fontAlgn="auto" hangingPunct="1">
              <a:spcBef>
                <a:spcPts val="0"/>
              </a:spcBef>
              <a:spcAft>
                <a:spcPts val="0"/>
              </a:spcAft>
              <a:defRPr/>
            </a:pPr>
            <a:r>
              <a:rPr lang="en-US" dirty="0" smtClean="0"/>
              <a:t>FOR EXAMPLE:</a:t>
            </a:r>
          </a:p>
          <a:p>
            <a:pPr lvl="1" eaLnBrk="1" fontAlgn="auto" hangingPunct="1">
              <a:spcBef>
                <a:spcPts val="0"/>
              </a:spcBef>
              <a:spcAft>
                <a:spcPts val="0"/>
              </a:spcAft>
              <a:defRPr/>
            </a:pPr>
            <a:r>
              <a:rPr lang="en-US" dirty="0" smtClean="0"/>
              <a:t>-Partnerships with parents</a:t>
            </a:r>
            <a:endParaRPr lang="en-US" sz="1100" dirty="0" smtClean="0"/>
          </a:p>
          <a:p>
            <a:pPr lvl="1" eaLnBrk="1" fontAlgn="auto" hangingPunct="1">
              <a:spcBef>
                <a:spcPts val="0"/>
              </a:spcBef>
              <a:spcAft>
                <a:spcPts val="0"/>
              </a:spcAft>
              <a:defRPr/>
            </a:pPr>
            <a:r>
              <a:rPr lang="en-US" dirty="0" smtClean="0"/>
              <a:t>-Faith based and community groups working with the school</a:t>
            </a:r>
            <a:endParaRPr lang="en-US" sz="1100" dirty="0" smtClean="0"/>
          </a:p>
          <a:p>
            <a:pPr lvl="1" eaLnBrk="1" fontAlgn="auto" hangingPunct="1">
              <a:spcBef>
                <a:spcPts val="0"/>
              </a:spcBef>
              <a:spcAft>
                <a:spcPts val="0"/>
              </a:spcAft>
              <a:defRPr/>
            </a:pPr>
            <a:r>
              <a:rPr lang="en-US" dirty="0" smtClean="0"/>
              <a:t>-Health clinics, evening classes for families and other social services</a:t>
            </a:r>
            <a:endParaRPr lang="en-US" sz="1100" dirty="0" smtClean="0"/>
          </a:p>
          <a:p>
            <a:pPr lvl="1" eaLnBrk="1" fontAlgn="auto" hangingPunct="1">
              <a:spcBef>
                <a:spcPts val="0"/>
              </a:spcBef>
              <a:spcAft>
                <a:spcPts val="0"/>
              </a:spcAft>
              <a:defRPr/>
            </a:pPr>
            <a:r>
              <a:rPr lang="en-US" dirty="0" smtClean="0"/>
              <a:t>-Other state and local organizations</a:t>
            </a:r>
          </a:p>
          <a:p>
            <a:pPr lvl="1"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b="1" dirty="0" smtClean="0"/>
              <a:t>Give the school operational flexibility- these campuses have different needs</a:t>
            </a:r>
            <a:endParaRPr lang="en-US" sz="1100" dirty="0" smtClean="0"/>
          </a:p>
          <a:p>
            <a:pPr lvl="1" eaLnBrk="1" fontAlgn="auto" hangingPunct="1">
              <a:spcBef>
                <a:spcPts val="0"/>
              </a:spcBef>
              <a:spcAft>
                <a:spcPts val="0"/>
              </a:spcAft>
              <a:defRPr/>
            </a:pPr>
            <a:r>
              <a:rPr lang="en-US" dirty="0" smtClean="0"/>
              <a:t>Budgeting, staffing and scheduling (examples)</a:t>
            </a:r>
            <a:endParaRPr lang="en-US" sz="1100" dirty="0" smtClean="0"/>
          </a:p>
          <a:p>
            <a:pPr lvl="1" eaLnBrk="1" fontAlgn="auto" hangingPunct="1">
              <a:spcBef>
                <a:spcPts val="0"/>
              </a:spcBef>
              <a:spcAft>
                <a:spcPts val="0"/>
              </a:spcAft>
              <a:defRPr/>
            </a:pPr>
            <a:r>
              <a:rPr lang="en-US" dirty="0" smtClean="0"/>
              <a:t>Ongoing intensive technical assistance to support the hard work and unique challenges at the campus</a:t>
            </a:r>
          </a:p>
          <a:p>
            <a:pPr lvl="1"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b="1" dirty="0" smtClean="0"/>
              <a:t>District provides ongoing technical assistance- this could include a</a:t>
            </a:r>
            <a:r>
              <a:rPr lang="en-US" sz="1100" dirty="0" smtClean="0"/>
              <a:t> </a:t>
            </a:r>
            <a:r>
              <a:rPr lang="en-US" dirty="0" smtClean="0"/>
              <a:t>District turnaround office with the DCSI .</a:t>
            </a:r>
          </a:p>
          <a:p>
            <a:pPr eaLnBrk="1" fontAlgn="auto" hangingPunct="1">
              <a:spcBef>
                <a:spcPts val="0"/>
              </a:spcBef>
              <a:spcAft>
                <a:spcPts val="0"/>
              </a:spcAft>
              <a:defRPr/>
            </a:pPr>
            <a:endParaRPr lang="en-US" sz="1100" u="sng" dirty="0" smtClean="0"/>
          </a:p>
          <a:p>
            <a:pPr lvl="1" eaLnBrk="1" fontAlgn="auto" hangingPunct="1">
              <a:spcBef>
                <a:spcPts val="0"/>
              </a:spcBef>
              <a:spcAft>
                <a:spcPts val="0"/>
              </a:spcAft>
              <a:defRPr/>
            </a:pPr>
            <a:r>
              <a:rPr lang="en-US" dirty="0" smtClean="0"/>
              <a:t>The district should have quick responses to requests for resources or answers to questions-</a:t>
            </a:r>
            <a:r>
              <a:rPr lang="en-US" sz="1100" dirty="0" smtClean="0"/>
              <a:t>Open dialogue and support</a:t>
            </a:r>
          </a:p>
          <a:p>
            <a:pPr lvl="1" eaLnBrk="1" fontAlgn="auto" hangingPunct="1">
              <a:spcBef>
                <a:spcPts val="0"/>
              </a:spcBef>
              <a:spcAft>
                <a:spcPts val="0"/>
              </a:spcAft>
              <a:defRPr/>
            </a:pPr>
            <a:r>
              <a:rPr lang="en-US" dirty="0" smtClean="0"/>
              <a:t>Frequent visits by the district to assess how they can help with operational flexibility</a:t>
            </a:r>
          </a:p>
          <a:p>
            <a:pPr lvl="1" eaLnBrk="1" fontAlgn="auto" hangingPunct="1">
              <a:spcBef>
                <a:spcPts val="0"/>
              </a:spcBef>
              <a:spcAft>
                <a:spcPts val="0"/>
              </a:spcAft>
              <a:defRPr/>
            </a:pPr>
            <a:r>
              <a:rPr lang="en-US" dirty="0" smtClean="0"/>
              <a:t>Celebrate successes and support the campus!!!</a:t>
            </a:r>
            <a:endParaRPr lang="en-US" sz="1100"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6561EF-F73B-4D2A-AA98-68862CB3850D}"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 the right hand side of the handout are the activities that you MAY choose to implement. Some of the permissible activities include (but are not limited to) </a:t>
            </a:r>
          </a:p>
          <a:p>
            <a:pPr eaLnBrk="1" hangingPunct="1">
              <a:spcBef>
                <a:spcPct val="0"/>
              </a:spcBef>
            </a:pPr>
            <a:endParaRPr lang="en-US" dirty="0" smtClean="0"/>
          </a:p>
          <a:p>
            <a:pPr eaLnBrk="1" hangingPunct="1">
              <a:spcBef>
                <a:spcPct val="0"/>
              </a:spcBef>
            </a:pPr>
            <a:r>
              <a:rPr lang="en-US" dirty="0" smtClean="0"/>
              <a:t>Implement school-wide </a:t>
            </a:r>
            <a:r>
              <a:rPr lang="en-US" b="1" dirty="0" smtClean="0"/>
              <a:t>response to intervention</a:t>
            </a:r>
            <a:r>
              <a:rPr lang="en-US" dirty="0" smtClean="0"/>
              <a:t>.</a:t>
            </a:r>
          </a:p>
          <a:p>
            <a:pPr eaLnBrk="1" hangingPunct="1">
              <a:spcBef>
                <a:spcPct val="0"/>
              </a:spcBef>
            </a:pPr>
            <a:endParaRPr lang="en-US" dirty="0" smtClean="0"/>
          </a:p>
          <a:p>
            <a:pPr eaLnBrk="1" hangingPunct="1">
              <a:spcBef>
                <a:spcPct val="0"/>
              </a:spcBef>
            </a:pPr>
            <a:r>
              <a:rPr lang="en-US" dirty="0" smtClean="0"/>
              <a:t>Integrate </a:t>
            </a:r>
            <a:r>
              <a:rPr lang="en-US" b="1" dirty="0" smtClean="0"/>
              <a:t>technology-based supports </a:t>
            </a:r>
            <a:r>
              <a:rPr lang="en-US" dirty="0" smtClean="0"/>
              <a:t>and interventions.</a:t>
            </a:r>
          </a:p>
          <a:p>
            <a:pPr eaLnBrk="1" hangingPunct="1">
              <a:spcBef>
                <a:spcPct val="0"/>
              </a:spcBef>
            </a:pPr>
            <a:endParaRPr lang="en-US" dirty="0" smtClean="0"/>
          </a:p>
          <a:p>
            <a:pPr eaLnBrk="1" hangingPunct="1">
              <a:spcBef>
                <a:spcPct val="0"/>
              </a:spcBef>
            </a:pPr>
            <a:r>
              <a:rPr lang="en-US" b="1" dirty="0" smtClean="0"/>
              <a:t>Increase rigor </a:t>
            </a:r>
            <a:r>
              <a:rPr lang="en-US" dirty="0" smtClean="0"/>
              <a:t>by offering Advanced Placement and International Baccalaureate, project-based learning, dual-enrollment programs, or other </a:t>
            </a:r>
            <a:r>
              <a:rPr lang="en-US" b="1" dirty="0" smtClean="0"/>
              <a:t>advanced coursework</a:t>
            </a:r>
            <a:r>
              <a:rPr lang="en-US" dirty="0" smtClean="0"/>
              <a:t>. </a:t>
            </a:r>
          </a:p>
          <a:p>
            <a:pPr eaLnBrk="1" hangingPunct="1">
              <a:spcBef>
                <a:spcPct val="0"/>
              </a:spcBef>
            </a:pPr>
            <a:endParaRPr lang="en-US" dirty="0" smtClean="0"/>
          </a:p>
          <a:p>
            <a:pPr eaLnBrk="1" hangingPunct="1">
              <a:spcBef>
                <a:spcPct val="0"/>
              </a:spcBef>
            </a:pPr>
            <a:r>
              <a:rPr lang="en-US" b="1" dirty="0" smtClean="0"/>
              <a:t>Increase graduation rates </a:t>
            </a:r>
            <a:r>
              <a:rPr lang="en-US" dirty="0" smtClean="0"/>
              <a:t>through credit recovery programs, smaller learning communities or other intervention strategies.</a:t>
            </a:r>
          </a:p>
          <a:p>
            <a:pPr eaLnBrk="1" hangingPunct="1">
              <a:spcBef>
                <a:spcPct val="0"/>
              </a:spcBef>
            </a:pPr>
            <a:endParaRPr lang="en-US" dirty="0" smtClean="0"/>
          </a:p>
          <a:p>
            <a:pPr eaLnBrk="1" hangingPunct="1">
              <a:spcBef>
                <a:spcPct val="0"/>
              </a:spcBef>
            </a:pPr>
            <a:r>
              <a:rPr lang="en-US" dirty="0" smtClean="0"/>
              <a:t>Establish </a:t>
            </a:r>
            <a:r>
              <a:rPr lang="en-US" b="1" dirty="0" smtClean="0"/>
              <a:t>early warning systems </a:t>
            </a:r>
            <a:r>
              <a:rPr lang="en-US" dirty="0" smtClean="0"/>
              <a:t>to identify </a:t>
            </a:r>
            <a:r>
              <a:rPr lang="en-US" b="1" dirty="0" smtClean="0"/>
              <a:t>students at risk</a:t>
            </a:r>
            <a:r>
              <a:rPr lang="en-US" dirty="0" smtClean="0"/>
              <a:t> of dropping out. </a:t>
            </a:r>
          </a:p>
          <a:p>
            <a:pPr eaLnBrk="1" hangingPunct="1">
              <a:spcBef>
                <a:spcPct val="0"/>
              </a:spcBef>
            </a:pPr>
            <a:endParaRPr lang="en-US" dirty="0" smtClean="0"/>
          </a:p>
          <a:p>
            <a:pPr eaLnBrk="1" hangingPunct="1">
              <a:spcBef>
                <a:spcPct val="0"/>
              </a:spcBef>
            </a:pPr>
            <a:r>
              <a:rPr lang="en-US" dirty="0" smtClean="0"/>
              <a:t>This list is only a few of the possible permissible activities allowed under the Transformation model. See the handout provided for a complete list of requirements and permissible activities.</a:t>
            </a:r>
          </a:p>
          <a:p>
            <a:pPr eaLnBrk="1" hangingPunct="1">
              <a:spcBef>
                <a:spcPct val="0"/>
              </a:spcBef>
            </a:pPr>
            <a:endParaRPr 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7BA36-BE7E-4790-9006-CF65EA45544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According to the Center for Innovation and Improvement, there are Pitfalls to avoid for districts implementing transformation and/or turnaround (CII)</a:t>
            </a:r>
          </a:p>
          <a:p>
            <a:pPr lvl="1" eaLnBrk="1" hangingPunct="1">
              <a:spcBef>
                <a:spcPct val="0"/>
              </a:spcBef>
            </a:pPr>
            <a:r>
              <a:rPr lang="en-US" b="1" dirty="0" smtClean="0"/>
              <a:t>Avoid:</a:t>
            </a:r>
          </a:p>
          <a:p>
            <a:pPr lvl="1" eaLnBrk="1" hangingPunct="1">
              <a:spcBef>
                <a:spcPct val="0"/>
              </a:spcBef>
            </a:pPr>
            <a:r>
              <a:rPr lang="en-US" b="1" dirty="0" smtClean="0"/>
              <a:t>Failing to intentionally cultivate a supply of leaders and operators to fix failing schools</a:t>
            </a:r>
          </a:p>
          <a:p>
            <a:pPr lvl="1" eaLnBrk="1" hangingPunct="1">
              <a:spcBef>
                <a:spcPct val="0"/>
              </a:spcBef>
            </a:pPr>
            <a:r>
              <a:rPr lang="en-US" b="1" dirty="0" smtClean="0"/>
              <a:t>Selecting the most readily available rather than best leader to lead Turnaround/Transformation effort</a:t>
            </a:r>
          </a:p>
          <a:p>
            <a:pPr lvl="1" eaLnBrk="1" hangingPunct="1">
              <a:spcBef>
                <a:spcPct val="0"/>
              </a:spcBef>
            </a:pPr>
            <a:r>
              <a:rPr lang="en-US" b="1" dirty="0" smtClean="0"/>
              <a:t>Permitting staff to avoid change</a:t>
            </a:r>
          </a:p>
          <a:p>
            <a:pPr lvl="1" eaLnBrk="1" hangingPunct="1">
              <a:spcBef>
                <a:spcPct val="0"/>
              </a:spcBef>
            </a:pPr>
            <a:r>
              <a:rPr lang="en-US" b="1" dirty="0" smtClean="0"/>
              <a:t>Demonstrating lack of political will to pursue difficult strategies, including rapid retry</a:t>
            </a:r>
          </a:p>
          <a:p>
            <a:pPr lvl="1" eaLnBrk="1" hangingPunct="1">
              <a:spcBef>
                <a:spcPct val="0"/>
              </a:spcBef>
            </a:pPr>
            <a:r>
              <a:rPr lang="en-US" b="1" dirty="0" smtClean="0"/>
              <a:t>Recycling underperforming teachers</a:t>
            </a:r>
          </a:p>
          <a:p>
            <a:pPr lvl="1" eaLnBrk="1" hangingPunct="1">
              <a:spcBef>
                <a:spcPct val="0"/>
              </a:spcBef>
            </a:pPr>
            <a:r>
              <a:rPr lang="en-US" b="1" dirty="0" smtClean="0"/>
              <a:t>Allowing state and district policies and standard operating procedures that inhibit dramatic change</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144CC7-B42A-407D-B5B2-E956E17A9C4A}" type="slidenum">
              <a:rPr lang="en-US" smtClean="0"/>
              <a:pPr fontAlgn="base">
                <a:spcBef>
                  <a:spcPct val="0"/>
                </a:spcBef>
                <a:spcAft>
                  <a:spcPct val="0"/>
                </a:spcAft>
                <a:defRPr/>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A38B59-BCFF-4F3C-9822-13434245DD8E}"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39D2D0-1A46-4DBD-A326-446742F622DF}"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3831C80-2EBE-4587-9F35-BC790AB4DF14}"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5E6A81-ACA8-4B1F-A361-CFD38F57F754}" type="datetime1">
              <a:rPr lang="en-US" smtClean="0"/>
              <a:pPr/>
              <a:t>4/3/2014</a:t>
            </a:fld>
            <a:endParaRPr lang="en-US"/>
          </a:p>
        </p:txBody>
      </p:sp>
      <p:sp>
        <p:nvSpPr>
          <p:cNvPr id="8" name="Footer Placeholder 7"/>
          <p:cNvSpPr>
            <a:spLocks noGrp="1"/>
          </p:cNvSpPr>
          <p:nvPr>
            <p:ph type="ftr" sz="quarter" idx="11"/>
          </p:nvPr>
        </p:nvSpPr>
        <p:spPr/>
        <p:txBody>
          <a:bodyPr/>
          <a:lstStyle/>
          <a:p>
            <a:r>
              <a:rPr lang="en-US" smtClean="0"/>
              <a:t>© Texas Education Agency, 2014</a:t>
            </a:r>
            <a:endParaRPr lang="en-US"/>
          </a:p>
        </p:txBody>
      </p:sp>
      <p:sp>
        <p:nvSpPr>
          <p:cNvPr id="9" name="Slide Number Placeholder 8"/>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DAB28C-EEED-4541-9EC6-00A8C8B64B4C}" type="datetime1">
              <a:rPr lang="en-US" smtClean="0"/>
              <a:pPr/>
              <a:t>4/3/2014</a:t>
            </a:fld>
            <a:endParaRPr lang="en-US"/>
          </a:p>
        </p:txBody>
      </p:sp>
      <p:sp>
        <p:nvSpPr>
          <p:cNvPr id="4" name="Footer Placeholder 3"/>
          <p:cNvSpPr>
            <a:spLocks noGrp="1"/>
          </p:cNvSpPr>
          <p:nvPr>
            <p:ph type="ftr" sz="quarter" idx="11"/>
          </p:nvPr>
        </p:nvSpPr>
        <p:spPr/>
        <p:txBody>
          <a:bodyPr/>
          <a:lstStyle/>
          <a:p>
            <a:r>
              <a:rPr lang="en-US" smtClean="0"/>
              <a:t>© Texas Education Agency, 2014</a:t>
            </a:r>
            <a:endParaRPr lang="en-US"/>
          </a:p>
        </p:txBody>
      </p:sp>
      <p:sp>
        <p:nvSpPr>
          <p:cNvPr id="5" name="Slide Number Placeholder 4"/>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98AC565-21CA-43C9-96B2-616814637C30}" type="datetime1">
              <a:rPr lang="en-US" smtClean="0"/>
              <a:pPr/>
              <a:t>4/3/2014</a:t>
            </a:fld>
            <a:endParaRPr lang="en-US"/>
          </a:p>
        </p:txBody>
      </p:sp>
      <p:sp>
        <p:nvSpPr>
          <p:cNvPr id="3" name="Footer Placeholder 2"/>
          <p:cNvSpPr>
            <a:spLocks noGrp="1"/>
          </p:cNvSpPr>
          <p:nvPr>
            <p:ph type="ftr" sz="quarter" idx="11"/>
          </p:nvPr>
        </p:nvSpPr>
        <p:spPr/>
        <p:txBody>
          <a:bodyPr/>
          <a:lstStyle/>
          <a:p>
            <a:r>
              <a:rPr lang="en-US" smtClean="0"/>
              <a:t>© Texas Education Agency, 2014</a:t>
            </a:r>
            <a:endParaRPr lang="en-US"/>
          </a:p>
        </p:txBody>
      </p:sp>
      <p:sp>
        <p:nvSpPr>
          <p:cNvPr id="4" name="Slide Number Placeholder 3"/>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230ED7-2A75-46FA-9B3D-A07136CFC2A6}"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F4ECE76-4414-4FE4-89CE-54125C7F1CC6}"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F062C14F-3E6E-4879-9471-A2335F8BDA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810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 Texas Education Agency, 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2C14F-3E6E-4879-9471-A2335F8BDA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Texas Title I Priority Schools </a:t>
            </a:r>
            <a:br>
              <a:rPr lang="en-US" dirty="0" smtClean="0"/>
            </a:br>
            <a:r>
              <a:rPr lang="en-US" dirty="0" smtClean="0"/>
              <a:t>(TTIPS) Grant </a:t>
            </a:r>
            <a:br>
              <a:rPr lang="en-US" dirty="0" smtClean="0"/>
            </a:br>
            <a:r>
              <a:rPr lang="en-US" dirty="0" smtClean="0"/>
              <a:t>Cycle 3</a:t>
            </a:r>
            <a:br>
              <a:rPr lang="en-US" dirty="0" smtClean="0"/>
            </a:br>
            <a:endParaRPr lang="en-US" dirty="0"/>
          </a:p>
        </p:txBody>
      </p:sp>
      <p:sp>
        <p:nvSpPr>
          <p:cNvPr id="5" name="Subtitle 4"/>
          <p:cNvSpPr>
            <a:spLocks noGrp="1"/>
          </p:cNvSpPr>
          <p:nvPr>
            <p:ph type="subTitle" idx="1"/>
          </p:nvPr>
        </p:nvSpPr>
        <p:spPr/>
        <p:txBody>
          <a:bodyPr/>
          <a:lstStyle/>
          <a:p>
            <a:r>
              <a:rPr lang="en-US" dirty="0" smtClean="0"/>
              <a:t>Grant Overview &amp; Applicant Conference</a:t>
            </a:r>
            <a:endParaRPr lang="en-US" dirty="0"/>
          </a:p>
        </p:txBody>
      </p:sp>
      <p:sp>
        <p:nvSpPr>
          <p:cNvPr id="6" name="Slide Number Placeholder 5"/>
          <p:cNvSpPr>
            <a:spLocks noGrp="1"/>
          </p:cNvSpPr>
          <p:nvPr>
            <p:ph type="sldNum" sz="quarter" idx="12"/>
          </p:nvPr>
        </p:nvSpPr>
        <p:spPr/>
        <p:txBody>
          <a:bodyPr/>
          <a:lstStyle/>
          <a:p>
            <a:fld id="{F062C14F-3E6E-4879-9471-A2335F8BDA7A}"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 Texas Education Agency, 2014</a:t>
            </a:r>
            <a:endParaRPr lang="en-US"/>
          </a:p>
        </p:txBody>
      </p:sp>
      <p:pic>
        <p:nvPicPr>
          <p:cNvPr id="11" name="~PP853.WAV">
            <a:hlinkClick r:id="" action="ppaction://media"/>
          </p:cNvPr>
          <p:cNvPicPr>
            <a:picLocks noRot="1" noChangeAspect="1"/>
          </p:cNvPicPr>
          <p:nvPr>
            <a:wavAudioFile r:embed="rId1" name="~PP853.WAV"/>
          </p:nvPr>
        </p:nvPicPr>
        <p:blipFill>
          <a:blip r:embed="rId4" cstate="print"/>
          <a:stretch>
            <a:fillRect/>
          </a:stretch>
        </p:blipFill>
        <p:spPr>
          <a:xfrm>
            <a:off x="8716963" y="6430963"/>
            <a:ext cx="304800" cy="304800"/>
          </a:xfrm>
          <a:prstGeom prst="rect">
            <a:avLst/>
          </a:prstGeom>
        </p:spPr>
      </p:pic>
    </p:spTree>
  </p:cSld>
  <p:clrMapOvr>
    <a:masterClrMapping/>
  </p:clrMapOvr>
  <p:transition advTm="73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Overview of the TTIPS Models</a:t>
            </a:r>
            <a:endParaRPr lang="en-US" dirty="0"/>
          </a:p>
        </p:txBody>
      </p:sp>
      <p:sp>
        <p:nvSpPr>
          <p:cNvPr id="3" name="Content Placeholder 2"/>
          <p:cNvSpPr>
            <a:spLocks noGrp="1"/>
          </p:cNvSpPr>
          <p:nvPr>
            <p:ph idx="1"/>
          </p:nvPr>
        </p:nvSpPr>
        <p:spPr/>
        <p:txBody>
          <a:bodyPr/>
          <a:lstStyle/>
          <a:p>
            <a:r>
              <a:rPr lang="en-US" b="1" dirty="0" smtClean="0"/>
              <a:t>“Big Picture” View</a:t>
            </a:r>
          </a:p>
          <a:p>
            <a:endParaRPr lang="en-US" b="1" dirty="0" smtClean="0"/>
          </a:p>
          <a:p>
            <a:r>
              <a:rPr lang="en-US" b="1" dirty="0" smtClean="0"/>
              <a:t>Requirements and Permissible Activities </a:t>
            </a:r>
          </a:p>
          <a:p>
            <a:endParaRPr lang="en-US" b="1" dirty="0" smtClean="0"/>
          </a:p>
          <a:p>
            <a:r>
              <a:rPr lang="en-US" b="1" dirty="0" smtClean="0"/>
              <a:t>District Considerations</a:t>
            </a:r>
          </a:p>
          <a:p>
            <a:endParaRPr lang="en-US" dirty="0"/>
          </a:p>
        </p:txBody>
      </p:sp>
      <p:sp>
        <p:nvSpPr>
          <p:cNvPr id="4" name="Slide Number Placeholder 3"/>
          <p:cNvSpPr>
            <a:spLocks noGrp="1"/>
          </p:cNvSpPr>
          <p:nvPr>
            <p:ph type="sldNum" sz="quarter" idx="12"/>
          </p:nvPr>
        </p:nvSpPr>
        <p:spPr/>
        <p:txBody>
          <a:bodyPr/>
          <a:lstStyle/>
          <a:p>
            <a:fld id="{F062C14F-3E6E-4879-9471-A2335F8BDA7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8" name="~PP919.WAV">
            <a:hlinkClick r:id="" action="ppaction://media"/>
          </p:cNvPr>
          <p:cNvPicPr>
            <a:picLocks noRot="1" noChangeAspect="1"/>
          </p:cNvPicPr>
          <p:nvPr>
            <a:wavAudioFile r:embed="rId1" name="~PP919.WAV"/>
          </p:nvPr>
        </p:nvPicPr>
        <p:blipFill>
          <a:blip r:embed="rId4" cstate="print"/>
          <a:stretch>
            <a:fillRect/>
          </a:stretch>
        </p:blipFill>
        <p:spPr>
          <a:xfrm>
            <a:off x="8716963" y="6430963"/>
            <a:ext cx="304800" cy="304800"/>
          </a:xfrm>
          <a:prstGeom prst="rect">
            <a:avLst/>
          </a:prstGeom>
        </p:spPr>
      </p:pic>
    </p:spTree>
  </p:cSld>
  <p:clrMapOvr>
    <a:masterClrMapping/>
  </p:clrMapOvr>
  <p:transition advTm="20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t>MODULE 5: Transformation Model Overview</a:t>
            </a:r>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062C14F-3E6E-4879-9471-A2335F8BDA7A}"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pic>
        <p:nvPicPr>
          <p:cNvPr id="9" name="~PP2017.WAV">
            <a:hlinkClick r:id="" action="ppaction://media"/>
          </p:cNvPr>
          <p:cNvPicPr>
            <a:picLocks noRot="1" noChangeAspect="1"/>
          </p:cNvPicPr>
          <p:nvPr>
            <a:wavAudioFile r:embed="rId1" name="~PP2017.WAV"/>
          </p:nvPr>
        </p:nvPicPr>
        <p:blipFill>
          <a:blip r:embed="rId4" cstate="print"/>
          <a:stretch>
            <a:fillRect/>
          </a:stretch>
        </p:blipFill>
        <p:spPr>
          <a:xfrm>
            <a:off x="8716963" y="6430963"/>
            <a:ext cx="304800" cy="304800"/>
          </a:xfrm>
          <a:prstGeom prst="rect">
            <a:avLst/>
          </a:prstGeom>
        </p:spPr>
      </p:pic>
    </p:spTree>
  </p:cSld>
  <p:clrMapOvr>
    <a:masterClrMapping/>
  </p:clrMapOvr>
  <p:transition advTm="49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solidFill>
                  <a:schemeClr val="accent3"/>
                </a:solidFill>
              </a:rPr>
              <a:t>Big Picture View - Transformation</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latin typeface="Calibri" pitchFamily="34" charset="0"/>
              </a:rPr>
              <a:t>Develop and increase teacher and school leader effectiveness.</a:t>
            </a:r>
          </a:p>
          <a:p>
            <a:endParaRPr lang="en-US" dirty="0" smtClean="0">
              <a:latin typeface="Calibri" pitchFamily="34" charset="0"/>
            </a:endParaRPr>
          </a:p>
          <a:p>
            <a:r>
              <a:rPr lang="en-US" dirty="0" smtClean="0">
                <a:latin typeface="Calibri" pitchFamily="34" charset="0"/>
              </a:rPr>
              <a:t>Implement comprehensive instructional reform strategies.</a:t>
            </a:r>
          </a:p>
          <a:p>
            <a:endParaRPr lang="en-US" dirty="0" smtClean="0">
              <a:latin typeface="Calibri" pitchFamily="34" charset="0"/>
            </a:endParaRPr>
          </a:p>
          <a:p>
            <a:r>
              <a:rPr lang="en-US" dirty="0" smtClean="0">
                <a:latin typeface="Calibri" pitchFamily="34" charset="0"/>
              </a:rPr>
              <a:t>Increase learning time and create community-oriented school.</a:t>
            </a:r>
          </a:p>
          <a:p>
            <a:endParaRPr lang="en-US" dirty="0" smtClean="0">
              <a:latin typeface="Calibri" pitchFamily="34" charset="0"/>
            </a:endParaRPr>
          </a:p>
          <a:p>
            <a:r>
              <a:rPr lang="en-US" dirty="0" smtClean="0">
                <a:latin typeface="Calibri" pitchFamily="34" charset="0"/>
              </a:rPr>
              <a:t>Provide operational flexibility and sustained support.</a:t>
            </a:r>
          </a:p>
          <a:p>
            <a:pPr>
              <a:buFont typeface="Arial" charset="0"/>
              <a:buChar char="•"/>
            </a:pPr>
            <a:endParaRPr lang="en-US" sz="2800" dirty="0" smtClean="0">
              <a:latin typeface="Calibri" pitchFamily="34" charset="0"/>
            </a:endParaRPr>
          </a:p>
        </p:txBody>
      </p:sp>
      <p:sp>
        <p:nvSpPr>
          <p:cNvPr id="4" name="Slide Number Placeholder 3"/>
          <p:cNvSpPr>
            <a:spLocks noGrp="1"/>
          </p:cNvSpPr>
          <p:nvPr>
            <p:ph type="sldNum" sz="quarter" idx="12"/>
          </p:nvPr>
        </p:nvSpPr>
        <p:spPr/>
        <p:txBody>
          <a:bodyPr/>
          <a:lstStyle/>
          <a:p>
            <a:fld id="{F062C14F-3E6E-4879-9471-A2335F8BDA7A}"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10" name="~PP1772.WAV">
            <a:hlinkClick r:id="" action="ppaction://media"/>
          </p:cNvPr>
          <p:cNvPicPr>
            <a:picLocks noRot="1" noChangeAspect="1"/>
          </p:cNvPicPr>
          <p:nvPr>
            <a:wavAudioFile r:embed="rId1" name="~PP1772.WAV"/>
          </p:nvPr>
        </p:nvPicPr>
        <p:blipFill>
          <a:blip r:embed="rId4" cstate="print"/>
          <a:stretch>
            <a:fillRect/>
          </a:stretch>
        </p:blipFill>
        <p:spPr>
          <a:xfrm>
            <a:off x="8716963" y="6430963"/>
            <a:ext cx="304800" cy="304800"/>
          </a:xfrm>
          <a:prstGeom prst="rect">
            <a:avLst/>
          </a:prstGeom>
        </p:spPr>
      </p:pic>
    </p:spTree>
  </p:cSld>
  <p:clrMapOvr>
    <a:masterClrMapping/>
  </p:clrMapOvr>
  <p:transition advTm="1142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solidFill>
                  <a:schemeClr val="accent3"/>
                </a:solidFill>
              </a:rPr>
              <a:t>Transformation Requirements</a:t>
            </a:r>
            <a:endParaRPr lang="en-US" dirty="0"/>
          </a:p>
        </p:txBody>
      </p:sp>
      <p:sp>
        <p:nvSpPr>
          <p:cNvPr id="52229" name="Content Placeholder 5"/>
          <p:cNvSpPr>
            <a:spLocks noGrp="1"/>
          </p:cNvSpPr>
          <p:nvPr>
            <p:ph idx="1"/>
          </p:nvPr>
        </p:nvSpPr>
        <p:spPr/>
        <p:txBody>
          <a:bodyPr>
            <a:normAutofit fontScale="85000" lnSpcReduction="20000"/>
          </a:bodyPr>
          <a:lstStyle/>
          <a:p>
            <a:r>
              <a:rPr lang="en-US" b="1" dirty="0" smtClean="0">
                <a:latin typeface="Calibri" pitchFamily="34" charset="0"/>
              </a:rPr>
              <a:t>Replace principal </a:t>
            </a:r>
            <a:r>
              <a:rPr lang="en-US" dirty="0" smtClean="0">
                <a:latin typeface="Calibri" pitchFamily="34" charset="0"/>
              </a:rPr>
              <a:t>(except under certain circumstances)</a:t>
            </a:r>
          </a:p>
          <a:p>
            <a:endParaRPr lang="en-US" dirty="0" smtClean="0">
              <a:latin typeface="Calibri" pitchFamily="34" charset="0"/>
            </a:endParaRPr>
          </a:p>
          <a:p>
            <a:r>
              <a:rPr lang="en-US" dirty="0" smtClean="0">
                <a:latin typeface="Calibri" pitchFamily="34" charset="0"/>
              </a:rPr>
              <a:t>Use rigorous, transparent, and equitable </a:t>
            </a:r>
            <a:r>
              <a:rPr lang="en-US" b="1" dirty="0" smtClean="0">
                <a:latin typeface="Calibri" pitchFamily="34" charset="0"/>
              </a:rPr>
              <a:t>evaluation systems</a:t>
            </a:r>
            <a:r>
              <a:rPr lang="en-US" dirty="0" smtClean="0">
                <a:latin typeface="Calibri" pitchFamily="34" charset="0"/>
              </a:rPr>
              <a:t> for teachers and principals</a:t>
            </a:r>
          </a:p>
          <a:p>
            <a:endParaRPr lang="en-US" dirty="0" smtClean="0">
              <a:latin typeface="Calibri" pitchFamily="34" charset="0"/>
            </a:endParaRPr>
          </a:p>
          <a:p>
            <a:r>
              <a:rPr lang="en-US" b="1" dirty="0" smtClean="0">
                <a:latin typeface="Calibri" pitchFamily="34" charset="0"/>
              </a:rPr>
              <a:t>Reward or remove school personnel </a:t>
            </a:r>
            <a:r>
              <a:rPr lang="en-US" dirty="0" smtClean="0">
                <a:latin typeface="Calibri" pitchFamily="34" charset="0"/>
              </a:rPr>
              <a:t>based on student performance</a:t>
            </a:r>
          </a:p>
          <a:p>
            <a:endParaRPr lang="en-US" dirty="0" smtClean="0">
              <a:latin typeface="Calibri" pitchFamily="34" charset="0"/>
            </a:endParaRPr>
          </a:p>
          <a:p>
            <a:r>
              <a:rPr lang="en-US" dirty="0" smtClean="0">
                <a:latin typeface="Calibri" pitchFamily="34" charset="0"/>
              </a:rPr>
              <a:t>Provide </a:t>
            </a:r>
            <a:r>
              <a:rPr lang="en-US" b="1" dirty="0" smtClean="0">
                <a:latin typeface="Calibri" pitchFamily="34" charset="0"/>
              </a:rPr>
              <a:t>job-embedded professional development</a:t>
            </a:r>
          </a:p>
          <a:p>
            <a:endParaRPr lang="en-US" dirty="0" smtClean="0">
              <a:latin typeface="Calibri" pitchFamily="34" charset="0"/>
            </a:endParaRPr>
          </a:p>
          <a:p>
            <a:r>
              <a:rPr lang="en-US" dirty="0" smtClean="0">
                <a:latin typeface="Calibri" pitchFamily="34" charset="0"/>
              </a:rPr>
              <a:t>Implement </a:t>
            </a:r>
            <a:r>
              <a:rPr lang="en-US" b="1" dirty="0" smtClean="0">
                <a:latin typeface="Calibri" pitchFamily="34" charset="0"/>
              </a:rPr>
              <a:t>strategies to retain staff</a:t>
            </a:r>
          </a:p>
          <a:p>
            <a:endParaRPr lang="en-US" dirty="0" smtClean="0"/>
          </a:p>
        </p:txBody>
      </p:sp>
      <p:sp>
        <p:nvSpPr>
          <p:cNvPr id="4" name="Slide Number Placeholder 3"/>
          <p:cNvSpPr>
            <a:spLocks noGrp="1"/>
          </p:cNvSpPr>
          <p:nvPr>
            <p:ph type="sldNum" sz="quarter" idx="12"/>
          </p:nvPr>
        </p:nvSpPr>
        <p:spPr/>
        <p:txBody>
          <a:bodyPr/>
          <a:lstStyle/>
          <a:p>
            <a:fld id="{F062C14F-3E6E-4879-9471-A2335F8BDA7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9" name="~PP848.WAV">
            <a:hlinkClick r:id="" action="ppaction://media"/>
          </p:cNvPr>
          <p:cNvPicPr>
            <a:picLocks noRot="1" noChangeAspect="1"/>
          </p:cNvPicPr>
          <p:nvPr>
            <a:wavAudioFile r:embed="rId1" name="~PP848.WAV"/>
          </p:nvPr>
        </p:nvPicPr>
        <p:blipFill>
          <a:blip r:embed="rId4" cstate="print"/>
          <a:stretch>
            <a:fillRect/>
          </a:stretch>
        </p:blipFill>
        <p:spPr>
          <a:xfrm>
            <a:off x="8716963" y="6430963"/>
            <a:ext cx="304800" cy="304800"/>
          </a:xfrm>
          <a:prstGeom prst="rect">
            <a:avLst/>
          </a:prstGeom>
        </p:spPr>
      </p:pic>
    </p:spTree>
  </p:cSld>
  <p:clrMapOvr>
    <a:masterClrMapping/>
  </p:clrMapOvr>
  <p:transition advTm="1094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3"/>
                </a:solidFill>
              </a:rPr>
              <a:t>Transformation Requirements</a:t>
            </a:r>
            <a:endParaRPr lang="en-US" dirty="0">
              <a:solidFill>
                <a:schemeClr val="accent3"/>
              </a:solidFill>
            </a:endParaRPr>
          </a:p>
        </p:txBody>
      </p:sp>
      <p:sp>
        <p:nvSpPr>
          <p:cNvPr id="6" name="Content Placeholder 5"/>
          <p:cNvSpPr>
            <a:spLocks noGrp="1"/>
          </p:cNvSpPr>
          <p:nvPr>
            <p:ph idx="1"/>
          </p:nvPr>
        </p:nvSpPr>
        <p:spPr>
          <a:xfrm>
            <a:off x="304800" y="1295400"/>
            <a:ext cx="8610600" cy="5105400"/>
          </a:xfrm>
        </p:spPr>
        <p:txBody>
          <a:bodyPr>
            <a:noAutofit/>
          </a:bodyPr>
          <a:lstStyle/>
          <a:p>
            <a:pPr>
              <a:defRPr/>
            </a:pPr>
            <a:r>
              <a:rPr lang="en-US" sz="2400" b="1" dirty="0" smtClean="0"/>
              <a:t>Use data </a:t>
            </a:r>
            <a:r>
              <a:rPr lang="en-US" sz="2400" dirty="0" smtClean="0"/>
              <a:t>to identify and implement </a:t>
            </a:r>
            <a:r>
              <a:rPr lang="en-US" sz="2400" b="1" dirty="0" smtClean="0"/>
              <a:t>research-based</a:t>
            </a:r>
            <a:r>
              <a:rPr lang="en-US" sz="2400" dirty="0" smtClean="0"/>
              <a:t> instructional programs</a:t>
            </a:r>
          </a:p>
          <a:p>
            <a:pPr>
              <a:defRPr/>
            </a:pPr>
            <a:endParaRPr lang="en-US" sz="1600" dirty="0" smtClean="0"/>
          </a:p>
          <a:p>
            <a:pPr>
              <a:defRPr/>
            </a:pPr>
            <a:r>
              <a:rPr lang="en-US" sz="2400" dirty="0" smtClean="0"/>
              <a:t>Promote continuous </a:t>
            </a:r>
            <a:r>
              <a:rPr lang="en-US" sz="2400" b="1" dirty="0" smtClean="0"/>
              <a:t>use of student data </a:t>
            </a:r>
            <a:r>
              <a:rPr lang="en-US" sz="2400" dirty="0" smtClean="0"/>
              <a:t>to differentiate instruction</a:t>
            </a:r>
          </a:p>
          <a:p>
            <a:pPr>
              <a:defRPr/>
            </a:pPr>
            <a:endParaRPr lang="en-US" sz="1600" dirty="0" smtClean="0"/>
          </a:p>
          <a:p>
            <a:pPr>
              <a:defRPr/>
            </a:pPr>
            <a:r>
              <a:rPr lang="en-US" sz="2400" dirty="0" smtClean="0"/>
              <a:t>Provide </a:t>
            </a:r>
            <a:r>
              <a:rPr lang="en-US" sz="2400" b="1" dirty="0" smtClean="0"/>
              <a:t>increased learning time</a:t>
            </a:r>
          </a:p>
          <a:p>
            <a:pPr>
              <a:defRPr/>
            </a:pPr>
            <a:endParaRPr lang="en-US" sz="1600" b="1" dirty="0" smtClean="0"/>
          </a:p>
          <a:p>
            <a:pPr>
              <a:defRPr/>
            </a:pPr>
            <a:r>
              <a:rPr lang="en-US" sz="2400" dirty="0" smtClean="0"/>
              <a:t>Provide ongoing mechanisms for </a:t>
            </a:r>
            <a:r>
              <a:rPr lang="en-US" sz="2400" b="1" dirty="0" smtClean="0"/>
              <a:t>family and community </a:t>
            </a:r>
            <a:r>
              <a:rPr lang="en-US" sz="2400" dirty="0" smtClean="0"/>
              <a:t>engagement</a:t>
            </a:r>
          </a:p>
          <a:p>
            <a:pPr>
              <a:defRPr/>
            </a:pPr>
            <a:endParaRPr lang="en-US" sz="1600" dirty="0" smtClean="0"/>
          </a:p>
          <a:p>
            <a:pPr>
              <a:defRPr/>
            </a:pPr>
            <a:r>
              <a:rPr lang="en-US" sz="2400" dirty="0" smtClean="0"/>
              <a:t>Give the school </a:t>
            </a:r>
            <a:r>
              <a:rPr lang="en-US" sz="2400" b="1" dirty="0" smtClean="0"/>
              <a:t>operational flexibility</a:t>
            </a:r>
          </a:p>
          <a:p>
            <a:pPr>
              <a:defRPr/>
            </a:pPr>
            <a:endParaRPr lang="en-US" sz="1600" b="1" dirty="0" smtClean="0"/>
          </a:p>
          <a:p>
            <a:pPr>
              <a:defRPr/>
            </a:pPr>
            <a:r>
              <a:rPr lang="en-US" sz="2400" dirty="0" smtClean="0"/>
              <a:t>Provide </a:t>
            </a:r>
            <a:r>
              <a:rPr lang="en-US" sz="2400" b="1" dirty="0" smtClean="0"/>
              <a:t>ongoing technical assistance</a:t>
            </a:r>
          </a:p>
          <a:p>
            <a:endParaRPr lang="en-US" sz="2400" dirty="0"/>
          </a:p>
        </p:txBody>
      </p:sp>
      <p:sp>
        <p:nvSpPr>
          <p:cNvPr id="4" name="Slide Number Placeholder 3"/>
          <p:cNvSpPr>
            <a:spLocks noGrp="1"/>
          </p:cNvSpPr>
          <p:nvPr>
            <p:ph type="sldNum" sz="quarter" idx="12"/>
          </p:nvPr>
        </p:nvSpPr>
        <p:spPr/>
        <p:txBody>
          <a:bodyPr/>
          <a:lstStyle/>
          <a:p>
            <a:fld id="{F062C14F-3E6E-4879-9471-A2335F8BDA7A}"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8" name="~PP1611.WAV">
            <a:hlinkClick r:id="" action="ppaction://media"/>
          </p:cNvPr>
          <p:cNvPicPr>
            <a:picLocks noRot="1" noChangeAspect="1"/>
          </p:cNvPicPr>
          <p:nvPr>
            <a:wavAudioFile r:embed="rId1" name="~PP1611.WAV"/>
          </p:nvPr>
        </p:nvPicPr>
        <p:blipFill>
          <a:blip r:embed="rId4" cstate="print"/>
          <a:stretch>
            <a:fillRect/>
          </a:stretch>
        </p:blipFill>
        <p:spPr>
          <a:xfrm>
            <a:off x="8716963" y="6430963"/>
            <a:ext cx="304800" cy="304800"/>
          </a:xfrm>
          <a:prstGeom prst="rect">
            <a:avLst/>
          </a:prstGeom>
        </p:spPr>
      </p:pic>
    </p:spTree>
  </p:cSld>
  <p:clrMapOvr>
    <a:masterClrMapping/>
  </p:clrMapOvr>
  <p:transition advTm="139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609600" y="914400"/>
            <a:ext cx="7696200" cy="1231106"/>
          </a:xfrm>
          <a:prstGeom prst="rect">
            <a:avLst/>
          </a:prstGeom>
          <a:noFill/>
          <a:ln w="9525">
            <a:noFill/>
            <a:miter lim="800000"/>
            <a:headEnd/>
            <a:tailEnd/>
          </a:ln>
        </p:spPr>
        <p:txBody>
          <a:bodyPr>
            <a:spAutoFit/>
          </a:bodyPr>
          <a:lstStyle/>
          <a:p>
            <a:endParaRPr lang="en-US" sz="2000" dirty="0">
              <a:latin typeface="Calibri" pitchFamily="34" charset="0"/>
            </a:endParaRPr>
          </a:p>
          <a:p>
            <a:endParaRPr lang="en-US" b="1" dirty="0">
              <a:latin typeface="Calibri" pitchFamily="34" charset="0"/>
            </a:endParaRPr>
          </a:p>
          <a:p>
            <a:endParaRPr lang="en-US" b="1" dirty="0">
              <a:latin typeface="Calibri" pitchFamily="34" charset="0"/>
            </a:endParaRPr>
          </a:p>
          <a:p>
            <a:endParaRPr lang="en-US" dirty="0">
              <a:latin typeface="Calibri" pitchFamily="34" charset="0"/>
            </a:endParaRPr>
          </a:p>
        </p:txBody>
      </p:sp>
      <p:sp>
        <p:nvSpPr>
          <p:cNvPr id="15" name="Title 14"/>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accent3"/>
                </a:solidFill>
              </a:rPr>
              <a:t>Transformation Permissible Activities</a:t>
            </a:r>
            <a:endParaRPr lang="en-US" dirty="0">
              <a:solidFill>
                <a:schemeClr val="accent3"/>
              </a:solidFill>
            </a:endParaRPr>
          </a:p>
        </p:txBody>
      </p:sp>
      <p:sp>
        <p:nvSpPr>
          <p:cNvPr id="54277" name="Content Placeholder 6"/>
          <p:cNvSpPr>
            <a:spLocks noGrp="1"/>
          </p:cNvSpPr>
          <p:nvPr>
            <p:ph idx="1"/>
          </p:nvPr>
        </p:nvSpPr>
        <p:spPr/>
        <p:txBody>
          <a:bodyPr>
            <a:normAutofit fontScale="70000" lnSpcReduction="20000"/>
          </a:bodyPr>
          <a:lstStyle/>
          <a:p>
            <a:r>
              <a:rPr lang="en-US" dirty="0" smtClean="0">
                <a:latin typeface="Calibri" pitchFamily="34" charset="0"/>
              </a:rPr>
              <a:t>Implement school-wide </a:t>
            </a:r>
            <a:r>
              <a:rPr lang="en-US" b="1" dirty="0" smtClean="0">
                <a:latin typeface="Calibri" pitchFamily="34" charset="0"/>
              </a:rPr>
              <a:t>response to intervention</a:t>
            </a:r>
            <a:r>
              <a:rPr lang="en-US" dirty="0" smtClean="0">
                <a:latin typeface="Calibri" pitchFamily="34" charset="0"/>
              </a:rPr>
              <a:t>.</a:t>
            </a:r>
          </a:p>
          <a:p>
            <a:endParaRPr lang="en-US" sz="2600" dirty="0" smtClean="0">
              <a:latin typeface="Calibri" pitchFamily="34" charset="0"/>
            </a:endParaRPr>
          </a:p>
          <a:p>
            <a:r>
              <a:rPr lang="en-US" dirty="0" smtClean="0">
                <a:latin typeface="Calibri" pitchFamily="34" charset="0"/>
              </a:rPr>
              <a:t>Integrate </a:t>
            </a:r>
            <a:r>
              <a:rPr lang="en-US" b="1" dirty="0" smtClean="0">
                <a:latin typeface="Calibri" pitchFamily="34" charset="0"/>
              </a:rPr>
              <a:t>technology-based supports </a:t>
            </a:r>
            <a:r>
              <a:rPr lang="en-US" dirty="0" smtClean="0">
                <a:latin typeface="Calibri" pitchFamily="34" charset="0"/>
              </a:rPr>
              <a:t>and interventions.</a:t>
            </a:r>
          </a:p>
          <a:p>
            <a:endParaRPr lang="en-US" sz="2600" dirty="0" smtClean="0">
              <a:latin typeface="Calibri" pitchFamily="34" charset="0"/>
            </a:endParaRPr>
          </a:p>
          <a:p>
            <a:r>
              <a:rPr lang="en-US" b="1" dirty="0" smtClean="0">
                <a:latin typeface="Calibri" pitchFamily="34" charset="0"/>
              </a:rPr>
              <a:t>Increase rigor </a:t>
            </a:r>
            <a:r>
              <a:rPr lang="en-US" dirty="0" smtClean="0">
                <a:latin typeface="Calibri" pitchFamily="34" charset="0"/>
              </a:rPr>
              <a:t>by offering Advanced Placement and International Baccalaureate, project-based learning, dual-enrollment programs, or other </a:t>
            </a:r>
            <a:r>
              <a:rPr lang="en-US" b="1" dirty="0" smtClean="0">
                <a:latin typeface="Calibri" pitchFamily="34" charset="0"/>
              </a:rPr>
              <a:t>advanced coursework</a:t>
            </a:r>
            <a:r>
              <a:rPr lang="en-US" dirty="0" smtClean="0">
                <a:latin typeface="Calibri" pitchFamily="34" charset="0"/>
              </a:rPr>
              <a:t>. </a:t>
            </a:r>
          </a:p>
          <a:p>
            <a:endParaRPr lang="en-US" sz="2900" dirty="0" smtClean="0">
              <a:latin typeface="Calibri" pitchFamily="34" charset="0"/>
            </a:endParaRPr>
          </a:p>
          <a:p>
            <a:r>
              <a:rPr lang="en-US" b="1" dirty="0" smtClean="0">
                <a:latin typeface="Calibri" pitchFamily="34" charset="0"/>
              </a:rPr>
              <a:t>Increase graduation rates </a:t>
            </a:r>
            <a:r>
              <a:rPr lang="en-US" dirty="0" smtClean="0">
                <a:latin typeface="Calibri" pitchFamily="34" charset="0"/>
              </a:rPr>
              <a:t>through credit recovery programs, smaller learning communities or other intervention strategies.</a:t>
            </a:r>
          </a:p>
          <a:p>
            <a:endParaRPr lang="en-US" sz="2600" dirty="0" smtClean="0">
              <a:latin typeface="Calibri" pitchFamily="34" charset="0"/>
            </a:endParaRPr>
          </a:p>
          <a:p>
            <a:r>
              <a:rPr lang="en-US" dirty="0" smtClean="0">
                <a:latin typeface="Calibri" pitchFamily="34" charset="0"/>
              </a:rPr>
              <a:t>Establish </a:t>
            </a:r>
            <a:r>
              <a:rPr lang="en-US" b="1" dirty="0" smtClean="0">
                <a:latin typeface="Calibri" pitchFamily="34" charset="0"/>
              </a:rPr>
              <a:t>early warning systems </a:t>
            </a:r>
            <a:r>
              <a:rPr lang="en-US" dirty="0" smtClean="0">
                <a:latin typeface="Calibri" pitchFamily="34" charset="0"/>
              </a:rPr>
              <a:t>to identify </a:t>
            </a:r>
            <a:r>
              <a:rPr lang="en-US" b="1" dirty="0" smtClean="0">
                <a:latin typeface="Calibri" pitchFamily="34" charset="0"/>
              </a:rPr>
              <a:t>students at risk</a:t>
            </a:r>
            <a:r>
              <a:rPr lang="en-US" dirty="0" smtClean="0">
                <a:latin typeface="Calibri" pitchFamily="34" charset="0"/>
              </a:rPr>
              <a:t> of dropping out.</a:t>
            </a:r>
          </a:p>
          <a:p>
            <a:endParaRPr lang="en-US" sz="2600" b="1" dirty="0" smtClean="0">
              <a:latin typeface="Calibri" pitchFamily="34" charset="0"/>
            </a:endParaRPr>
          </a:p>
          <a:p>
            <a:r>
              <a:rPr lang="en-US" b="1" dirty="0" smtClean="0">
                <a:latin typeface="Calibri" pitchFamily="34" charset="0"/>
              </a:rPr>
              <a:t>For additional permissible activities, see handout provided</a:t>
            </a:r>
          </a:p>
          <a:p>
            <a:endParaRPr lang="en-US" dirty="0" smtClean="0"/>
          </a:p>
        </p:txBody>
      </p:sp>
      <p:sp>
        <p:nvSpPr>
          <p:cNvPr id="5" name="Slide Number Placeholder 4"/>
          <p:cNvSpPr>
            <a:spLocks noGrp="1"/>
          </p:cNvSpPr>
          <p:nvPr>
            <p:ph type="sldNum" sz="quarter" idx="12"/>
          </p:nvPr>
        </p:nvSpPr>
        <p:spPr/>
        <p:txBody>
          <a:bodyPr/>
          <a:lstStyle/>
          <a:p>
            <a:fld id="{F062C14F-3E6E-4879-9471-A2335F8BDA7A}"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pic>
        <p:nvPicPr>
          <p:cNvPr id="8" name="~PP1717.WAV">
            <a:hlinkClick r:id="" action="ppaction://media"/>
          </p:cNvPr>
          <p:cNvPicPr>
            <a:picLocks noRot="1" noChangeAspect="1"/>
          </p:cNvPicPr>
          <p:nvPr>
            <a:wavAudioFile r:embed="rId1" name="~PP1717.WAV"/>
          </p:nvPr>
        </p:nvPicPr>
        <p:blipFill>
          <a:blip r:embed="rId4" cstate="print"/>
          <a:stretch>
            <a:fillRect/>
          </a:stretch>
        </p:blipFill>
        <p:spPr>
          <a:xfrm>
            <a:off x="8716963" y="6430963"/>
            <a:ext cx="304800" cy="304800"/>
          </a:xfrm>
          <a:prstGeom prst="rect">
            <a:avLst/>
          </a:prstGeom>
        </p:spPr>
      </p:pic>
    </p:spTree>
  </p:cSld>
  <p:clrMapOvr>
    <a:masterClrMapping/>
  </p:clrMapOvr>
  <p:transition advTm="449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smtClean="0">
                <a:solidFill>
                  <a:schemeClr val="accent3"/>
                </a:solidFill>
              </a:rPr>
              <a:t>Pitfalls to Avoid</a:t>
            </a:r>
            <a:endParaRPr lang="en-US" dirty="0">
              <a:solidFill>
                <a:schemeClr val="accent3"/>
              </a:solidFill>
            </a:endParaRPr>
          </a:p>
        </p:txBody>
      </p:sp>
      <p:sp>
        <p:nvSpPr>
          <p:cNvPr id="55302" name="Content Placeholder 7"/>
          <p:cNvSpPr>
            <a:spLocks noGrp="1"/>
          </p:cNvSpPr>
          <p:nvPr>
            <p:ph idx="1"/>
          </p:nvPr>
        </p:nvSpPr>
        <p:spPr/>
        <p:txBody>
          <a:bodyPr>
            <a:normAutofit fontScale="85000" lnSpcReduction="20000"/>
          </a:bodyPr>
          <a:lstStyle/>
          <a:p>
            <a:r>
              <a:rPr lang="en-US" sz="2400" b="1" dirty="0" smtClean="0">
                <a:latin typeface="Calibri" pitchFamily="34" charset="0"/>
              </a:rPr>
              <a:t>Failing to intentionally cultivate a supply of leaders and operators to fix failing schools</a:t>
            </a:r>
          </a:p>
          <a:p>
            <a:endParaRPr lang="en-US" sz="1400" b="1" dirty="0" smtClean="0">
              <a:latin typeface="Calibri" pitchFamily="34" charset="0"/>
            </a:endParaRPr>
          </a:p>
          <a:p>
            <a:r>
              <a:rPr lang="en-US" sz="2400" b="1" dirty="0" smtClean="0">
                <a:latin typeface="Calibri" pitchFamily="34" charset="0"/>
              </a:rPr>
              <a:t>Selecting most readily available rather than best leader to lead Turnaround/Transformation </a:t>
            </a:r>
          </a:p>
          <a:p>
            <a:endParaRPr lang="en-US" sz="1400" b="1" dirty="0" smtClean="0">
              <a:latin typeface="Calibri" pitchFamily="34" charset="0"/>
            </a:endParaRPr>
          </a:p>
          <a:p>
            <a:r>
              <a:rPr lang="en-US" sz="2400" b="1" dirty="0" smtClean="0">
                <a:latin typeface="Calibri" pitchFamily="34" charset="0"/>
              </a:rPr>
              <a:t>Permitting staff to avoid change</a:t>
            </a:r>
          </a:p>
          <a:p>
            <a:endParaRPr lang="en-US" sz="1400" b="1" dirty="0" smtClean="0">
              <a:latin typeface="Calibri" pitchFamily="34" charset="0"/>
            </a:endParaRPr>
          </a:p>
          <a:p>
            <a:r>
              <a:rPr lang="en-US" sz="2400" b="1" dirty="0" smtClean="0">
                <a:latin typeface="Calibri" pitchFamily="34" charset="0"/>
              </a:rPr>
              <a:t>Demonstrating lack of political will to pursue difficult strategies, including rapid retry</a:t>
            </a:r>
          </a:p>
          <a:p>
            <a:endParaRPr lang="en-US" sz="1400" b="1" dirty="0" smtClean="0">
              <a:latin typeface="Calibri" pitchFamily="34" charset="0"/>
            </a:endParaRPr>
          </a:p>
          <a:p>
            <a:r>
              <a:rPr lang="en-US" sz="2400" b="1" dirty="0" smtClean="0">
                <a:latin typeface="Calibri" pitchFamily="34" charset="0"/>
              </a:rPr>
              <a:t>Recycling underperforming teachers</a:t>
            </a:r>
          </a:p>
          <a:p>
            <a:endParaRPr lang="en-US" sz="1400" b="1" dirty="0" smtClean="0">
              <a:latin typeface="Calibri" pitchFamily="34" charset="0"/>
            </a:endParaRPr>
          </a:p>
          <a:p>
            <a:r>
              <a:rPr lang="en-US" sz="2400" b="1" dirty="0" smtClean="0">
                <a:latin typeface="Calibri" pitchFamily="34" charset="0"/>
              </a:rPr>
              <a:t>Allowing state and district policies and standard operating procedures that inhibit dramatic change</a:t>
            </a:r>
          </a:p>
          <a:p>
            <a:pPr lvl="1">
              <a:buNone/>
            </a:pPr>
            <a:endParaRPr lang="en-US" sz="1700" dirty="0" smtClean="0">
              <a:solidFill>
                <a:schemeClr val="bg1">
                  <a:lumMod val="50000"/>
                </a:schemeClr>
              </a:solidFill>
            </a:endParaRPr>
          </a:p>
          <a:p>
            <a:pPr lvl="1">
              <a:buNone/>
            </a:pPr>
            <a:r>
              <a:rPr lang="en-US" sz="1700" dirty="0" smtClean="0">
                <a:solidFill>
                  <a:schemeClr val="bg1">
                    <a:lumMod val="50000"/>
                  </a:schemeClr>
                </a:solidFill>
              </a:rPr>
              <a:t>Center on Innovation &amp; Improvement and Council of Chief State School Officers</a:t>
            </a:r>
          </a:p>
          <a:p>
            <a:pPr lvl="1" algn="ctr"/>
            <a:endParaRPr lang="en-US" sz="2000" b="1" dirty="0" smtClean="0">
              <a:latin typeface="Calibri" pitchFamily="34" charset="0"/>
            </a:endParaRPr>
          </a:p>
          <a:p>
            <a:endParaRPr lang="en-US" dirty="0" smtClean="0"/>
          </a:p>
        </p:txBody>
      </p:sp>
      <p:sp>
        <p:nvSpPr>
          <p:cNvPr id="4" name="Slide Number Placeholder 3"/>
          <p:cNvSpPr>
            <a:spLocks noGrp="1"/>
          </p:cNvSpPr>
          <p:nvPr>
            <p:ph type="sldNum" sz="quarter" idx="12"/>
          </p:nvPr>
        </p:nvSpPr>
        <p:spPr/>
        <p:txBody>
          <a:bodyPr/>
          <a:lstStyle/>
          <a:p>
            <a:fld id="{F062C14F-3E6E-4879-9471-A2335F8BDA7A}"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7" name="~PP638.WAV">
            <a:hlinkClick r:id="" action="ppaction://media"/>
          </p:cNvPr>
          <p:cNvPicPr>
            <a:picLocks noRot="1" noChangeAspect="1"/>
          </p:cNvPicPr>
          <p:nvPr>
            <a:wavAudioFile r:embed="rId1" name="~PP638.WAV"/>
          </p:nvPr>
        </p:nvPicPr>
        <p:blipFill>
          <a:blip r:embed="rId4" cstate="print"/>
          <a:stretch>
            <a:fillRect/>
          </a:stretch>
        </p:blipFill>
        <p:spPr>
          <a:xfrm>
            <a:off x="8716963" y="6430963"/>
            <a:ext cx="304800" cy="304800"/>
          </a:xfrm>
          <a:prstGeom prst="rect">
            <a:avLst/>
          </a:prstGeom>
        </p:spPr>
      </p:pic>
    </p:spTree>
  </p:cSld>
  <p:clrMapOvr>
    <a:masterClrMapping/>
  </p:clrMapOvr>
  <p:transition advTm="437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Copyright and Terms of Service</a:t>
            </a:r>
            <a:endParaRPr lang="en-US" dirty="0"/>
          </a:p>
        </p:txBody>
      </p:sp>
      <p:sp>
        <p:nvSpPr>
          <p:cNvPr id="8" name="Content Placeholder 7"/>
          <p:cNvSpPr>
            <a:spLocks noGrp="1"/>
          </p:cNvSpPr>
          <p:nvPr>
            <p:ph idx="1"/>
          </p:nvPr>
        </p:nvSpPr>
        <p:spPr/>
        <p:txBody>
          <a:bodyPr>
            <a:normAutofit fontScale="47500" lnSpcReduction="20000"/>
          </a:bodyPr>
          <a:lstStyle/>
          <a:p>
            <a:pPr>
              <a:buNone/>
            </a:pPr>
            <a:r>
              <a:rPr lang="en-US" dirty="0" smtClean="0"/>
              <a:t>Copyright © Texas Education Agency, 2014. The materials found on this website are copyrighted © and trademarked ™ as the property of the Texas Education Agency and may not be reproduced without the express written permission of the Texas Education Agency, except under the following conditions: </a:t>
            </a:r>
          </a:p>
          <a:p>
            <a:pPr>
              <a:buNone/>
            </a:pPr>
            <a:endParaRPr lang="en-US" dirty="0" smtClean="0"/>
          </a:p>
          <a:p>
            <a:pPr lvl="1">
              <a:buNone/>
            </a:pPr>
            <a:r>
              <a:rPr lang="en-US" dirty="0" smtClean="0"/>
              <a:t>1) Texas public school districts, charter schools, and Education Service Centers may reproduce and use copies of the Materials and Related Materials for the districts’ and schools’ educational use without obtaining permission from the Texas Education Agency;</a:t>
            </a:r>
          </a:p>
          <a:p>
            <a:pPr lvl="1">
              <a:buNone/>
            </a:pPr>
            <a:r>
              <a:rPr lang="en-US" dirty="0" smtClean="0"/>
              <a:t>2) Residents of the state of Texas may reproduce and use copies of the Materials and Related Materials for individual personal use only without obtaining written permission of the Texas Education Agency;</a:t>
            </a:r>
          </a:p>
          <a:p>
            <a:pPr lvl="1">
              <a:buNone/>
            </a:pPr>
            <a:r>
              <a:rPr lang="en-US" dirty="0" smtClean="0"/>
              <a:t>3) Any portion reproduced must be reproduced in its entirety and remain unedited, unaltered and unchanged in any way;</a:t>
            </a:r>
          </a:p>
          <a:p>
            <a:pPr lvl="1">
              <a:buNone/>
            </a:pPr>
            <a:r>
              <a:rPr lang="en-US" dirty="0" smtClean="0"/>
              <a:t>4) No monetary charge can be made for the reproduced materials or any document containing them; however, a reasonable charge to cover only the cost of reproduction and distribution may be charged.</a:t>
            </a:r>
          </a:p>
          <a:p>
            <a:pPr>
              <a:buNone/>
            </a:pPr>
            <a:endParaRPr lang="en-US" dirty="0" smtClean="0"/>
          </a:p>
          <a:p>
            <a:pPr>
              <a:buNone/>
            </a:pPr>
            <a:r>
              <a:rPr lang="en-US" dirty="0" smtClean="0"/>
              <a:t>Private entities or persons located in Texas that are not Texas public school districts or Texas charter schools or any entity, whether public or private, educational or non-educational, located outside the state of Texas MUST obtain written approval from the Texas Education Agency and will be required to enter into a license agreement that may involve the payment of a licensing fee or a royalty fee.</a:t>
            </a:r>
          </a:p>
          <a:p>
            <a:pPr>
              <a:buNone/>
            </a:pPr>
            <a:endParaRPr lang="en-US" dirty="0" smtClean="0"/>
          </a:p>
          <a:p>
            <a:pPr>
              <a:buNone/>
            </a:pPr>
            <a:r>
              <a:rPr lang="en-US" dirty="0" smtClean="0"/>
              <a:t>Contact </a:t>
            </a:r>
            <a:r>
              <a:rPr lang="en-US" b="1" dirty="0" smtClean="0">
                <a:hlinkClick r:id="rId3" tooltip="copyrights@tea.state.tx.us"/>
              </a:rPr>
              <a:t>TEA Copyrights</a:t>
            </a:r>
            <a:r>
              <a:rPr lang="en-US" dirty="0" smtClean="0"/>
              <a:t> with any questions you may have.</a:t>
            </a:r>
          </a:p>
        </p:txBody>
      </p:sp>
      <p:sp>
        <p:nvSpPr>
          <p:cNvPr id="4" name="Slide Number Placeholder 3"/>
          <p:cNvSpPr>
            <a:spLocks noGrp="1"/>
          </p:cNvSpPr>
          <p:nvPr>
            <p:ph type="sldNum" sz="quarter" idx="12"/>
          </p:nvPr>
        </p:nvSpPr>
        <p:spPr/>
        <p:txBody>
          <a:bodyPr/>
          <a:lstStyle/>
          <a:p>
            <a:fld id="{F062C14F-3E6E-4879-9471-A2335F8BDA7A}"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395.WAV">
            <a:hlinkClick r:id="" action="ppaction://media"/>
          </p:cNvPr>
          <p:cNvPicPr>
            <a:picLocks noRot="1" noChangeAspect="1"/>
          </p:cNvPicPr>
          <p:nvPr>
            <a:wavAudioFile r:embed="rId1" name="~PP3395.WAV"/>
          </p:nvPr>
        </p:nvPicPr>
        <p:blipFill>
          <a:blip r:embed="rId4" cstate="print"/>
          <a:stretch>
            <a:fillRect/>
          </a:stretch>
        </p:blipFill>
        <p:spPr>
          <a:xfrm>
            <a:off x="8716963" y="6430963"/>
            <a:ext cx="304800" cy="304800"/>
          </a:xfrm>
          <a:prstGeom prst="rect">
            <a:avLst/>
          </a:prstGeom>
        </p:spPr>
      </p:pic>
    </p:spTree>
  </p:cSld>
  <p:clrMapOvr>
    <a:masterClrMapping/>
  </p:clrMapOvr>
  <p:transition advTm="18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1372</Words>
  <Application>Microsoft Office PowerPoint</Application>
  <PresentationFormat>On-screen Show (4:3)</PresentationFormat>
  <Paragraphs>210</Paragraphs>
  <Slides>9</Slides>
  <Notes>8</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Texas Title I Priority Schools  (TTIPS) Grant  Cycle 3 </vt:lpstr>
      <vt:lpstr>Overview of the TTIPS Models</vt:lpstr>
      <vt:lpstr>MODULE 5: Transformation Model Overview</vt:lpstr>
      <vt:lpstr>Big Picture View - Transformation</vt:lpstr>
      <vt:lpstr>Transformation Requirements</vt:lpstr>
      <vt:lpstr>Transformation Requirements</vt:lpstr>
      <vt:lpstr>Transformation Permissible Activities</vt:lpstr>
      <vt:lpstr>Pitfalls to Avoid</vt:lpstr>
      <vt:lpstr>Copyright and Terms of Service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ssheehan</dc:creator>
  <cp:lastModifiedBy>ssheehan</cp:lastModifiedBy>
  <cp:revision>116</cp:revision>
  <dcterms:created xsi:type="dcterms:W3CDTF">2014-04-01T14:10:07Z</dcterms:created>
  <dcterms:modified xsi:type="dcterms:W3CDTF">2014-04-04T12:46:20Z</dcterms:modified>
</cp:coreProperties>
</file>