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5"/>
  </p:sldMasterIdLst>
  <p:notesMasterIdLst>
    <p:notesMasterId r:id="rId46"/>
  </p:notesMasterIdLst>
  <p:handoutMasterIdLst>
    <p:handoutMasterId r:id="rId47"/>
  </p:handoutMasterIdLst>
  <p:sldIdLst>
    <p:sldId id="256" r:id="rId6"/>
    <p:sldId id="257" r:id="rId7"/>
    <p:sldId id="323" r:id="rId8"/>
    <p:sldId id="324" r:id="rId9"/>
    <p:sldId id="334" r:id="rId10"/>
    <p:sldId id="325" r:id="rId11"/>
    <p:sldId id="282" r:id="rId12"/>
    <p:sldId id="314" r:id="rId13"/>
    <p:sldId id="283" r:id="rId14"/>
    <p:sldId id="284" r:id="rId15"/>
    <p:sldId id="316" r:id="rId16"/>
    <p:sldId id="318" r:id="rId17"/>
    <p:sldId id="315" r:id="rId18"/>
    <p:sldId id="326" r:id="rId19"/>
    <p:sldId id="333" r:id="rId20"/>
    <p:sldId id="339" r:id="rId21"/>
    <p:sldId id="347" r:id="rId22"/>
    <p:sldId id="349" r:id="rId23"/>
    <p:sldId id="337" r:id="rId24"/>
    <p:sldId id="321" r:id="rId25"/>
    <p:sldId id="352" r:id="rId26"/>
    <p:sldId id="345" r:id="rId27"/>
    <p:sldId id="331" r:id="rId28"/>
    <p:sldId id="332" r:id="rId29"/>
    <p:sldId id="341" r:id="rId30"/>
    <p:sldId id="348" r:id="rId31"/>
    <p:sldId id="342" r:id="rId32"/>
    <p:sldId id="329" r:id="rId33"/>
    <p:sldId id="328" r:id="rId34"/>
    <p:sldId id="330" r:id="rId35"/>
    <p:sldId id="294" r:id="rId36"/>
    <p:sldId id="350" r:id="rId37"/>
    <p:sldId id="343" r:id="rId38"/>
    <p:sldId id="344" r:id="rId39"/>
    <p:sldId id="340" r:id="rId40"/>
    <p:sldId id="306" r:id="rId41"/>
    <p:sldId id="317" r:id="rId42"/>
    <p:sldId id="307" r:id="rId43"/>
    <p:sldId id="322" r:id="rId44"/>
    <p:sldId id="354" r:id="rId45"/>
  </p:sldIdLst>
  <p:sldSz cx="9144000" cy="6858000" type="screen4x3"/>
  <p:notesSz cx="7010400" cy="9296400"/>
  <p:custDataLst>
    <p:tags r:id="rId48"/>
  </p:custDataLst>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A90000"/>
    <a:srgbClr val="4876BA"/>
    <a:srgbClr val="3D629B"/>
    <a:srgbClr val="5A9FFF"/>
    <a:srgbClr val="34278D"/>
    <a:srgbClr val="1D16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5657" autoAdjust="0"/>
  </p:normalViewPr>
  <p:slideViewPr>
    <p:cSldViewPr snapToGrid="0">
      <p:cViewPr varScale="1">
        <p:scale>
          <a:sx n="51" d="100"/>
          <a:sy n="51" d="100"/>
        </p:scale>
        <p:origin x="-1704" y="-84"/>
      </p:cViewPr>
      <p:guideLst>
        <p:guide orient="horz" pos="3614"/>
        <p:guide pos="16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396"/>
    </p:cViewPr>
  </p:sorterViewPr>
  <p:notesViewPr>
    <p:cSldViewPr snapToGrid="0">
      <p:cViewPr varScale="1">
        <p:scale>
          <a:sx n="96" d="100"/>
          <a:sy n="96" d="100"/>
        </p:scale>
        <p:origin x="-3560" y="-12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gs" Target="tags/tag1.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r>
              <a:rPr lang="en-US" smtClean="0"/>
              <a:t>Grants Administration</a:t>
            </a:r>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cs typeface="Arial" pitchFamily="34" charset="0"/>
              </a:defRPr>
            </a:lvl1pPr>
          </a:lstStyle>
          <a:p>
            <a:pPr>
              <a:defRPr/>
            </a:pPr>
            <a:fld id="{6E0B60B6-F204-4BD1-8E92-FE93279482DF}" type="datetime1">
              <a:rPr lang="en-US"/>
              <a:pPr>
                <a:defRPr/>
              </a:pPr>
              <a:t>7/10/2013</a:t>
            </a:fld>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cs typeface="Arial" pitchFamily="34" charset="0"/>
              </a:defRPr>
            </a:lvl1pPr>
          </a:lstStyle>
          <a:p>
            <a:pPr>
              <a:defRPr/>
            </a:pPr>
            <a:r>
              <a:rPr lang="en-US" dirty="0"/>
              <a:t>Page </a:t>
            </a:r>
            <a:fld id="{20657DC5-B218-4227-B9A0-A387E761A1C2}" type="slidenum">
              <a:rPr lang="en-US"/>
              <a:pPr>
                <a:defRPr/>
              </a:pPr>
              <a:t>‹#›</a:t>
            </a:fld>
            <a:endParaRPr lang="en-US" dirty="0"/>
          </a:p>
        </p:txBody>
      </p:sp>
    </p:spTree>
    <p:extLst>
      <p:ext uri="{BB962C8B-B14F-4D97-AF65-F5344CB8AC3E}">
        <p14:creationId xmlns:p14="http://schemas.microsoft.com/office/powerpoint/2010/main" val="20081641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r>
              <a:rPr lang="en-US" smtClean="0"/>
              <a:t>Grants Administration</a:t>
            </a:r>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cs typeface="Arial" pitchFamily="34" charset="0"/>
              </a:defRPr>
            </a:lvl1pPr>
          </a:lstStyle>
          <a:p>
            <a:pPr>
              <a:defRPr/>
            </a:pPr>
            <a:fld id="{33DB74CB-EB44-456E-A7DC-75BAB37197C2}" type="datetime1">
              <a:rPr lang="en-US"/>
              <a:pPr>
                <a:defRPr/>
              </a:pPr>
              <a:t>7/10/2013</a:t>
            </a:fld>
            <a:endParaRPr lang="en-US" dirty="0"/>
          </a:p>
        </p:txBody>
      </p:sp>
      <p:sp>
        <p:nvSpPr>
          <p:cNvPr id="4" name="Slide Image Placeholder 3"/>
          <p:cNvSpPr>
            <a:spLocks noGrp="1" noRot="1" noChangeAspect="1"/>
          </p:cNvSpPr>
          <p:nvPr>
            <p:ph type="sldImg" idx="2"/>
          </p:nvPr>
        </p:nvSpPr>
        <p:spPr>
          <a:xfrm>
            <a:off x="711200" y="696913"/>
            <a:ext cx="3305175" cy="2479675"/>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01041" y="3331212"/>
            <a:ext cx="5608320" cy="5498757"/>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smtClean="0"/>
              <a:t>Font — Ariel 18</a:t>
            </a:r>
          </a:p>
          <a:p>
            <a:pPr lvl="1"/>
            <a:r>
              <a:rPr lang="en-US" noProof="0" smtClean="0"/>
              <a:t>Ariel 14</a:t>
            </a:r>
          </a:p>
          <a:p>
            <a:pPr lvl="2"/>
            <a:r>
              <a:rPr lang="en-US" noProof="0" smtClean="0"/>
              <a:t>Times 14</a:t>
            </a:r>
          </a:p>
        </p:txBody>
      </p:sp>
      <p:sp>
        <p:nvSpPr>
          <p:cNvPr id="6" name="Footer Placeholder 5"/>
          <p:cNvSpPr>
            <a:spLocks noGrp="1"/>
          </p:cNvSpPr>
          <p:nvPr>
            <p:ph type="ftr" sz="quarter" idx="4"/>
          </p:nvPr>
        </p:nvSpPr>
        <p:spPr>
          <a:xfrm>
            <a:off x="1"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4206240" y="1316990"/>
            <a:ext cx="2103120" cy="464820"/>
          </a:xfrm>
          <a:prstGeom prst="rect">
            <a:avLst/>
          </a:prstGeom>
        </p:spPr>
        <p:txBody>
          <a:bodyPr vert="horz" wrap="square" lIns="93177" tIns="46589" rIns="93177" bIns="46589" numCol="1" anchor="b" anchorCtr="0" compatLnSpc="1">
            <a:prstTxWarp prst="textNoShape">
              <a:avLst/>
            </a:prstTxWarp>
          </a:bodyPr>
          <a:lstStyle>
            <a:lvl1pPr algn="ctr">
              <a:defRPr sz="2000" smtClean="0">
                <a:cs typeface="Arial" pitchFamily="34" charset="0"/>
              </a:defRPr>
            </a:lvl1pPr>
          </a:lstStyle>
          <a:p>
            <a:pPr>
              <a:defRPr/>
            </a:pPr>
            <a:r>
              <a:rPr lang="en-US" dirty="0"/>
              <a:t>Slide </a:t>
            </a:r>
            <a:fld id="{D5A4CB4E-888C-4A80-BCE3-5DE641164E29}" type="slidenum">
              <a:rPr lang="en-US"/>
              <a:pPr>
                <a:defRPr/>
              </a:pPr>
              <a:t>‹#›</a:t>
            </a:fld>
            <a:endParaRPr lang="en-US" dirty="0"/>
          </a:p>
        </p:txBody>
      </p:sp>
    </p:spTree>
    <p:extLst>
      <p:ext uri="{BB962C8B-B14F-4D97-AF65-F5344CB8AC3E}">
        <p14:creationId xmlns:p14="http://schemas.microsoft.com/office/powerpoint/2010/main" val="691862189"/>
      </p:ext>
    </p:extLst>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kern="1200">
        <a:solidFill>
          <a:schemeClr val="tx1"/>
        </a:solidFill>
        <a:latin typeface="Arial"/>
        <a:ea typeface="ＭＳ Ｐゴシック" pitchFamily="-105" charset="-128"/>
        <a:cs typeface="Arial"/>
      </a:defRPr>
    </a:lvl1pPr>
    <a:lvl2pPr marL="457200" algn="l" defTabSz="457200" rtl="0" eaLnBrk="0" fontAlgn="base" hangingPunct="0">
      <a:spcBef>
        <a:spcPct val="30000"/>
      </a:spcBef>
      <a:spcAft>
        <a:spcPct val="0"/>
      </a:spcAft>
      <a:defRPr sz="1400" kern="1200">
        <a:solidFill>
          <a:schemeClr val="tx1"/>
        </a:solidFill>
        <a:latin typeface="Arial"/>
        <a:ea typeface="ＭＳ Ｐゴシック" pitchFamily="-105" charset="-128"/>
        <a:cs typeface="Arial"/>
      </a:defRPr>
    </a:lvl2pPr>
    <a:lvl3pPr marL="465138" algn="l" defTabSz="457200" rtl="0" eaLnBrk="0" fontAlgn="base" hangingPunct="0">
      <a:spcBef>
        <a:spcPct val="30000"/>
      </a:spcBef>
      <a:spcAft>
        <a:spcPct val="0"/>
      </a:spcAft>
      <a:defRPr sz="1400" kern="1200">
        <a:solidFill>
          <a:schemeClr val="tx1"/>
        </a:solidFill>
        <a:latin typeface="Times"/>
        <a:ea typeface="Times" pitchFamily="-105" charset="0"/>
        <a:cs typeface="Times"/>
      </a:defRPr>
    </a:lvl3pPr>
    <a:lvl4pPr marL="1600200" indent="-228600" algn="l" defTabSz="457200" rtl="0" eaLnBrk="0" fontAlgn="base" hangingPunct="0">
      <a:spcBef>
        <a:spcPct val="30000"/>
      </a:spcBef>
      <a:spcAft>
        <a:spcPct val="0"/>
      </a:spcAft>
      <a:defRPr sz="1200" kern="1200">
        <a:solidFill>
          <a:schemeClr val="tx1"/>
        </a:solidFill>
        <a:latin typeface="Arial"/>
        <a:ea typeface="ＭＳ Ｐゴシック" pitchFamily="-105" charset="-128"/>
        <a:cs typeface="Arial"/>
      </a:defRPr>
    </a:lvl4pPr>
    <a:lvl5pPr marL="2057400" indent="-228600" algn="l" defTabSz="457200" rtl="0" eaLnBrk="0" fontAlgn="base" hangingPunct="0">
      <a:spcBef>
        <a:spcPct val="30000"/>
      </a:spcBef>
      <a:spcAft>
        <a:spcPct val="0"/>
      </a:spcAft>
      <a:defRPr sz="1200" kern="1200">
        <a:solidFill>
          <a:schemeClr val="tx1"/>
        </a:solidFill>
        <a:latin typeface="Arial"/>
        <a:ea typeface="ＭＳ Ｐゴシック" pitchFamily="-105" charset="-128"/>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en-US" sz="1400" dirty="0" smtClean="0">
              <a:latin typeface="Times" pitchFamily="18" charset="0"/>
              <a:ea typeface="ＭＳ Ｐゴシック" pitchFamily="34" charset="-128"/>
              <a:cs typeface="Arial" pitchFamily="34" charset="0"/>
            </a:endParaRPr>
          </a:p>
        </p:txBody>
      </p:sp>
      <p:sp>
        <p:nvSpPr>
          <p:cNvPr id="21508" name="Slide Number Placeholder 3"/>
          <p:cNvSpPr>
            <a:spLocks noGrp="1"/>
          </p:cNvSpPr>
          <p:nvPr>
            <p:ph type="sldNum" sz="quarter" idx="5"/>
          </p:nvPr>
        </p:nvSpPr>
        <p:spPr bwMode="auto">
          <a:noFill/>
          <a:ln>
            <a:miter lim="800000"/>
            <a:headEnd/>
            <a:tailEnd/>
          </a:ln>
        </p:spPr>
        <p:txBody>
          <a:bodyPr/>
          <a:lstStyle/>
          <a:p>
            <a:r>
              <a:rPr lang="en-US" dirty="0"/>
              <a:t>Slide </a:t>
            </a:r>
            <a:fld id="{43968563-2CEA-416A-8511-81542D5DC8B1}" type="slidenum">
              <a:rPr lang="en-US"/>
              <a:pPr/>
              <a:t>1</a:t>
            </a:fld>
            <a:endParaRPr lang="en-US" dirty="0"/>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13</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dates have already passed – included </a:t>
            </a:r>
            <a:r>
              <a:rPr lang="en-US" smtClean="0"/>
              <a:t>for reference</a:t>
            </a:r>
            <a:endParaRPr lang="en-US"/>
          </a:p>
        </p:txBody>
      </p:sp>
      <p:sp>
        <p:nvSpPr>
          <p:cNvPr id="4" name="Header Placeholder 3"/>
          <p:cNvSpPr>
            <a:spLocks noGrp="1"/>
          </p:cNvSpPr>
          <p:nvPr>
            <p:ph type="hdr" sz="quarter" idx="10"/>
          </p:nvPr>
        </p:nvSpPr>
        <p:spPr/>
        <p:txBody>
          <a:bodyPr/>
          <a:lstStyle/>
          <a:p>
            <a:pPr>
              <a:defRPr/>
            </a:pPr>
            <a:r>
              <a:rPr lang="en-US" smtClean="0"/>
              <a:t>Grants Administration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D5A4CB4E-888C-4A80-BCE3-5DE641164E29}" type="slidenum">
              <a:rPr lang="en-US" smtClean="0"/>
              <a:pPr>
                <a:defRPr/>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20</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31</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32</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36</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37</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38</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39</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2</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3</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7</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
        <p:nvSpPr>
          <p:cNvPr id="6" name="Notes Placeholder 5"/>
          <p:cNvSpPr>
            <a:spLocks noGrp="1"/>
          </p:cNvSpPr>
          <p:nvPr>
            <p:ph type="body" idx="1"/>
          </p:nvPr>
        </p:nvSpPr>
        <p:spPr/>
        <p:txBody>
          <a:bodyPr>
            <a:normAutofit/>
          </a:bodyPr>
          <a:lstStyle/>
          <a:p>
            <a:r>
              <a:rPr lang="en-US" dirty="0" smtClean="0"/>
              <a:t>Assess grant eligibility</a:t>
            </a:r>
          </a:p>
          <a:p>
            <a:r>
              <a:rPr lang="en-US" dirty="0" smtClean="0"/>
              <a:t>Calculate planning amounts</a:t>
            </a:r>
          </a:p>
          <a:p>
            <a:r>
              <a:rPr lang="en-US" dirty="0" smtClean="0"/>
              <a:t>Assess significant expansion</a:t>
            </a:r>
          </a:p>
          <a:p>
            <a:r>
              <a:rPr lang="en-US" dirty="0" smtClean="0"/>
              <a:t>Conduct competitive</a:t>
            </a:r>
            <a:r>
              <a:rPr lang="en-US" baseline="0" dirty="0" smtClean="0"/>
              <a:t> reviews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8</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9</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
        <p:nvSpPr>
          <p:cNvPr id="6" name="Notes Placeholder 5"/>
          <p:cNvSpPr>
            <a:spLocks noGrp="1"/>
          </p:cNvSpPr>
          <p:nvPr>
            <p:ph type="body" idx="1"/>
          </p:nvPr>
        </p:nvSpPr>
        <p:spPr/>
        <p:txBody>
          <a:bodyPr>
            <a:normAutofit/>
          </a:bodyPr>
          <a:lstStyle/>
          <a:p>
            <a:r>
              <a:rPr lang="en-US" dirty="0" smtClean="0"/>
              <a:t>GA administers the following formula grants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10</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11</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Slide Number Placeholder 3"/>
          <p:cNvSpPr>
            <a:spLocks noGrp="1"/>
          </p:cNvSpPr>
          <p:nvPr>
            <p:ph type="sldNum" sz="quarter" idx="5"/>
          </p:nvPr>
        </p:nvSpPr>
        <p:spPr bwMode="auto">
          <a:noFill/>
          <a:ln>
            <a:miter lim="800000"/>
            <a:headEnd/>
            <a:tailEnd/>
          </a:ln>
        </p:spPr>
        <p:txBody>
          <a:bodyPr/>
          <a:lstStyle/>
          <a:p>
            <a:r>
              <a:rPr lang="en-US" dirty="0"/>
              <a:t>Slide </a:t>
            </a:r>
            <a:fld id="{F1F93803-0145-4EA4-9BA7-D8BB7C18090F}" type="slidenum">
              <a:rPr lang="en-US"/>
              <a:pPr/>
              <a:t>12</a:t>
            </a:fld>
            <a:endParaRPr lang="en-US" dirty="0"/>
          </a:p>
        </p:txBody>
      </p:sp>
      <p:sp>
        <p:nvSpPr>
          <p:cNvPr id="22532" name="Notes Placeholder 2"/>
          <p:cNvSpPr txBox="1">
            <a:spLocks/>
          </p:cNvSpPr>
          <p:nvPr/>
        </p:nvSpPr>
        <p:spPr bwMode="auto">
          <a:xfrm>
            <a:off x="701041" y="3332824"/>
            <a:ext cx="5608320" cy="5498756"/>
          </a:xfrm>
          <a:prstGeom prst="rect">
            <a:avLst/>
          </a:prstGeom>
          <a:noFill/>
          <a:ln w="9525">
            <a:noFill/>
            <a:miter lim="800000"/>
            <a:headEnd/>
            <a:tailEnd/>
          </a:ln>
        </p:spPr>
        <p:txBody>
          <a:bodyPr lIns="93177" tIns="46589" rIns="93177" bIns="46589"/>
          <a:lstStyle/>
          <a:p>
            <a:r>
              <a:rPr lang="en-US" dirty="0"/>
              <a:t>This is Ariel 18</a:t>
            </a:r>
          </a:p>
          <a:p>
            <a:endParaRPr lang="en-US" sz="1400" dirty="0"/>
          </a:p>
          <a:p>
            <a:r>
              <a:rPr lang="en-US" sz="1400" dirty="0"/>
              <a:t>This is Ariel 14</a:t>
            </a:r>
          </a:p>
          <a:p>
            <a:endParaRPr lang="en-US" sz="1400" dirty="0"/>
          </a:p>
          <a:p>
            <a:r>
              <a:rPr lang="en-US" sz="1400" dirty="0">
                <a:latin typeface="Times" pitchFamily="18" charset="0"/>
              </a:rPr>
              <a:t>This is Times 14</a:t>
            </a:r>
          </a:p>
          <a:p>
            <a:endParaRPr lang="en-US" sz="1400" dirty="0">
              <a:latin typeface="Times" pitchFamily="18" charset="0"/>
            </a:endParaRPr>
          </a:p>
        </p:txBody>
      </p:sp>
      <p:sp>
        <p:nvSpPr>
          <p:cNvPr id="5" name="Header Placeholder 4"/>
          <p:cNvSpPr>
            <a:spLocks noGrp="1"/>
          </p:cNvSpPr>
          <p:nvPr>
            <p:ph type="hdr" sz="quarter" idx="10"/>
          </p:nvPr>
        </p:nvSpPr>
        <p:spPr/>
        <p:txBody>
          <a:bodyPr/>
          <a:lstStyle/>
          <a:p>
            <a:pPr>
              <a:defRPr/>
            </a:pPr>
            <a:r>
              <a:rPr lang="en-US" smtClean="0"/>
              <a:t>Grants Administration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cs typeface="Arial" charset="0"/>
            </a:endParaRPr>
          </a:p>
        </p:txBody>
      </p:sp>
      <p:sp>
        <p:nvSpPr>
          <p:cNvPr id="9" name="Title 8"/>
          <p:cNvSpPr>
            <a:spLocks noGrp="1"/>
          </p:cNvSpPr>
          <p:nvPr>
            <p:ph type="ctrTitle"/>
          </p:nvPr>
        </p:nvSpPr>
        <p:spPr>
          <a:xfrm>
            <a:off x="1557615" y="1752601"/>
            <a:ext cx="6909421" cy="1829761"/>
          </a:xfrm>
        </p:spPr>
        <p:txBody>
          <a:bodyPr anchor="b"/>
          <a:lstStyle>
            <a:lvl1pPr algn="r">
              <a:defRPr sz="4800" b="1">
                <a:solidFill>
                  <a:srgbClr val="34278D"/>
                </a:solidFill>
                <a:effectLst>
                  <a:outerShdw blurRad="31750" dist="25400" dir="5400000" algn="tl" rotWithShape="0">
                    <a:srgbClr val="000000">
                      <a:alpha val="25000"/>
                    </a:srgbClr>
                  </a:outerShdw>
                </a:effectLst>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1541640" y="3611607"/>
            <a:ext cx="691656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2300"/>
            </a:lvl3pPr>
            <a:lvl4pPr>
              <a:buSzPct val="100000"/>
              <a:buFont typeface="Lucida Grande"/>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itle Placeholder 8"/>
          <p:cNvSpPr>
            <a:spLocks noGrp="1"/>
          </p:cNvSpPr>
          <p:nvPr>
            <p:ph type="title"/>
          </p:nvPr>
        </p:nvSpPr>
        <p:spPr>
          <a:xfrm>
            <a:off x="457200" y="274638"/>
            <a:ext cx="8229600" cy="1143000"/>
          </a:xfrm>
          <a:prstGeom prst="rect">
            <a:avLst/>
          </a:prstGeom>
        </p:spPr>
        <p:txBody>
          <a:bodyPr/>
          <a:lstStyle/>
          <a:p>
            <a:pPr lvl="0"/>
            <a:r>
              <a:rPr lang="en-US" dirty="0"/>
              <a:t>Click to</a:t>
            </a:r>
            <a:r>
              <a:rPr lang="en-US" dirty="0" smtClean="0"/>
              <a:t> Edit </a:t>
            </a:r>
            <a:r>
              <a:rPr lang="en-US" dirty="0"/>
              <a:t>Master</a:t>
            </a:r>
            <a:r>
              <a:rPr lang="en-US" dirty="0" smtClean="0"/>
              <a:t>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marL="365760" marR="0" indent="-256032" algn="l" defTabSz="914400" rtl="0" eaLnBrk="1" fontAlgn="auto" latinLnBrk="0" hangingPunct="1">
              <a:lnSpc>
                <a:spcPct val="100000"/>
              </a:lnSpc>
              <a:spcBef>
                <a:spcPts val="400"/>
              </a:spcBef>
              <a:spcAft>
                <a:spcPts val="0"/>
              </a:spcAft>
              <a:buClr>
                <a:srgbClr val="34278D"/>
              </a:buClr>
              <a:buSzPct val="68000"/>
              <a:buFont typeface="Wingdings 3"/>
              <a:buChar char=""/>
              <a:tabLst/>
              <a:defRPr sz="2800">
                <a:solidFill>
                  <a:srgbClr val="0D0D0D"/>
                </a:solidFill>
              </a:defRPr>
            </a:lvl1pPr>
            <a:lvl2pPr marL="621792" marR="0" indent="-228600" algn="l" defTabSz="914400" rtl="0" eaLnBrk="1" fontAlgn="auto" latinLnBrk="0" hangingPunct="1">
              <a:lnSpc>
                <a:spcPct val="100000"/>
              </a:lnSpc>
              <a:spcBef>
                <a:spcPts val="324"/>
              </a:spcBef>
              <a:spcAft>
                <a:spcPts val="0"/>
              </a:spcAft>
              <a:buClr>
                <a:srgbClr val="34278D"/>
              </a:buClr>
              <a:buSzTx/>
              <a:buFont typeface="Verdana"/>
              <a:buChar char="◦"/>
              <a:tabLst/>
              <a:defRPr sz="2400">
                <a:solidFill>
                  <a:srgbClr val="0D0D0D"/>
                </a:solidFill>
              </a:defRPr>
            </a:lvl2pPr>
            <a:lvl3pPr marL="859536" marR="0" indent="-228600" algn="l" defTabSz="914400" rtl="0" eaLnBrk="1" fontAlgn="auto" latinLnBrk="0" hangingPunct="1">
              <a:lnSpc>
                <a:spcPct val="100000"/>
              </a:lnSpc>
              <a:spcBef>
                <a:spcPts val="350"/>
              </a:spcBef>
              <a:spcAft>
                <a:spcPts val="0"/>
              </a:spcAft>
              <a:buClr>
                <a:srgbClr val="34278D"/>
              </a:buClr>
              <a:buSzPct val="100000"/>
              <a:buFont typeface="Wingdings 2"/>
              <a:buChar char=""/>
              <a:tabLst/>
              <a:defRPr sz="2300">
                <a:solidFill>
                  <a:srgbClr val="0D0D0D"/>
                </a:solidFill>
              </a:defRPr>
            </a:lvl3pPr>
            <a:lvl4pPr marL="1143000" marR="0" indent="-228600" algn="l" defTabSz="914400" rtl="0" eaLnBrk="1" fontAlgn="auto" latinLnBrk="0" hangingPunct="1">
              <a:lnSpc>
                <a:spcPct val="100000"/>
              </a:lnSpc>
              <a:spcBef>
                <a:spcPts val="350"/>
              </a:spcBef>
              <a:spcAft>
                <a:spcPts val="0"/>
              </a:spcAft>
              <a:buClr>
                <a:srgbClr val="34278D"/>
              </a:buClr>
              <a:buSzTx/>
              <a:buFont typeface="Wingdings 2" charset="2"/>
              <a:buChar char="╸"/>
              <a:tabLst/>
              <a:defRPr sz="2200">
                <a:solidFill>
                  <a:srgbClr val="0D0D0D"/>
                </a:solidFill>
              </a:defRPr>
            </a:lvl4pPr>
            <a:lvl5pPr marL="1371600" marR="0" indent="-228600" algn="l" defTabSz="914400" rtl="0" eaLnBrk="1" fontAlgn="auto" latinLnBrk="0" hangingPunct="1">
              <a:lnSpc>
                <a:spcPct val="100000"/>
              </a:lnSpc>
              <a:spcBef>
                <a:spcPts val="350"/>
              </a:spcBef>
              <a:spcAft>
                <a:spcPts val="0"/>
              </a:spcAft>
              <a:buClr>
                <a:srgbClr val="DA1F28"/>
              </a:buClr>
              <a:buSzTx/>
              <a:buFont typeface="Wingdings 2"/>
              <a:buChar char=""/>
              <a:tabLst/>
              <a:defRPr sz="2000">
                <a:solidFill>
                  <a:srgbClr val="0D0D0D"/>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4" name="Content Placeholder 3"/>
          <p:cNvSpPr>
            <a:spLocks noGrp="1"/>
          </p:cNvSpPr>
          <p:nvPr>
            <p:ph sz="half" idx="2"/>
          </p:nvPr>
        </p:nvSpPr>
        <p:spPr>
          <a:xfrm>
            <a:off x="4648200" y="1481328"/>
            <a:ext cx="4038600" cy="4525963"/>
          </a:xfrm>
        </p:spPr>
        <p:txBody>
          <a:bodyPr/>
          <a:lstStyle>
            <a:lvl1pPr marL="365760" marR="0" indent="-256032" algn="l" defTabSz="914400" rtl="0" eaLnBrk="1" fontAlgn="auto" latinLnBrk="0" hangingPunct="1">
              <a:lnSpc>
                <a:spcPct val="100000"/>
              </a:lnSpc>
              <a:spcBef>
                <a:spcPts val="400"/>
              </a:spcBef>
              <a:spcAft>
                <a:spcPts val="0"/>
              </a:spcAft>
              <a:buClr>
                <a:srgbClr val="34278D"/>
              </a:buClr>
              <a:buSzPct val="68000"/>
              <a:buFont typeface="Wingdings 3"/>
              <a:buChar char=""/>
              <a:tabLst/>
              <a:defRPr sz="2800">
                <a:solidFill>
                  <a:srgbClr val="0D0D0D"/>
                </a:solidFill>
              </a:defRPr>
            </a:lvl1pPr>
            <a:lvl2pPr marL="621792" marR="0" indent="-228600" algn="l" defTabSz="914400" rtl="0" eaLnBrk="1" fontAlgn="auto" latinLnBrk="0" hangingPunct="1">
              <a:lnSpc>
                <a:spcPct val="100000"/>
              </a:lnSpc>
              <a:spcBef>
                <a:spcPts val="324"/>
              </a:spcBef>
              <a:spcAft>
                <a:spcPts val="0"/>
              </a:spcAft>
              <a:buClr>
                <a:srgbClr val="34278D"/>
              </a:buClr>
              <a:buSzTx/>
              <a:buFont typeface="Verdana"/>
              <a:buChar char="◦"/>
              <a:tabLst/>
              <a:defRPr sz="2400">
                <a:solidFill>
                  <a:srgbClr val="0D0D0D"/>
                </a:solidFill>
              </a:defRPr>
            </a:lvl2pPr>
            <a:lvl3pPr marL="859536" marR="0" indent="-228600" algn="l" defTabSz="914400" rtl="0" eaLnBrk="1" fontAlgn="auto" latinLnBrk="0" hangingPunct="1">
              <a:lnSpc>
                <a:spcPct val="100000"/>
              </a:lnSpc>
              <a:spcBef>
                <a:spcPts val="350"/>
              </a:spcBef>
              <a:spcAft>
                <a:spcPts val="0"/>
              </a:spcAft>
              <a:buClr>
                <a:srgbClr val="34278D"/>
              </a:buClr>
              <a:buSzPct val="100000"/>
              <a:buFont typeface="Wingdings 2"/>
              <a:buChar char=""/>
              <a:tabLst/>
              <a:defRPr sz="2300">
                <a:solidFill>
                  <a:srgbClr val="0D0D0D"/>
                </a:solidFill>
              </a:defRPr>
            </a:lvl3pPr>
            <a:lvl4pPr marL="1143000" marR="0" indent="-228600" algn="l" defTabSz="914400" rtl="0" eaLnBrk="1" fontAlgn="auto" latinLnBrk="0" hangingPunct="1">
              <a:lnSpc>
                <a:spcPct val="100000"/>
              </a:lnSpc>
              <a:spcBef>
                <a:spcPts val="350"/>
              </a:spcBef>
              <a:spcAft>
                <a:spcPts val="0"/>
              </a:spcAft>
              <a:buClr>
                <a:srgbClr val="34278D"/>
              </a:buClr>
              <a:buSzTx/>
              <a:buFont typeface="Wingdings 2" charset="2"/>
              <a:buChar char="╸"/>
              <a:tabLst/>
              <a:defRPr sz="2200">
                <a:solidFill>
                  <a:srgbClr val="0D0D0D"/>
                </a:solidFill>
              </a:defRPr>
            </a:lvl4pPr>
            <a:lvl5pPr marL="1371600" marR="0" indent="-228600" algn="l" defTabSz="914400" rtl="0" eaLnBrk="1" fontAlgn="auto" latinLnBrk="0" hangingPunct="1">
              <a:lnSpc>
                <a:spcPct val="100000"/>
              </a:lnSpc>
              <a:spcBef>
                <a:spcPts val="350"/>
              </a:spcBef>
              <a:spcAft>
                <a:spcPts val="0"/>
              </a:spcAft>
              <a:buClr>
                <a:srgbClr val="DA1F28"/>
              </a:buClr>
              <a:buSzTx/>
              <a:buFont typeface="Wingdings 2"/>
              <a:buChar char=""/>
              <a:tabLst/>
              <a:defRPr sz="2000">
                <a:solidFill>
                  <a:srgbClr val="0D0D0D"/>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10" name="Title Placeholder 8"/>
          <p:cNvSpPr>
            <a:spLocks noGrp="1"/>
          </p:cNvSpPr>
          <p:nvPr>
            <p:ph type="title"/>
          </p:nvPr>
        </p:nvSpPr>
        <p:spPr>
          <a:xfrm>
            <a:off x="457200" y="274638"/>
            <a:ext cx="8229600" cy="1143000"/>
          </a:xfrm>
          <a:prstGeom prst="rect">
            <a:avLst/>
          </a:prstGeom>
        </p:spPr>
        <p:txBody>
          <a:bodyPr/>
          <a:lstStyle>
            <a:lvl1pPr>
              <a:defRPr>
                <a:solidFill>
                  <a:schemeClr val="bg2"/>
                </a:solidFill>
              </a:defRPr>
            </a:lvl1pPr>
          </a:lstStyle>
          <a:p>
            <a:pPr lvl="0"/>
            <a:r>
              <a:rPr lang="en-US" dirty="0"/>
              <a:t>Click to</a:t>
            </a:r>
            <a:r>
              <a:rPr lang="en-US" dirty="0" smtClean="0"/>
              <a:t> Edit </a:t>
            </a:r>
            <a:r>
              <a:rPr lang="en-US" dirty="0"/>
              <a:t>Master</a:t>
            </a:r>
            <a:r>
              <a:rPr lang="en-US" dirty="0" smtClean="0"/>
              <a:t>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ext Placeholder 2"/>
          <p:cNvSpPr>
            <a:spLocks noGrp="1"/>
          </p:cNvSpPr>
          <p:nvPr>
            <p:ph type="body" idx="2"/>
          </p:nvPr>
        </p:nvSpPr>
        <p:spPr>
          <a:xfrm>
            <a:off x="455083" y="5355102"/>
            <a:ext cx="8233834" cy="359898"/>
          </a:xfrm>
        </p:spPr>
        <p:txBody>
          <a:bodyPr/>
          <a:lstStyle>
            <a:lvl1pPr marL="0" indent="0" algn="r">
              <a:buNone/>
              <a:defRPr sz="1800"/>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11" name="Title Placeholder 8"/>
          <p:cNvSpPr>
            <a:spLocks noGrp="1"/>
          </p:cNvSpPr>
          <p:nvPr>
            <p:ph type="title"/>
          </p:nvPr>
        </p:nvSpPr>
        <p:spPr>
          <a:xfrm>
            <a:off x="457200" y="274638"/>
            <a:ext cx="8229600" cy="1143000"/>
          </a:xfrm>
          <a:prstGeom prst="rect">
            <a:avLst/>
          </a:prstGeom>
        </p:spPr>
        <p:txBody>
          <a:bodyPr/>
          <a:lstStyle/>
          <a:p>
            <a:pPr lvl="0"/>
            <a:r>
              <a:rPr lang="en-US" dirty="0"/>
              <a:t>Click to</a:t>
            </a:r>
            <a:r>
              <a:rPr lang="en-US" dirty="0" smtClean="0"/>
              <a:t> Edit </a:t>
            </a:r>
            <a:r>
              <a:rPr lang="en-US" dirty="0"/>
              <a:t>Master</a:t>
            </a:r>
            <a:r>
              <a:rPr lang="en-US" dirty="0" smtClean="0"/>
              <a:t> Title Style</a:t>
            </a:r>
            <a:endParaRPr lang="en-US" dirty="0"/>
          </a:p>
        </p:txBody>
      </p:sp>
      <p:sp>
        <p:nvSpPr>
          <p:cNvPr id="12" name="Content Placeholder 2"/>
          <p:cNvSpPr>
            <a:spLocks noGrp="1"/>
          </p:cNvSpPr>
          <p:nvPr>
            <p:ph idx="1"/>
          </p:nvPr>
        </p:nvSpPr>
        <p:spPr>
          <a:xfrm>
            <a:off x="457200" y="1481138"/>
            <a:ext cx="8229600" cy="3864050"/>
          </a:xfrm>
        </p:spPr>
        <p:txBody>
          <a:bodyPr/>
          <a:lstStyle>
            <a:lvl3pPr>
              <a:defRPr sz="2300"/>
            </a:lvl3pPr>
            <a:lvl4pPr>
              <a:buSzPct val="100000"/>
              <a:buFont typeface="Lucida Grande"/>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Placeholder 8"/>
          <p:cNvSpPr>
            <a:spLocks noGrp="1"/>
          </p:cNvSpPr>
          <p:nvPr>
            <p:ph type="title"/>
          </p:nvPr>
        </p:nvSpPr>
        <p:spPr>
          <a:xfrm>
            <a:off x="457200" y="274638"/>
            <a:ext cx="8229600" cy="1143000"/>
          </a:xfrm>
          <a:prstGeom prst="rect">
            <a:avLst/>
          </a:prstGeom>
        </p:spPr>
        <p:txBody>
          <a:bodyPr/>
          <a:lstStyle>
            <a:lvl1pPr>
              <a:defRPr>
                <a:solidFill>
                  <a:srgbClr val="464646"/>
                </a:solidFill>
              </a:defRPr>
            </a:lvl1pPr>
          </a:lstStyle>
          <a:p>
            <a:pPr lvl="0"/>
            <a:r>
              <a:rPr lang="en-US" dirty="0"/>
              <a:t>Click to</a:t>
            </a:r>
            <a:r>
              <a:rPr lang="en-US" dirty="0" smtClean="0"/>
              <a:t> Edit </a:t>
            </a:r>
            <a:r>
              <a:rPr lang="en-US" dirty="0"/>
              <a:t>Master</a:t>
            </a:r>
            <a:r>
              <a:rPr lang="en-US" dirty="0" smtClean="0"/>
              <a:t>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 bg1="lt1" tx1="dk1" bg2="lt2" tx2="dk2" accent1="accent1" accent2="accent2" accent3="accent3" accent4="accent4" accent5="accent5" accent6="accent6" hlink="hlink" folHlink="folHlink"/>
  <p:sldLayoutIdLst>
    <p:sldLayoutId id="2147483922" r:id="rId1"/>
    <p:sldLayoutId id="2147483920" r:id="rId2"/>
    <p:sldLayoutId id="2147483923" r:id="rId3"/>
    <p:sldLayoutId id="2147483924" r:id="rId4"/>
    <p:sldLayoutId id="2147483925" r:id="rId5"/>
    <p:sldLayoutId id="2147483921" r:id="rId6"/>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effectLst>
            <a:outerShdw blurRad="31750" dist="25400" dir="5400000" algn="tl" rotWithShape="0">
              <a:srgbClr val="000000">
                <a:alpha val="25000"/>
              </a:srgbClr>
            </a:outerShdw>
          </a:effectLst>
          <a:latin typeface="Arial"/>
          <a:ea typeface="ＭＳ Ｐゴシック" pitchFamily="-105" charset="-128"/>
          <a:cs typeface="Arial"/>
        </a:defRPr>
      </a:lvl1pPr>
      <a:lvl2pPr algn="l" rtl="0" eaLnBrk="0" fontAlgn="base" hangingPunct="0">
        <a:spcBef>
          <a:spcPct val="0"/>
        </a:spcBef>
        <a:spcAft>
          <a:spcPct val="0"/>
        </a:spcAft>
        <a:defRPr sz="3600">
          <a:solidFill>
            <a:schemeClr val="tx2"/>
          </a:solidFill>
          <a:latin typeface="Arial" pitchFamily="-105" charset="0"/>
          <a:ea typeface="ＭＳ Ｐゴシック" pitchFamily="-105" charset="-128"/>
          <a:cs typeface="Arial" pitchFamily="-105" charset="0"/>
        </a:defRPr>
      </a:lvl2pPr>
      <a:lvl3pPr algn="l" rtl="0" eaLnBrk="0" fontAlgn="base" hangingPunct="0">
        <a:spcBef>
          <a:spcPct val="0"/>
        </a:spcBef>
        <a:spcAft>
          <a:spcPct val="0"/>
        </a:spcAft>
        <a:defRPr sz="3600">
          <a:solidFill>
            <a:schemeClr val="tx2"/>
          </a:solidFill>
          <a:latin typeface="Arial" pitchFamily="-105" charset="0"/>
          <a:ea typeface="ＭＳ Ｐゴシック" pitchFamily="-105" charset="-128"/>
          <a:cs typeface="Arial" pitchFamily="-105" charset="0"/>
        </a:defRPr>
      </a:lvl3pPr>
      <a:lvl4pPr algn="l" rtl="0" eaLnBrk="0" fontAlgn="base" hangingPunct="0">
        <a:spcBef>
          <a:spcPct val="0"/>
        </a:spcBef>
        <a:spcAft>
          <a:spcPct val="0"/>
        </a:spcAft>
        <a:defRPr sz="3600">
          <a:solidFill>
            <a:schemeClr val="tx2"/>
          </a:solidFill>
          <a:latin typeface="Arial" pitchFamily="-105" charset="0"/>
          <a:ea typeface="ＭＳ Ｐゴシック" pitchFamily="-105" charset="-128"/>
          <a:cs typeface="Arial" pitchFamily="-105" charset="0"/>
        </a:defRPr>
      </a:lvl4pPr>
      <a:lvl5pPr algn="l" rtl="0" eaLnBrk="0" fontAlgn="base" hangingPunct="0">
        <a:spcBef>
          <a:spcPct val="0"/>
        </a:spcBef>
        <a:spcAft>
          <a:spcPct val="0"/>
        </a:spcAft>
        <a:defRPr sz="3600">
          <a:solidFill>
            <a:schemeClr val="tx2"/>
          </a:solidFill>
          <a:latin typeface="Arial" pitchFamily="-105" charset="0"/>
          <a:ea typeface="ＭＳ Ｐゴシック" pitchFamily="-105" charset="-128"/>
          <a:cs typeface="Arial" pitchFamily="-105"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rgbClr val="34278D"/>
        </a:buClr>
        <a:buSzPct val="68000"/>
        <a:buFont typeface="Wingdings 3" pitchFamily="18" charset="2"/>
        <a:buChar char=""/>
        <a:defRPr sz="2800" kern="1200">
          <a:solidFill>
            <a:schemeClr val="tx1"/>
          </a:solidFill>
          <a:latin typeface="Arial"/>
          <a:ea typeface="ＭＳ Ｐゴシック" pitchFamily="-105" charset="-128"/>
          <a:cs typeface="Arial"/>
        </a:defRPr>
      </a:lvl1pPr>
      <a:lvl2pPr marL="620713" indent="-228600" algn="l" rtl="0" eaLnBrk="0" fontAlgn="base" hangingPunct="0">
        <a:spcBef>
          <a:spcPts val="325"/>
        </a:spcBef>
        <a:spcAft>
          <a:spcPct val="0"/>
        </a:spcAft>
        <a:buClr>
          <a:srgbClr val="34278D"/>
        </a:buClr>
        <a:buFont typeface="Verdana" pitchFamily="34" charset="0"/>
        <a:buChar char="◦"/>
        <a:defRPr sz="2400" kern="1200">
          <a:solidFill>
            <a:schemeClr val="tx1"/>
          </a:solidFill>
          <a:latin typeface="Arial"/>
          <a:ea typeface="ＭＳ Ｐゴシック" pitchFamily="-106" charset="-128"/>
          <a:cs typeface="Arial"/>
        </a:defRPr>
      </a:lvl2pPr>
      <a:lvl3pPr marL="858838" indent="-228600" algn="l" rtl="0" eaLnBrk="0" fontAlgn="base" hangingPunct="0">
        <a:spcBef>
          <a:spcPts val="350"/>
        </a:spcBef>
        <a:spcAft>
          <a:spcPct val="0"/>
        </a:spcAft>
        <a:buClr>
          <a:srgbClr val="34278D"/>
        </a:buClr>
        <a:buSzPct val="100000"/>
        <a:buFont typeface="Wingdings 2" pitchFamily="18" charset="2"/>
        <a:buChar char=""/>
        <a:defRPr sz="2300" kern="1200">
          <a:solidFill>
            <a:schemeClr val="tx1"/>
          </a:solidFill>
          <a:latin typeface="Arial"/>
          <a:ea typeface="ＭＳ Ｐゴシック" pitchFamily="-106" charset="-128"/>
          <a:cs typeface="Arial"/>
        </a:defRPr>
      </a:lvl3pPr>
      <a:lvl4pPr marL="1143000" indent="-228600" algn="l" rtl="0" eaLnBrk="0" fontAlgn="base" hangingPunct="0">
        <a:spcBef>
          <a:spcPts val="350"/>
        </a:spcBef>
        <a:spcAft>
          <a:spcPct val="0"/>
        </a:spcAft>
        <a:buClr>
          <a:srgbClr val="34278D"/>
        </a:buClr>
        <a:buFont typeface="Wingdings 2" pitchFamily="18" charset="2"/>
        <a:buChar char="╸"/>
        <a:defRPr sz="2200" kern="1200">
          <a:solidFill>
            <a:schemeClr val="tx1"/>
          </a:solidFill>
          <a:latin typeface="Arial"/>
          <a:ea typeface="ＭＳ Ｐゴシック" pitchFamily="-106" charset="-128"/>
          <a:cs typeface="Arial"/>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ＭＳ Ｐゴシック" pitchFamily="-106"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tea.state.tx.us/index4.aspx?id=8339&amp;menu_id=95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grants@tea.state.tx.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663" y="1446213"/>
            <a:ext cx="6667500" cy="1652587"/>
          </a:xfrm>
        </p:spPr>
        <p:txBody>
          <a:bodyPr anchor="t">
            <a:normAutofit fontScale="90000"/>
          </a:bodyPr>
          <a:lstStyle/>
          <a:p>
            <a:r>
              <a:rPr lang="en-US" dirty="0" smtClean="0"/>
              <a:t>Texas Education Agency - Charter School Orientation</a:t>
            </a:r>
            <a:br>
              <a:rPr lang="en-US" dirty="0" smtClean="0"/>
            </a:br>
            <a:endParaRPr lang="en-US" dirty="0"/>
          </a:p>
        </p:txBody>
      </p:sp>
      <p:sp>
        <p:nvSpPr>
          <p:cNvPr id="6147" name="Subtitle 2"/>
          <p:cNvSpPr>
            <a:spLocks noGrp="1"/>
          </p:cNvSpPr>
          <p:nvPr>
            <p:ph type="subTitle" idx="1"/>
          </p:nvPr>
        </p:nvSpPr>
        <p:spPr>
          <a:xfrm>
            <a:off x="728663" y="3428999"/>
            <a:ext cx="7772400" cy="2080071"/>
          </a:xfrm>
        </p:spPr>
        <p:txBody>
          <a:bodyPr/>
          <a:lstStyle/>
          <a:p>
            <a:pPr marR="0" algn="l" eaLnBrk="1" hangingPunct="1"/>
            <a:r>
              <a:rPr lang="en-US" sz="2400" dirty="0" smtClean="0">
                <a:latin typeface="Arial" pitchFamily="34" charset="0"/>
                <a:ea typeface="ＭＳ Ｐゴシック" pitchFamily="34" charset="-128"/>
                <a:cs typeface="Arial" pitchFamily="34" charset="0"/>
              </a:rPr>
              <a:t>Grants Administration</a:t>
            </a:r>
          </a:p>
          <a:p>
            <a:pPr marR="0" algn="l" eaLnBrk="1" hangingPunct="1"/>
            <a:r>
              <a:rPr lang="en-US" sz="2400" dirty="0" smtClean="0">
                <a:latin typeface="Arial" pitchFamily="34" charset="0"/>
                <a:ea typeface="ＭＳ Ｐゴシック" pitchFamily="34" charset="-128"/>
                <a:cs typeface="Arial" pitchFamily="34" charset="0"/>
              </a:rPr>
              <a:t>July 2013</a:t>
            </a:r>
          </a:p>
        </p:txBody>
      </p:sp>
    </p:spTree>
  </p:cSld>
  <p:clrMapOvr>
    <a:masterClrMapping/>
  </p:clrMapOvr>
  <mc:AlternateContent xmlns:mc="http://schemas.openxmlformats.org/markup-compatibility/2006">
    <mc:Choice xmlns:p14="http://schemas.microsoft.com/office/powerpoint/2010/main" Requires="p14">
      <p:transition spd="slow" p14:dur="2000" advTm="885"/>
    </mc:Choice>
    <mc:Fallback>
      <p:transition spd="slow" advTm="88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lvl="1" eaLnBrk="1" hangingPunct="1">
              <a:buFont typeface="Wingdings" pitchFamily="2" charset="2"/>
              <a:buChar char="§"/>
            </a:pPr>
            <a:r>
              <a:rPr lang="en-US" sz="2500" dirty="0" smtClean="0"/>
              <a:t>Federally funded grants, continued</a:t>
            </a:r>
          </a:p>
          <a:p>
            <a:pPr lvl="2" eaLnBrk="1" hangingPunct="1"/>
            <a:r>
              <a:rPr lang="en-US" sz="2400" dirty="0" smtClean="0"/>
              <a:t>Title III, Part A LEP</a:t>
            </a:r>
          </a:p>
          <a:p>
            <a:pPr lvl="2" eaLnBrk="1" hangingPunct="1"/>
            <a:r>
              <a:rPr lang="en-US" sz="2400" dirty="0" smtClean="0"/>
              <a:t>Title III, Part A Immigrant</a:t>
            </a:r>
          </a:p>
          <a:p>
            <a:pPr lvl="2" eaLnBrk="1" hangingPunct="1"/>
            <a:r>
              <a:rPr lang="en-US" sz="2400" dirty="0" smtClean="0"/>
              <a:t>Title I School Improvement Program (SIP) </a:t>
            </a:r>
          </a:p>
          <a:p>
            <a:pPr lvl="1" eaLnBrk="1" hangingPunct="1">
              <a:buFont typeface="Wingdings" pitchFamily="2" charset="2"/>
              <a:buChar char="§"/>
            </a:pPr>
            <a:r>
              <a:rPr lang="en-US" dirty="0" smtClean="0"/>
              <a:t>Title VI, Part B Rural and Low-Income Schools Program</a:t>
            </a:r>
          </a:p>
          <a:p>
            <a:pPr lvl="1" eaLnBrk="1" hangingPunct="1">
              <a:buFont typeface="Wingdings" pitchFamily="2" charset="2"/>
              <a:buChar char="§"/>
            </a:pPr>
            <a:r>
              <a:rPr lang="en-US" dirty="0" smtClean="0"/>
              <a:t>Title I, Part C Carl D Perkins</a:t>
            </a:r>
          </a:p>
          <a:p>
            <a:pPr lvl="1" eaLnBrk="1" hangingPunct="1">
              <a:buFont typeface="Wingdings" pitchFamily="2" charset="2"/>
              <a:buChar char="§"/>
            </a:pPr>
            <a:r>
              <a:rPr lang="en-US" dirty="0" smtClean="0"/>
              <a:t>Special Education: IDEA-B Formula and IDEA-B Preschool</a:t>
            </a:r>
            <a:endParaRPr lang="en-US" sz="1600" dirty="0" smtClean="0"/>
          </a:p>
          <a:p>
            <a:pPr lvl="2" eaLnBrk="1" hangingPunct="1">
              <a:buNone/>
            </a:pPr>
            <a:endParaRPr lang="en-US" sz="2400" dirty="0" smtClean="0"/>
          </a:p>
        </p:txBody>
      </p:sp>
      <p:sp>
        <p:nvSpPr>
          <p:cNvPr id="3" name="Title 2"/>
          <p:cNvSpPr>
            <a:spLocks noGrp="1"/>
          </p:cNvSpPr>
          <p:nvPr>
            <p:ph type="title"/>
          </p:nvPr>
        </p:nvSpPr>
        <p:spPr>
          <a:xfrm>
            <a:off x="457200" y="290513"/>
            <a:ext cx="8229600" cy="1143000"/>
          </a:xfrm>
        </p:spPr>
        <p:txBody>
          <a:bodyPr>
            <a:normAutofit fontScale="90000"/>
          </a:bodyPr>
          <a:lstStyle/>
          <a:p>
            <a:pPr>
              <a:defRPr/>
            </a:pPr>
            <a:r>
              <a:rPr lang="en-US" dirty="0" smtClean="0"/>
              <a:t>Formula Grants Administered (continued)</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10</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7051"/>
    </mc:Choice>
    <mc:Fallback>
      <p:transition spd="slow" advTm="1705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eaLnBrk="1" hangingPunct="1">
              <a:buFont typeface="Wingdings" pitchFamily="2" charset="2"/>
              <a:buChar char="Ø"/>
            </a:pPr>
            <a:r>
              <a:rPr lang="en-US" sz="2900" dirty="0" smtClean="0"/>
              <a:t>State-funded grants</a:t>
            </a:r>
          </a:p>
          <a:p>
            <a:pPr lvl="1" eaLnBrk="1" hangingPunct="1">
              <a:buFont typeface="Wingdings" pitchFamily="2" charset="2"/>
              <a:buChar char="§"/>
            </a:pPr>
            <a:r>
              <a:rPr lang="en-US" dirty="0" smtClean="0"/>
              <a:t>Student Success Initiative (SSI)</a:t>
            </a:r>
          </a:p>
          <a:p>
            <a:pPr lvl="2" eaLnBrk="1" hangingPunct="1">
              <a:buNone/>
            </a:pPr>
            <a:endParaRPr lang="en-US" sz="2400" dirty="0" smtClean="0"/>
          </a:p>
        </p:txBody>
      </p:sp>
      <p:sp>
        <p:nvSpPr>
          <p:cNvPr id="3" name="Title 2"/>
          <p:cNvSpPr>
            <a:spLocks noGrp="1"/>
          </p:cNvSpPr>
          <p:nvPr>
            <p:ph type="title"/>
          </p:nvPr>
        </p:nvSpPr>
        <p:spPr>
          <a:xfrm>
            <a:off x="457200" y="290513"/>
            <a:ext cx="8229600" cy="1143000"/>
          </a:xfrm>
        </p:spPr>
        <p:txBody>
          <a:bodyPr>
            <a:normAutofit fontScale="90000"/>
          </a:bodyPr>
          <a:lstStyle/>
          <a:p>
            <a:pPr>
              <a:defRPr/>
            </a:pPr>
            <a:r>
              <a:rPr lang="en-US" dirty="0" smtClean="0"/>
              <a:t>Formula Grants Administered (continued)</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11</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9682"/>
    </mc:Choice>
    <mc:Fallback>
      <p:transition spd="slow" advTm="968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484768"/>
            <a:ext cx="8229600" cy="4522332"/>
          </a:xfrm>
        </p:spPr>
        <p:txBody>
          <a:bodyPr/>
          <a:lstStyle/>
          <a:p>
            <a:pPr>
              <a:buFont typeface="Wingdings" pitchFamily="2" charset="2"/>
              <a:buChar char="Ø"/>
            </a:pPr>
            <a:r>
              <a:rPr lang="en-US" dirty="0" smtClean="0"/>
              <a:t>State-funded discretionary grants are funded through legislation that permits the commissioner of education to make certain decisions about how the funds will be awarded.</a:t>
            </a:r>
          </a:p>
          <a:p>
            <a:pPr>
              <a:buFont typeface="Wingdings" pitchFamily="2" charset="2"/>
              <a:buChar char="Ø"/>
            </a:pPr>
            <a:r>
              <a:rPr lang="en-US" dirty="0" smtClean="0"/>
              <a:t>Federally funded discretionary grants are funded through legislation passed by the US Congress. </a:t>
            </a:r>
          </a:p>
          <a:p>
            <a:pPr>
              <a:buFont typeface="Wingdings" pitchFamily="2" charset="2"/>
              <a:buChar char="Ø"/>
            </a:pPr>
            <a:r>
              <a:rPr lang="en-US" dirty="0" smtClean="0"/>
              <a:t>Often funded to address social issues, such as dropout prevention or to increase literacy rates. </a:t>
            </a:r>
          </a:p>
          <a:p>
            <a:pPr>
              <a:buFont typeface="Wingdings" pitchFamily="2" charset="2"/>
              <a:buChar char="Ø"/>
            </a:pPr>
            <a:r>
              <a:rPr lang="en-US" dirty="0" smtClean="0"/>
              <a:t>May be competitive or noncompetitive</a:t>
            </a:r>
          </a:p>
          <a:p>
            <a:pPr>
              <a:buFont typeface="Wingdings" pitchFamily="2" charset="2"/>
              <a:buChar char="Ø"/>
            </a:pPr>
            <a:r>
              <a:rPr lang="en-US" dirty="0" smtClean="0"/>
              <a:t>Most discretionary grants are paper</a:t>
            </a:r>
          </a:p>
          <a:p>
            <a:endParaRPr lang="en-US" dirty="0" smtClean="0"/>
          </a:p>
        </p:txBody>
      </p:sp>
      <p:sp>
        <p:nvSpPr>
          <p:cNvPr id="3" name="Title 2"/>
          <p:cNvSpPr>
            <a:spLocks noGrp="1"/>
          </p:cNvSpPr>
          <p:nvPr>
            <p:ph type="title"/>
          </p:nvPr>
        </p:nvSpPr>
        <p:spPr>
          <a:xfrm>
            <a:off x="457200" y="290513"/>
            <a:ext cx="8229600" cy="1143000"/>
          </a:xfrm>
        </p:spPr>
        <p:txBody>
          <a:bodyPr>
            <a:normAutofit/>
          </a:bodyPr>
          <a:lstStyle/>
          <a:p>
            <a:pPr>
              <a:defRPr/>
            </a:pPr>
            <a:r>
              <a:rPr lang="en-US" dirty="0" smtClean="0"/>
              <a:t>Characteristics of Discretionary Grants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12</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63479"/>
    </mc:Choice>
    <mc:Fallback>
      <p:transition spd="slow" advTm="6347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692998"/>
            <a:ext cx="8229600" cy="4314101"/>
          </a:xfrm>
        </p:spPr>
        <p:txBody>
          <a:bodyPr/>
          <a:lstStyle/>
          <a:p>
            <a:pPr eaLnBrk="1" hangingPunct="1">
              <a:lnSpc>
                <a:spcPct val="90000"/>
              </a:lnSpc>
              <a:buFont typeface="Wingdings" pitchFamily="2" charset="2"/>
              <a:buChar char="Ø"/>
            </a:pPr>
            <a:r>
              <a:rPr lang="en-US" dirty="0" smtClean="0"/>
              <a:t>Public Charter School Start-Up Grants</a:t>
            </a:r>
          </a:p>
          <a:p>
            <a:pPr eaLnBrk="1" hangingPunct="1">
              <a:lnSpc>
                <a:spcPct val="90000"/>
              </a:lnSpc>
              <a:buFont typeface="Wingdings" pitchFamily="2" charset="2"/>
              <a:buChar char="Ø"/>
            </a:pPr>
            <a:r>
              <a:rPr lang="en-US" dirty="0" smtClean="0"/>
              <a:t>Charter School Technical Assistance Network</a:t>
            </a:r>
          </a:p>
          <a:p>
            <a:pPr eaLnBrk="1" hangingPunct="1">
              <a:lnSpc>
                <a:spcPct val="90000"/>
              </a:lnSpc>
              <a:buFont typeface="Wingdings" pitchFamily="2" charset="2"/>
              <a:buChar char="Ø"/>
            </a:pPr>
            <a:r>
              <a:rPr lang="en-US" dirty="0" smtClean="0"/>
              <a:t>21</a:t>
            </a:r>
            <a:r>
              <a:rPr lang="en-US" baseline="30000" dirty="0" smtClean="0"/>
              <a:t>st</a:t>
            </a:r>
            <a:r>
              <a:rPr lang="en-US" dirty="0" smtClean="0"/>
              <a:t> Century Community Learning Centers</a:t>
            </a:r>
          </a:p>
          <a:p>
            <a:pPr eaLnBrk="1" hangingPunct="1">
              <a:lnSpc>
                <a:spcPct val="90000"/>
              </a:lnSpc>
              <a:buFont typeface="Wingdings" pitchFamily="2" charset="2"/>
              <a:buChar char="Ø"/>
            </a:pPr>
            <a:r>
              <a:rPr lang="en-US" dirty="0" smtClean="0"/>
              <a:t>Algebra Readiness</a:t>
            </a:r>
          </a:p>
          <a:p>
            <a:pPr eaLnBrk="1" hangingPunct="1">
              <a:lnSpc>
                <a:spcPct val="90000"/>
              </a:lnSpc>
              <a:buFont typeface="Wingdings" pitchFamily="2" charset="2"/>
              <a:buChar char="Ø"/>
            </a:pPr>
            <a:r>
              <a:rPr lang="en-US" dirty="0" smtClean="0"/>
              <a:t>Online College and Career Preparation</a:t>
            </a:r>
          </a:p>
          <a:p>
            <a:pPr eaLnBrk="1" hangingPunct="1">
              <a:lnSpc>
                <a:spcPct val="90000"/>
              </a:lnSpc>
            </a:pPr>
            <a:endParaRPr lang="en-US" dirty="0" smtClean="0"/>
          </a:p>
          <a:p>
            <a:pPr eaLnBrk="1" hangingPunct="1">
              <a:lnSpc>
                <a:spcPct val="90000"/>
              </a:lnSpc>
            </a:pPr>
            <a:endParaRPr lang="en-US" dirty="0" smtClean="0"/>
          </a:p>
        </p:txBody>
      </p:sp>
      <p:sp>
        <p:nvSpPr>
          <p:cNvPr id="3" name="Title 2"/>
          <p:cNvSpPr>
            <a:spLocks noGrp="1"/>
          </p:cNvSpPr>
          <p:nvPr>
            <p:ph type="title"/>
          </p:nvPr>
        </p:nvSpPr>
        <p:spPr>
          <a:xfrm>
            <a:off x="457200" y="290513"/>
            <a:ext cx="8229600" cy="1143000"/>
          </a:xfrm>
        </p:spPr>
        <p:txBody>
          <a:bodyPr>
            <a:normAutofit fontScale="90000"/>
          </a:bodyPr>
          <a:lstStyle/>
          <a:p>
            <a:pPr>
              <a:defRPr/>
            </a:pPr>
            <a:r>
              <a:rPr lang="en-US" dirty="0" smtClean="0"/>
              <a:t>A Few Discretionary Grants Administered by Grants Administration</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13</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8646"/>
    </mc:Choice>
    <mc:Fallback>
      <p:transition spd="slow" advTm="1864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3134"/>
            <a:ext cx="8229600" cy="1496291"/>
          </a:xfrm>
        </p:spPr>
        <p:txBody>
          <a:bodyPr>
            <a:normAutofit fontScale="90000"/>
          </a:bodyPr>
          <a:lstStyle/>
          <a:p>
            <a:r>
              <a:rPr lang="en-US" dirty="0" smtClean="0">
                <a:solidFill>
                  <a:srgbClr val="0070C0"/>
                </a:solidFill>
              </a:rPr>
              <a:t>Learning Objective #2: </a:t>
            </a:r>
            <a:r>
              <a:rPr lang="en-US" dirty="0" smtClean="0"/>
              <a:t/>
            </a:r>
            <a:br>
              <a:rPr lang="en-US" dirty="0" smtClean="0"/>
            </a:br>
            <a:r>
              <a:rPr lang="en-US" dirty="0" smtClean="0"/>
              <a:t>Gain Knowledge About Online Grant Resources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0299"/>
    </mc:Choice>
    <mc:Fallback>
      <p:transition spd="slow" advTm="1029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0236"/>
            <a:ext cx="8229600" cy="1005084"/>
          </a:xfrm>
        </p:spPr>
        <p:txBody>
          <a:bodyPr>
            <a:normAutofit fontScale="90000"/>
          </a:bodyPr>
          <a:lstStyle/>
          <a:p>
            <a:r>
              <a:rPr lang="en-US" dirty="0" smtClean="0"/>
              <a:t/>
            </a:r>
            <a:br>
              <a:rPr lang="en-US" dirty="0" smtClean="0"/>
            </a:br>
            <a:r>
              <a:rPr lang="en-US" dirty="0" smtClean="0">
                <a:solidFill>
                  <a:srgbClr val="0070C0"/>
                </a:solidFill>
              </a:rPr>
              <a:t>Objective #3:  </a:t>
            </a:r>
            <a:r>
              <a:rPr lang="en-US" dirty="0" smtClean="0"/>
              <a:t/>
            </a:r>
            <a:br>
              <a:rPr lang="en-US" dirty="0" smtClean="0"/>
            </a:br>
            <a:r>
              <a:rPr lang="en-US" dirty="0" smtClean="0"/>
              <a:t>Increase Awareness of Critical Dates and Other Important Considerations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4945"/>
    </mc:Choice>
    <mc:Fallback>
      <p:transition spd="slow" advTm="1494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NCLB Title I Formula Grant</a:t>
            </a:r>
          </a:p>
          <a:p>
            <a:pPr>
              <a:buFont typeface="Wingdings" pitchFamily="2" charset="2"/>
              <a:buChar char="Ø"/>
            </a:pPr>
            <a:r>
              <a:rPr lang="en-US" dirty="0" smtClean="0"/>
              <a:t>NCLB School Improvement Program (SIP) Grant</a:t>
            </a:r>
          </a:p>
          <a:p>
            <a:pPr>
              <a:buFont typeface="Wingdings" pitchFamily="2" charset="2"/>
              <a:buChar char="Ø"/>
            </a:pPr>
            <a:r>
              <a:rPr lang="en-US" dirty="0" smtClean="0"/>
              <a:t>Special Education (IDEA-B) Grant</a:t>
            </a:r>
          </a:p>
          <a:p>
            <a:pPr>
              <a:buFont typeface="Wingdings" pitchFamily="2" charset="2"/>
              <a:buChar char="Ø"/>
            </a:pPr>
            <a:r>
              <a:rPr lang="en-US" dirty="0" smtClean="0"/>
              <a:t>Carl Perkins Grant</a:t>
            </a:r>
            <a:endParaRPr lang="en-US" dirty="0"/>
          </a:p>
        </p:txBody>
      </p:sp>
      <p:sp>
        <p:nvSpPr>
          <p:cNvPr id="3" name="Title 2"/>
          <p:cNvSpPr>
            <a:spLocks noGrp="1"/>
          </p:cNvSpPr>
          <p:nvPr>
            <p:ph type="title"/>
          </p:nvPr>
        </p:nvSpPr>
        <p:spPr/>
        <p:txBody>
          <a:bodyPr>
            <a:normAutofit/>
          </a:bodyPr>
          <a:lstStyle/>
          <a:p>
            <a:r>
              <a:rPr lang="en-US" dirty="0" smtClean="0"/>
              <a:t>Formula Grants to be Discussed</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4315"/>
    </mc:Choice>
    <mc:Fallback>
      <p:transition spd="slow" advTm="1431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Consolidated Application – Six Grants for Charter Schools</a:t>
            </a:r>
          </a:p>
          <a:p>
            <a:pPr lvl="1">
              <a:buFont typeface="Wingdings" pitchFamily="2" charset="2"/>
              <a:buChar char="§"/>
            </a:pPr>
            <a:r>
              <a:rPr lang="en-US" sz="2800" dirty="0" smtClean="0"/>
              <a:t>Title I, Part A</a:t>
            </a:r>
          </a:p>
          <a:p>
            <a:pPr lvl="1">
              <a:buFont typeface="Wingdings" pitchFamily="2" charset="2"/>
              <a:buChar char="§"/>
            </a:pPr>
            <a:r>
              <a:rPr lang="en-US" sz="2800" dirty="0" smtClean="0"/>
              <a:t>Title I, Part C-Migrant</a:t>
            </a:r>
          </a:p>
          <a:p>
            <a:pPr lvl="1">
              <a:buFont typeface="Wingdings" pitchFamily="2" charset="2"/>
              <a:buChar char="§"/>
            </a:pPr>
            <a:r>
              <a:rPr lang="en-US" sz="2800" dirty="0" smtClean="0"/>
              <a:t>Title I, Part D, Subpart 2</a:t>
            </a:r>
          </a:p>
          <a:p>
            <a:pPr lvl="1">
              <a:buFont typeface="Wingdings" pitchFamily="2" charset="2"/>
              <a:buChar char="§"/>
            </a:pPr>
            <a:r>
              <a:rPr lang="en-US" sz="2800" dirty="0" smtClean="0"/>
              <a:t>Title II, Part A</a:t>
            </a:r>
          </a:p>
          <a:p>
            <a:pPr lvl="1">
              <a:buFont typeface="Wingdings" pitchFamily="2" charset="2"/>
              <a:buChar char="§"/>
            </a:pPr>
            <a:r>
              <a:rPr lang="en-US" sz="2800" dirty="0" smtClean="0"/>
              <a:t>Title III LEP</a:t>
            </a:r>
          </a:p>
          <a:p>
            <a:pPr lvl="1">
              <a:buFont typeface="Wingdings" pitchFamily="2" charset="2"/>
              <a:buChar char="§"/>
            </a:pPr>
            <a:r>
              <a:rPr lang="en-US" sz="2800" dirty="0" smtClean="0"/>
              <a:t>Title III Immigrant</a:t>
            </a:r>
          </a:p>
        </p:txBody>
      </p:sp>
      <p:sp>
        <p:nvSpPr>
          <p:cNvPr id="3" name="Title 2"/>
          <p:cNvSpPr>
            <a:spLocks noGrp="1"/>
          </p:cNvSpPr>
          <p:nvPr>
            <p:ph type="title"/>
          </p:nvPr>
        </p:nvSpPr>
        <p:spPr/>
        <p:txBody>
          <a:bodyPr/>
          <a:lstStyle/>
          <a:p>
            <a:r>
              <a:rPr lang="en-US" dirty="0" smtClean="0"/>
              <a:t>No Child Left Behind (NCLB)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4193"/>
    </mc:Choice>
    <mc:Fallback>
      <p:transition spd="slow" advTm="2419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NCLB Consolidated Applications - Associated Reports and Data Collection</a:t>
            </a:r>
          </a:p>
          <a:p>
            <a:pPr lvl="1">
              <a:buFont typeface="Wingdings" pitchFamily="2" charset="2"/>
              <a:buChar char="§"/>
            </a:pPr>
            <a:r>
              <a:rPr lang="en-US" sz="2800" dirty="0" smtClean="0"/>
              <a:t>Annual Survey of Highly Qualified Teachers</a:t>
            </a:r>
          </a:p>
          <a:p>
            <a:pPr lvl="1">
              <a:buFont typeface="Wingdings" pitchFamily="2" charset="2"/>
              <a:buChar char="§"/>
            </a:pPr>
            <a:r>
              <a:rPr lang="en-US" sz="2800" dirty="0" smtClean="0"/>
              <a:t>SC5010 – NCLB Data Request Form for Federal Funding</a:t>
            </a:r>
          </a:p>
          <a:p>
            <a:pPr lvl="1">
              <a:buFont typeface="Wingdings" pitchFamily="2" charset="2"/>
              <a:buChar char="§"/>
            </a:pPr>
            <a:r>
              <a:rPr lang="en-US" sz="2800" dirty="0" smtClean="0"/>
              <a:t>Gun Free Schools – District Report</a:t>
            </a:r>
            <a:endParaRPr lang="en-US" sz="2800" dirty="0"/>
          </a:p>
        </p:txBody>
      </p:sp>
      <p:sp>
        <p:nvSpPr>
          <p:cNvPr id="3" name="Title 2"/>
          <p:cNvSpPr>
            <a:spLocks noGrp="1"/>
          </p:cNvSpPr>
          <p:nvPr>
            <p:ph type="title"/>
          </p:nvPr>
        </p:nvSpPr>
        <p:spPr/>
        <p:txBody>
          <a:bodyPr/>
          <a:lstStyle/>
          <a:p>
            <a:r>
              <a:rPr lang="en-US" dirty="0" smtClean="0"/>
              <a:t>No Child Left Behind (NCLB)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36353"/>
    </mc:Choice>
    <mc:Fallback>
      <p:transition spd="slow" advTm="3635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Critical Dates for 2012-2013 Grants</a:t>
            </a:r>
            <a:endParaRPr lang="en-US" dirty="0"/>
          </a:p>
        </p:txBody>
      </p:sp>
      <p:sp>
        <p:nvSpPr>
          <p:cNvPr id="3" name="Title 2"/>
          <p:cNvSpPr>
            <a:spLocks noGrp="1"/>
          </p:cNvSpPr>
          <p:nvPr>
            <p:ph type="title"/>
          </p:nvPr>
        </p:nvSpPr>
        <p:spPr/>
        <p:txBody>
          <a:bodyPr/>
          <a:lstStyle/>
          <a:p>
            <a:r>
              <a:rPr lang="en-US" dirty="0" smtClean="0"/>
              <a:t>No Child Left Behind (NCLB)</a:t>
            </a:r>
            <a:endParaRPr lang="en-US" dirty="0"/>
          </a:p>
        </p:txBody>
      </p:sp>
      <p:graphicFrame>
        <p:nvGraphicFramePr>
          <p:cNvPr id="4" name="Table 3"/>
          <p:cNvGraphicFramePr>
            <a:graphicFrameLocks noGrp="1"/>
          </p:cNvGraphicFramePr>
          <p:nvPr/>
        </p:nvGraphicFramePr>
        <p:xfrm>
          <a:off x="942109" y="2190488"/>
          <a:ext cx="7302605" cy="1828800"/>
        </p:xfrm>
        <a:graphic>
          <a:graphicData uri="http://schemas.openxmlformats.org/drawingml/2006/table">
            <a:tbl>
              <a:tblPr bandRow="1">
                <a:tableStyleId>{5C22544A-7EE6-4342-B048-85BDC9FD1C3A}</a:tableStyleId>
              </a:tblPr>
              <a:tblGrid>
                <a:gridCol w="5413349"/>
                <a:gridCol w="1889256"/>
              </a:tblGrid>
              <a:tr h="370840">
                <a:tc>
                  <a:txBody>
                    <a:bodyPr/>
                    <a:lstStyle/>
                    <a:p>
                      <a:r>
                        <a:rPr lang="en-US" sz="2400" dirty="0" smtClean="0">
                          <a:latin typeface="Arial" pitchFamily="34" charset="0"/>
                          <a:cs typeface="Arial" pitchFamily="34" charset="0"/>
                        </a:rPr>
                        <a:t>Last Amendment Due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06-03-2013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Project End</a:t>
                      </a:r>
                      <a:r>
                        <a:rPr lang="en-US" sz="2400" baseline="0" dirty="0" smtClean="0">
                          <a:latin typeface="Arial" pitchFamily="34" charset="0"/>
                          <a:cs typeface="Arial" pitchFamily="34" charset="0"/>
                        </a:rPr>
                        <a:t>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09-30-2013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26377"/>
    </mc:Choice>
    <mc:Fallback>
      <p:transition spd="slow" advTm="2637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466660"/>
            <a:ext cx="8229600" cy="4540439"/>
          </a:xfrm>
        </p:spPr>
        <p:txBody>
          <a:bodyPr/>
          <a:lstStyle/>
          <a:p>
            <a:pPr eaLnBrk="1" hangingPunct="1">
              <a:lnSpc>
                <a:spcPct val="90000"/>
              </a:lnSpc>
              <a:buNone/>
            </a:pPr>
            <a:r>
              <a:rPr lang="en-US" dirty="0" smtClean="0"/>
              <a:t>To become familiar with the Division of Grants Administration:</a:t>
            </a:r>
          </a:p>
          <a:p>
            <a:pPr lvl="1" eaLnBrk="1" hangingPunct="1">
              <a:lnSpc>
                <a:spcPct val="90000"/>
              </a:lnSpc>
              <a:buFont typeface="Wingdings" pitchFamily="2" charset="2"/>
              <a:buChar char="Ø"/>
            </a:pPr>
            <a:r>
              <a:rPr lang="en-US" dirty="0" smtClean="0"/>
              <a:t>Division of Grants Administration Roles</a:t>
            </a:r>
          </a:p>
          <a:p>
            <a:pPr lvl="1" eaLnBrk="1" hangingPunct="1">
              <a:lnSpc>
                <a:spcPct val="90000"/>
              </a:lnSpc>
              <a:buFont typeface="Wingdings" pitchFamily="2" charset="2"/>
              <a:buChar char="Ø"/>
            </a:pPr>
            <a:r>
              <a:rPr lang="en-US" dirty="0" smtClean="0"/>
              <a:t>Characteristics of Formula and Discretionary Grants</a:t>
            </a:r>
          </a:p>
          <a:p>
            <a:pPr lvl="1" eaLnBrk="1" hangingPunct="1">
              <a:lnSpc>
                <a:spcPct val="90000"/>
              </a:lnSpc>
              <a:buFont typeface="Wingdings" pitchFamily="2" charset="2"/>
              <a:buChar char="Ø"/>
            </a:pPr>
            <a:r>
              <a:rPr lang="en-US" dirty="0" smtClean="0"/>
              <a:t>Formula Grants Administered</a:t>
            </a:r>
          </a:p>
          <a:p>
            <a:pPr lvl="1" eaLnBrk="1" hangingPunct="1">
              <a:lnSpc>
                <a:spcPct val="90000"/>
              </a:lnSpc>
              <a:buFont typeface="Wingdings" pitchFamily="2" charset="2"/>
              <a:buChar char="Ø"/>
            </a:pPr>
            <a:r>
              <a:rPr lang="en-US" dirty="0" smtClean="0"/>
              <a:t>Discretionary Grants Administered</a:t>
            </a:r>
          </a:p>
        </p:txBody>
      </p:sp>
      <p:sp>
        <p:nvSpPr>
          <p:cNvPr id="3" name="Title 2"/>
          <p:cNvSpPr>
            <a:spLocks noGrp="1"/>
          </p:cNvSpPr>
          <p:nvPr>
            <p:ph type="title"/>
          </p:nvPr>
        </p:nvSpPr>
        <p:spPr>
          <a:xfrm>
            <a:off x="457200" y="290513"/>
            <a:ext cx="8229600" cy="1143000"/>
          </a:xfrm>
        </p:spPr>
        <p:txBody>
          <a:bodyPr/>
          <a:lstStyle/>
          <a:p>
            <a:pPr>
              <a:defRPr/>
            </a:pPr>
            <a:r>
              <a:rPr lang="en-US" dirty="0" smtClean="0">
                <a:solidFill>
                  <a:srgbClr val="0070C0"/>
                </a:solidFill>
              </a:rPr>
              <a:t>Learning Objective #1</a:t>
            </a:r>
            <a:endParaRPr lang="en-US" dirty="0" smtClean="0">
              <a:solidFill>
                <a:srgbClr val="0070C0"/>
              </a:solidFill>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2</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6073"/>
    </mc:Choice>
    <mc:Fallback>
      <p:transition spd="slow" advTm="2607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269580"/>
            <a:ext cx="8229600" cy="4737520"/>
          </a:xfrm>
        </p:spPr>
        <p:txBody>
          <a:bodyPr/>
          <a:lstStyle/>
          <a:p>
            <a:pPr>
              <a:buFont typeface="Wingdings" pitchFamily="2" charset="2"/>
              <a:buChar char="Ø"/>
            </a:pPr>
            <a:r>
              <a:rPr lang="en-US" dirty="0" smtClean="0"/>
              <a:t>SC5010 - NCLB Data Request Form for Federal Funding</a:t>
            </a:r>
          </a:p>
          <a:p>
            <a:pPr lvl="1">
              <a:buFont typeface="Wingdings" pitchFamily="2" charset="2"/>
              <a:buChar char="§"/>
            </a:pPr>
            <a:r>
              <a:rPr lang="en-US" dirty="0" smtClean="0"/>
              <a:t>An eGrants special collections report applicable to open-enrollment charter schools and other special schools.  </a:t>
            </a:r>
          </a:p>
          <a:p>
            <a:pPr lvl="1">
              <a:buFont typeface="Wingdings" pitchFamily="2" charset="2"/>
              <a:buChar char="§"/>
            </a:pPr>
            <a:r>
              <a:rPr lang="en-US" dirty="0" smtClean="0"/>
              <a:t>The form collects actual enrollment data used to determine eligibility and planning amounts for applicable NCLB programs on the NCLB Consolidated Federal Grant Application.</a:t>
            </a:r>
          </a:p>
          <a:p>
            <a:pPr lvl="1">
              <a:buFont typeface="Wingdings" pitchFamily="2" charset="2"/>
              <a:buChar char="§"/>
            </a:pPr>
            <a:r>
              <a:rPr lang="en-US" dirty="0" smtClean="0"/>
              <a:t>Also used to determine allocations for Perkins formula grant</a:t>
            </a:r>
            <a:endParaRPr lang="en-US" dirty="0"/>
          </a:p>
        </p:txBody>
      </p:sp>
      <p:sp>
        <p:nvSpPr>
          <p:cNvPr id="3" name="Title 2"/>
          <p:cNvSpPr>
            <a:spLocks noGrp="1"/>
          </p:cNvSpPr>
          <p:nvPr>
            <p:ph type="title"/>
          </p:nvPr>
        </p:nvSpPr>
        <p:spPr>
          <a:xfrm>
            <a:off x="457200" y="290513"/>
            <a:ext cx="8229600" cy="1143000"/>
          </a:xfrm>
        </p:spPr>
        <p:txBody>
          <a:bodyPr/>
          <a:lstStyle/>
          <a:p>
            <a:pPr>
              <a:defRPr/>
            </a:pPr>
            <a:r>
              <a:rPr lang="en-US" dirty="0" smtClean="0"/>
              <a:t>No Child Left Behind (NCLB)</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20</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61185"/>
    </mc:Choice>
    <mc:Fallback>
      <p:transition spd="slow" advTm="61185"/>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77137"/>
            <a:ext cx="8229600" cy="4729963"/>
          </a:xfrm>
        </p:spPr>
        <p:txBody>
          <a:bodyPr/>
          <a:lstStyle/>
          <a:p>
            <a:pPr>
              <a:buFont typeface="Wingdings" pitchFamily="2" charset="2"/>
              <a:buChar char="Ø"/>
            </a:pPr>
            <a:r>
              <a:rPr lang="en-US" dirty="0" smtClean="0"/>
              <a:t>Critical Dates for 2013-2014 Grant: Existing Charters (Dates are Approximate)</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smtClean="0"/>
          </a:p>
          <a:p>
            <a:pPr>
              <a:buFont typeface="Wingdings" pitchFamily="2" charset="2"/>
              <a:buChar char="Ø"/>
            </a:pPr>
            <a:endParaRPr lang="en-US" sz="2400" b="1" dirty="0" smtClean="0"/>
          </a:p>
          <a:p>
            <a:pPr>
              <a:spcBef>
                <a:spcPts val="1000"/>
              </a:spcBef>
              <a:buFont typeface="Wingdings" pitchFamily="2" charset="2"/>
              <a:buChar char="Ø"/>
            </a:pPr>
            <a:r>
              <a:rPr lang="en-US" sz="2400" b="1" dirty="0" smtClean="0"/>
              <a:t>Note: </a:t>
            </a:r>
            <a:r>
              <a:rPr lang="en-US" sz="2400" dirty="0" smtClean="0"/>
              <a:t>Pre-Award Cost Attachment must be submitted with original eGrant application for LEA to charge costs to the grant effective July 1, 2013</a:t>
            </a:r>
          </a:p>
        </p:txBody>
      </p:sp>
      <p:sp>
        <p:nvSpPr>
          <p:cNvPr id="3" name="Title 2"/>
          <p:cNvSpPr>
            <a:spLocks noGrp="1"/>
          </p:cNvSpPr>
          <p:nvPr>
            <p:ph type="title"/>
          </p:nvPr>
        </p:nvSpPr>
        <p:spPr/>
        <p:txBody>
          <a:bodyPr/>
          <a:lstStyle/>
          <a:p>
            <a:r>
              <a:rPr lang="en-US" dirty="0" smtClean="0"/>
              <a:t>No Child Left Behind (NCLB)</a:t>
            </a:r>
            <a:endParaRPr lang="en-US" dirty="0"/>
          </a:p>
        </p:txBody>
      </p:sp>
      <p:graphicFrame>
        <p:nvGraphicFramePr>
          <p:cNvPr id="5" name="Table 4"/>
          <p:cNvGraphicFramePr>
            <a:graphicFrameLocks noGrp="1"/>
          </p:cNvGraphicFramePr>
          <p:nvPr/>
        </p:nvGraphicFramePr>
        <p:xfrm>
          <a:off x="942109" y="2273615"/>
          <a:ext cx="7075894" cy="2194560"/>
        </p:xfrm>
        <a:graphic>
          <a:graphicData uri="http://schemas.openxmlformats.org/drawingml/2006/table">
            <a:tbl>
              <a:tblPr bandRow="1">
                <a:tableStyleId>{5C22544A-7EE6-4342-B048-85BDC9FD1C3A}</a:tableStyleId>
              </a:tblPr>
              <a:tblGrid>
                <a:gridCol w="4423379"/>
                <a:gridCol w="2652515"/>
              </a:tblGrid>
              <a:tr h="370840">
                <a:tc>
                  <a:txBody>
                    <a:bodyPr/>
                    <a:lstStyle/>
                    <a:p>
                      <a:r>
                        <a:rPr lang="en-US" sz="2400" dirty="0" smtClean="0">
                          <a:latin typeface="Arial" pitchFamily="34" charset="0"/>
                          <a:cs typeface="Arial" pitchFamily="34" charset="0"/>
                        </a:rPr>
                        <a:t>SC5010 became</a:t>
                      </a:r>
                      <a:r>
                        <a:rPr lang="en-US" sz="2400" baseline="0" dirty="0" smtClean="0">
                          <a:latin typeface="Arial" pitchFamily="34" charset="0"/>
                          <a:cs typeface="Arial" pitchFamily="34" charset="0"/>
                        </a:rPr>
                        <a:t> available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03-01-2013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Deadline to submit</a:t>
                      </a:r>
                      <a:r>
                        <a:rPr lang="en-US" sz="2400" baseline="0" dirty="0" smtClean="0">
                          <a:latin typeface="Arial" pitchFamily="34" charset="0"/>
                          <a:cs typeface="Arial" pitchFamily="34" charset="0"/>
                        </a:rPr>
                        <a:t> SC5010</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04-30-2013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Planning amounts based on SC5010</a:t>
                      </a:r>
                      <a:r>
                        <a:rPr lang="en-US" sz="2400" baseline="0" dirty="0" smtClean="0">
                          <a:latin typeface="Arial" pitchFamily="34" charset="0"/>
                          <a:cs typeface="Arial" pitchFamily="34" charset="0"/>
                        </a:rPr>
                        <a:t> become available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Late June or early July 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Application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09-04-2013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43838"/>
    </mc:Choice>
    <mc:Fallback>
      <p:transition spd="slow" advTm="43838"/>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9580"/>
            <a:ext cx="8229600" cy="4737520"/>
          </a:xfrm>
        </p:spPr>
        <p:txBody>
          <a:bodyPr/>
          <a:lstStyle/>
          <a:p>
            <a:pPr>
              <a:buFont typeface="Wingdings" pitchFamily="2" charset="2"/>
              <a:buChar char="Ø"/>
            </a:pPr>
            <a:r>
              <a:rPr lang="en-US" dirty="0" smtClean="0"/>
              <a:t>Critical Dates for 2013-2014: New Open-enrollment Charters that Begin in Fall 2013 (Dates are Approximate)</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sz="24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Note: Pre-award costs must be requested in the original application.</a:t>
            </a:r>
            <a:endParaRPr lang="en-US" sz="2400" dirty="0" smtClean="0"/>
          </a:p>
          <a:p>
            <a:endParaRPr lang="en-US" dirty="0"/>
          </a:p>
        </p:txBody>
      </p:sp>
      <p:sp>
        <p:nvSpPr>
          <p:cNvPr id="3" name="Title 2"/>
          <p:cNvSpPr>
            <a:spLocks noGrp="1"/>
          </p:cNvSpPr>
          <p:nvPr>
            <p:ph type="title"/>
          </p:nvPr>
        </p:nvSpPr>
        <p:spPr/>
        <p:txBody>
          <a:bodyPr/>
          <a:lstStyle/>
          <a:p>
            <a:r>
              <a:rPr lang="en-US" dirty="0" smtClean="0"/>
              <a:t>No Child Left Behind (NCLB)</a:t>
            </a:r>
            <a:endParaRPr lang="en-US" dirty="0"/>
          </a:p>
        </p:txBody>
      </p:sp>
      <p:graphicFrame>
        <p:nvGraphicFramePr>
          <p:cNvPr id="5" name="Table 4"/>
          <p:cNvGraphicFramePr>
            <a:graphicFrameLocks noGrp="1"/>
          </p:cNvGraphicFramePr>
          <p:nvPr/>
        </p:nvGraphicFramePr>
        <p:xfrm>
          <a:off x="670054" y="2651466"/>
          <a:ext cx="7816484" cy="2194560"/>
        </p:xfrm>
        <a:graphic>
          <a:graphicData uri="http://schemas.openxmlformats.org/drawingml/2006/table">
            <a:tbl>
              <a:tblPr bandRow="1">
                <a:tableStyleId>{5C22544A-7EE6-4342-B048-85BDC9FD1C3A}</a:tableStyleId>
              </a:tblPr>
              <a:tblGrid>
                <a:gridCol w="5862948"/>
                <a:gridCol w="1953536"/>
              </a:tblGrid>
              <a:tr h="370840">
                <a:tc>
                  <a:txBody>
                    <a:bodyPr/>
                    <a:lstStyle/>
                    <a:p>
                      <a:r>
                        <a:rPr lang="en-US" sz="2400" dirty="0" smtClean="0">
                          <a:latin typeface="Arial" pitchFamily="34" charset="0"/>
                          <a:cs typeface="Arial" pitchFamily="34" charset="0"/>
                        </a:rPr>
                        <a:t>SC5010 becomes</a:t>
                      </a:r>
                      <a:r>
                        <a:rPr lang="en-US" sz="2400" baseline="0" dirty="0" smtClean="0">
                          <a:latin typeface="Arial" pitchFamily="34" charset="0"/>
                          <a:cs typeface="Arial" pitchFamily="34" charset="0"/>
                        </a:rPr>
                        <a:t> available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08-2013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SC5010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11-1-2013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NCLB planning amount available</a:t>
                      </a:r>
                      <a:r>
                        <a:rPr lang="en-US" sz="2400" baseline="0" dirty="0" smtClean="0">
                          <a:latin typeface="Arial" pitchFamily="34" charset="0"/>
                          <a:cs typeface="Arial" pitchFamily="34" charset="0"/>
                        </a:rPr>
                        <a:t> for new charters</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Application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12-16-2013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37832"/>
    </mc:Choice>
    <mc:Fallback>
      <p:transition spd="slow" advTm="3783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Critical Dates for 2012-2013 Grants</a:t>
            </a:r>
          </a:p>
          <a:p>
            <a:endParaRPr lang="en-US" dirty="0"/>
          </a:p>
        </p:txBody>
      </p:sp>
      <p:sp>
        <p:nvSpPr>
          <p:cNvPr id="3" name="Title 2"/>
          <p:cNvSpPr>
            <a:spLocks noGrp="1"/>
          </p:cNvSpPr>
          <p:nvPr>
            <p:ph type="title"/>
          </p:nvPr>
        </p:nvSpPr>
        <p:spPr/>
        <p:txBody>
          <a:bodyPr>
            <a:normAutofit fontScale="90000"/>
          </a:bodyPr>
          <a:lstStyle/>
          <a:p>
            <a:r>
              <a:rPr lang="en-US" dirty="0" smtClean="0"/>
              <a:t>NCLB Title I School Improvement Program (SIP) Grant Application</a:t>
            </a:r>
            <a:endParaRPr lang="en-US" dirty="0"/>
          </a:p>
        </p:txBody>
      </p:sp>
      <p:graphicFrame>
        <p:nvGraphicFramePr>
          <p:cNvPr id="4" name="Table 3"/>
          <p:cNvGraphicFramePr>
            <a:graphicFrameLocks noGrp="1"/>
          </p:cNvGraphicFramePr>
          <p:nvPr/>
        </p:nvGraphicFramePr>
        <p:xfrm>
          <a:off x="926995" y="2190488"/>
          <a:ext cx="7234592" cy="1828800"/>
        </p:xfrm>
        <a:graphic>
          <a:graphicData uri="http://schemas.openxmlformats.org/drawingml/2006/table">
            <a:tbl>
              <a:tblPr bandRow="1">
                <a:tableStyleId>{5C22544A-7EE6-4342-B048-85BDC9FD1C3A}</a:tableStyleId>
              </a:tblPr>
              <a:tblGrid>
                <a:gridCol w="5390678"/>
                <a:gridCol w="1843914"/>
              </a:tblGrid>
              <a:tr h="370840">
                <a:tc>
                  <a:txBody>
                    <a:bodyPr/>
                    <a:lstStyle/>
                    <a:p>
                      <a:r>
                        <a:rPr lang="en-US" sz="2400" dirty="0" smtClean="0">
                          <a:latin typeface="Arial" pitchFamily="34" charset="0"/>
                          <a:cs typeface="Arial" pitchFamily="34" charset="0"/>
                        </a:rPr>
                        <a:t>Amendment</a:t>
                      </a:r>
                      <a:r>
                        <a:rPr lang="en-US" sz="2400" baseline="0" dirty="0" smtClean="0">
                          <a:latin typeface="Arial" pitchFamily="34" charset="0"/>
                          <a:cs typeface="Arial" pitchFamily="34" charset="0"/>
                        </a:rPr>
                        <a:t>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06-03-2013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Project End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09-30-2013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a:t>
                      </a:r>
                      <a:r>
                        <a:rPr lang="en-US" sz="2400" baseline="0" dirty="0" smtClean="0">
                          <a:latin typeface="Arial" pitchFamily="34" charset="0"/>
                          <a:cs typeface="Arial" pitchFamily="34" charset="0"/>
                        </a:rPr>
                        <a:t>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27366"/>
    </mc:Choice>
    <mc:Fallback>
      <p:transition spd="slow" advTm="27366"/>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Critical Dates for 2013-2014 Grants</a:t>
            </a:r>
          </a:p>
          <a:p>
            <a:endParaRPr lang="en-US" dirty="0"/>
          </a:p>
        </p:txBody>
      </p:sp>
      <p:sp>
        <p:nvSpPr>
          <p:cNvPr id="3" name="Title 2"/>
          <p:cNvSpPr>
            <a:spLocks noGrp="1"/>
          </p:cNvSpPr>
          <p:nvPr>
            <p:ph type="title"/>
          </p:nvPr>
        </p:nvSpPr>
        <p:spPr/>
        <p:txBody>
          <a:bodyPr>
            <a:normAutofit fontScale="90000"/>
          </a:bodyPr>
          <a:lstStyle/>
          <a:p>
            <a:r>
              <a:rPr lang="en-US" dirty="0" smtClean="0"/>
              <a:t>NCLB Title I School Improvement Program (SIP) Grant Application</a:t>
            </a:r>
            <a:endParaRPr lang="en-US" dirty="0"/>
          </a:p>
        </p:txBody>
      </p:sp>
      <p:graphicFrame>
        <p:nvGraphicFramePr>
          <p:cNvPr id="4" name="Table 3"/>
          <p:cNvGraphicFramePr>
            <a:graphicFrameLocks noGrp="1"/>
          </p:cNvGraphicFramePr>
          <p:nvPr/>
        </p:nvGraphicFramePr>
        <p:xfrm>
          <a:off x="926993" y="2130032"/>
          <a:ext cx="7393290" cy="2286000"/>
        </p:xfrm>
        <a:graphic>
          <a:graphicData uri="http://schemas.openxmlformats.org/drawingml/2006/table">
            <a:tbl>
              <a:tblPr bandRow="1">
                <a:tableStyleId>{5C22544A-7EE6-4342-B048-85BDC9FD1C3A}</a:tableStyleId>
              </a:tblPr>
              <a:tblGrid>
                <a:gridCol w="5647619"/>
                <a:gridCol w="1745671"/>
              </a:tblGrid>
              <a:tr h="370840">
                <a:tc>
                  <a:txBody>
                    <a:bodyPr/>
                    <a:lstStyle/>
                    <a:p>
                      <a:r>
                        <a:rPr lang="en-US" sz="2400" dirty="0" smtClean="0">
                          <a:latin typeface="Arial" pitchFamily="34" charset="0"/>
                          <a:cs typeface="Arial" pitchFamily="34" charset="0"/>
                        </a:rPr>
                        <a:t>Anticipated Application Launch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09-10-2013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Amendment</a:t>
                      </a:r>
                      <a:r>
                        <a:rPr lang="en-US" sz="2400" baseline="0" dirty="0" smtClean="0">
                          <a:latin typeface="Arial" pitchFamily="34" charset="0"/>
                          <a:cs typeface="Arial" pitchFamily="34" charset="0"/>
                        </a:rPr>
                        <a:t>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06-02-2014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Project End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09-30-2014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10-31-2014</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33926"/>
    </mc:Choice>
    <mc:Fallback>
      <p:transition spd="slow" advTm="33926"/>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Wingdings" pitchFamily="2" charset="2"/>
              <a:buChar char="Ø"/>
            </a:pPr>
            <a:r>
              <a:rPr lang="en-US" dirty="0" smtClean="0"/>
              <a:t>Consolidated Application – Two Grants</a:t>
            </a:r>
          </a:p>
          <a:p>
            <a:pPr lvl="1">
              <a:buFont typeface="Wingdings" pitchFamily="2" charset="2"/>
              <a:buChar char="§"/>
            </a:pPr>
            <a:r>
              <a:rPr lang="en-US" dirty="0" smtClean="0"/>
              <a:t>IDEA-B Formula</a:t>
            </a:r>
          </a:p>
          <a:p>
            <a:pPr lvl="1">
              <a:buFont typeface="Wingdings" pitchFamily="2" charset="2"/>
              <a:buChar char="§"/>
            </a:pPr>
            <a:r>
              <a:rPr lang="en-US" dirty="0" smtClean="0"/>
              <a:t>IDEA-B Preschool</a:t>
            </a:r>
          </a:p>
          <a:p>
            <a:pPr lvl="0">
              <a:buFont typeface="Wingdings" pitchFamily="2" charset="2"/>
              <a:buChar char="Ø"/>
            </a:pPr>
            <a:r>
              <a:rPr lang="en-US" dirty="0" smtClean="0"/>
              <a:t>Associated Data Collections</a:t>
            </a:r>
          </a:p>
          <a:p>
            <a:pPr lvl="1">
              <a:buFont typeface="Wingdings" pitchFamily="2" charset="2"/>
              <a:buChar char="§"/>
            </a:pPr>
            <a:r>
              <a:rPr lang="en-US" dirty="0" smtClean="0"/>
              <a:t>Special Education SC5100 – Early Intervening Services</a:t>
            </a:r>
          </a:p>
          <a:p>
            <a:pPr lvl="1">
              <a:buFont typeface="Wingdings" pitchFamily="2" charset="2"/>
              <a:buChar char="§"/>
            </a:pPr>
            <a:r>
              <a:rPr lang="en-US" dirty="0" smtClean="0"/>
              <a:t>Special Education Charter Data Request (SC5011) – Significantly Expanded</a:t>
            </a:r>
          </a:p>
          <a:p>
            <a:pPr lvl="1">
              <a:buFont typeface="Wingdings" pitchFamily="2" charset="2"/>
              <a:buChar char="§"/>
            </a:pPr>
            <a:r>
              <a:rPr lang="en-US" dirty="0" smtClean="0"/>
              <a:t>Special Education Charter Data Request (SC5011) – Newly Opened Significantly Expanded</a:t>
            </a:r>
          </a:p>
          <a:p>
            <a:endParaRPr lang="en-US" dirty="0" smtClean="0"/>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55795"/>
    </mc:Choice>
    <mc:Fallback>
      <p:transition spd="slow" advTm="5579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Wingdings" pitchFamily="2" charset="2"/>
              <a:buChar char="Ø"/>
            </a:pPr>
            <a:r>
              <a:rPr lang="en-US" dirty="0" smtClean="0"/>
              <a:t>SC5011 – Special Education Charter Request for IDEA-B Funding </a:t>
            </a:r>
          </a:p>
          <a:p>
            <a:pPr lvl="1">
              <a:buFont typeface="Wingdings" pitchFamily="2" charset="2"/>
              <a:buChar char="§"/>
            </a:pPr>
            <a:r>
              <a:rPr lang="en-US" dirty="0" smtClean="0"/>
              <a:t>An eGrants special collections report applicable to open-enrollment charter schools.</a:t>
            </a:r>
          </a:p>
          <a:p>
            <a:pPr lvl="1">
              <a:buFont typeface="Wingdings" pitchFamily="2" charset="2"/>
              <a:buChar char="§"/>
            </a:pPr>
            <a:r>
              <a:rPr lang="en-US" dirty="0" smtClean="0"/>
              <a:t>Collects special education student data, enrollment data and free and reduced lunch counts for significant expansion.  </a:t>
            </a:r>
          </a:p>
          <a:p>
            <a:pPr lvl="1">
              <a:buFont typeface="Wingdings" pitchFamily="2" charset="2"/>
              <a:buChar char="§"/>
            </a:pPr>
            <a:r>
              <a:rPr lang="en-US" dirty="0" smtClean="0"/>
              <a:t>If eligible, increases are applied to either the maximum or planning amount. (Example: November data applies to maximum entitlement, February data applies to subsequent year planning amount.)</a:t>
            </a:r>
          </a:p>
          <a:p>
            <a:endParaRPr lang="en-US" dirty="0" smtClean="0"/>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42649"/>
    </mc:Choice>
    <mc:Fallback>
      <p:transition spd="slow" advTm="42649"/>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Wingdings" pitchFamily="2" charset="2"/>
              <a:buChar char="Ø"/>
            </a:pPr>
            <a:r>
              <a:rPr lang="en-US" dirty="0" smtClean="0"/>
              <a:t>SC5011 – Special Education Charter Request for IDEA-B Funding (continued) </a:t>
            </a:r>
          </a:p>
          <a:p>
            <a:pPr lvl="1">
              <a:buFont typeface="Wingdings" pitchFamily="2" charset="2"/>
              <a:buChar char="§"/>
            </a:pPr>
            <a:r>
              <a:rPr lang="en-US" sz="2800" dirty="0" smtClean="0"/>
              <a:t>The same data also provides new charters with an initial planning amount in applicable Special Education IDEA programs on the Special Education Consolidated Grant Application.</a:t>
            </a:r>
          </a:p>
          <a:p>
            <a:endParaRPr lang="en-US" dirty="0" smtClean="0"/>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6509"/>
    </mc:Choice>
    <mc:Fallback>
      <p:transition spd="slow" advTm="16509"/>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4694"/>
            <a:ext cx="8229600" cy="4722406"/>
          </a:xfrm>
        </p:spPr>
        <p:txBody>
          <a:bodyPr/>
          <a:lstStyle/>
          <a:p>
            <a:pPr>
              <a:buFont typeface="Wingdings" pitchFamily="2" charset="2"/>
              <a:buChar char="Ø"/>
            </a:pPr>
            <a:r>
              <a:rPr lang="en-US" dirty="0" smtClean="0"/>
              <a:t>Critical Dates for 2012-2013 Grants: IDEA-B Formula and IDEA-B Preschool</a:t>
            </a:r>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graphicFrame>
        <p:nvGraphicFramePr>
          <p:cNvPr id="4" name="Table 3"/>
          <p:cNvGraphicFramePr>
            <a:graphicFrameLocks noGrp="1"/>
          </p:cNvGraphicFramePr>
          <p:nvPr/>
        </p:nvGraphicFramePr>
        <p:xfrm>
          <a:off x="919438" y="2530554"/>
          <a:ext cx="7620000" cy="1828800"/>
        </p:xfrm>
        <a:graphic>
          <a:graphicData uri="http://schemas.openxmlformats.org/drawingml/2006/table">
            <a:tbl>
              <a:tblPr bandRow="1">
                <a:tableStyleId>{5C22544A-7EE6-4342-B048-85BDC9FD1C3A}</a:tableStyleId>
              </a:tblPr>
              <a:tblGrid>
                <a:gridCol w="5813871"/>
                <a:gridCol w="1806129"/>
              </a:tblGrid>
              <a:tr h="370840">
                <a:tc>
                  <a:txBody>
                    <a:bodyPr/>
                    <a:lstStyle/>
                    <a:p>
                      <a:r>
                        <a:rPr lang="en-US" sz="2400" dirty="0" smtClean="0">
                          <a:latin typeface="Arial" pitchFamily="34" charset="0"/>
                          <a:cs typeface="Arial" pitchFamily="34" charset="0"/>
                        </a:rPr>
                        <a:t>Last Amendment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06-17-2013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Project End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09-30-2013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28950"/>
    </mc:Choice>
    <mc:Fallback>
      <p:transition spd="slow" advTm="2895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2023"/>
            <a:ext cx="8229600" cy="4745077"/>
          </a:xfrm>
        </p:spPr>
        <p:txBody>
          <a:bodyPr/>
          <a:lstStyle/>
          <a:p>
            <a:pPr>
              <a:buFont typeface="Wingdings" pitchFamily="2" charset="2"/>
              <a:buChar char="Ø"/>
            </a:pPr>
            <a:r>
              <a:rPr lang="en-US" dirty="0" smtClean="0"/>
              <a:t>Critical Dates for 2013-2014 Grants: IDEA-B Formula and IDEA-B Preschool</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graphicFrame>
        <p:nvGraphicFramePr>
          <p:cNvPr id="4" name="Table 3"/>
          <p:cNvGraphicFramePr>
            <a:graphicFrameLocks noGrp="1"/>
          </p:cNvGraphicFramePr>
          <p:nvPr/>
        </p:nvGraphicFramePr>
        <p:xfrm>
          <a:off x="906843" y="2302625"/>
          <a:ext cx="7589772" cy="2926080"/>
        </p:xfrm>
        <a:graphic>
          <a:graphicData uri="http://schemas.openxmlformats.org/drawingml/2006/table">
            <a:tbl>
              <a:tblPr bandRow="1">
                <a:tableStyleId>{5C22544A-7EE6-4342-B048-85BDC9FD1C3A}</a:tableStyleId>
              </a:tblPr>
              <a:tblGrid>
                <a:gridCol w="5497881"/>
                <a:gridCol w="2091891"/>
              </a:tblGrid>
              <a:tr h="370840">
                <a:tc>
                  <a:txBody>
                    <a:bodyPr/>
                    <a:lstStyle/>
                    <a:p>
                      <a:pPr marL="0" lvl="0" algn="l" rtl="0" eaLnBrk="1" latinLnBrk="0" hangingPunct="1">
                        <a:lnSpc>
                          <a:spcPct val="100000"/>
                        </a:lnSpc>
                      </a:pPr>
                      <a:r>
                        <a:rPr kumimoji="0" lang="en-US" sz="2400" b="0" kern="1200" dirty="0" smtClean="0">
                          <a:solidFill>
                            <a:schemeClr val="dk1"/>
                          </a:solidFill>
                          <a:latin typeface="Arial" pitchFamily="34" charset="0"/>
                          <a:ea typeface="+mn-ea"/>
                          <a:cs typeface="Arial" pitchFamily="34" charset="0"/>
                        </a:rPr>
                        <a:t>SC5011- Newly Opened/Significantly Expanded Data Collection Form Due</a:t>
                      </a:r>
                    </a:p>
                  </a:txBody>
                  <a:tcPr/>
                </a:tc>
                <a:tc>
                  <a:txBody>
                    <a:bodyPr/>
                    <a:lstStyle/>
                    <a:p>
                      <a:pPr marL="0" algn="l" rtl="0" eaLnBrk="1" latinLnBrk="0" hangingPunct="1"/>
                      <a:r>
                        <a:rPr kumimoji="0" lang="en-US" sz="2400" b="0" kern="1200" dirty="0" smtClean="0">
                          <a:solidFill>
                            <a:schemeClr val="dk1"/>
                          </a:solidFill>
                          <a:latin typeface="Arial" pitchFamily="34" charset="0"/>
                          <a:ea typeface="+mn-ea"/>
                          <a:cs typeface="Arial" pitchFamily="34" charset="0"/>
                        </a:rPr>
                        <a:t>02-22-2013</a:t>
                      </a:r>
                    </a:p>
                  </a:txBody>
                  <a:tcPr/>
                </a:tc>
              </a:tr>
              <a:tr h="370840">
                <a:tc>
                  <a:txBody>
                    <a:bodyPr/>
                    <a:lstStyle/>
                    <a:p>
                      <a:r>
                        <a:rPr lang="en-US" sz="2400" dirty="0" smtClean="0">
                          <a:latin typeface="Arial" pitchFamily="34" charset="0"/>
                          <a:cs typeface="Arial" pitchFamily="34" charset="0"/>
                        </a:rPr>
                        <a:t>Revised SSA Contracts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06-01-2013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Special</a:t>
                      </a:r>
                      <a:r>
                        <a:rPr lang="en-US" sz="2400" baseline="0" dirty="0" smtClean="0">
                          <a:latin typeface="Arial" pitchFamily="34" charset="0"/>
                          <a:cs typeface="Arial" pitchFamily="34" charset="0"/>
                        </a:rPr>
                        <a:t> Education Consolidated Grant Application (Original)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08-27-2013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SC5011- Newly Open Charters Data Collection Form</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10-22-2013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45544"/>
    </mc:Choice>
    <mc:Fallback>
      <p:transition spd="slow" advTm="4554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466660"/>
            <a:ext cx="8229600" cy="4540439"/>
          </a:xfrm>
        </p:spPr>
        <p:txBody>
          <a:bodyPr/>
          <a:lstStyle/>
          <a:p>
            <a:pPr eaLnBrk="1" hangingPunct="1">
              <a:lnSpc>
                <a:spcPct val="90000"/>
              </a:lnSpc>
              <a:buNone/>
            </a:pPr>
            <a:r>
              <a:rPr lang="en-US" dirty="0" smtClean="0"/>
              <a:t>To gain knowledge of online grants resources:</a:t>
            </a:r>
          </a:p>
          <a:p>
            <a:pPr lvl="2" eaLnBrk="1" hangingPunct="1">
              <a:lnSpc>
                <a:spcPct val="90000"/>
              </a:lnSpc>
              <a:buFont typeface="Wingdings" pitchFamily="2" charset="2"/>
              <a:buChar char="Ø"/>
            </a:pPr>
            <a:r>
              <a:rPr lang="en-US" sz="2400" dirty="0" smtClean="0"/>
              <a:t>Grants Administration Listserv</a:t>
            </a:r>
          </a:p>
          <a:p>
            <a:pPr lvl="2" eaLnBrk="1" hangingPunct="1">
              <a:lnSpc>
                <a:spcPct val="90000"/>
              </a:lnSpc>
              <a:buFont typeface="Wingdings" pitchFamily="2" charset="2"/>
              <a:buChar char="Ø"/>
            </a:pPr>
            <a:r>
              <a:rPr lang="en-US" sz="2400" dirty="0" smtClean="0"/>
              <a:t>Other Listservs</a:t>
            </a:r>
          </a:p>
          <a:p>
            <a:pPr lvl="2" eaLnBrk="1" hangingPunct="1">
              <a:lnSpc>
                <a:spcPct val="90000"/>
              </a:lnSpc>
              <a:buFont typeface="Wingdings" pitchFamily="2" charset="2"/>
              <a:buChar char="Ø"/>
            </a:pPr>
            <a:r>
              <a:rPr lang="en-US" sz="2400" dirty="0" smtClean="0"/>
              <a:t>TEA Grant Opportunities Page</a:t>
            </a:r>
          </a:p>
          <a:p>
            <a:pPr lvl="2" eaLnBrk="1" hangingPunct="1">
              <a:lnSpc>
                <a:spcPct val="90000"/>
              </a:lnSpc>
              <a:buFont typeface="Wingdings" pitchFamily="2" charset="2"/>
              <a:buChar char="Ø"/>
            </a:pPr>
            <a:r>
              <a:rPr lang="en-US" sz="2400" dirty="0" smtClean="0"/>
              <a:t>TEA Grants Webpage</a:t>
            </a:r>
          </a:p>
          <a:p>
            <a:pPr lvl="2" eaLnBrk="1" hangingPunct="1">
              <a:lnSpc>
                <a:spcPct val="90000"/>
              </a:lnSpc>
              <a:buFont typeface="Wingdings" pitchFamily="2" charset="2"/>
              <a:buChar char="Ø"/>
            </a:pPr>
            <a:r>
              <a:rPr lang="en-US" sz="2400" dirty="0" smtClean="0"/>
              <a:t>TEA Grant Management Resources Webpage</a:t>
            </a:r>
          </a:p>
        </p:txBody>
      </p:sp>
      <p:sp>
        <p:nvSpPr>
          <p:cNvPr id="3" name="Title 2"/>
          <p:cNvSpPr>
            <a:spLocks noGrp="1"/>
          </p:cNvSpPr>
          <p:nvPr>
            <p:ph type="title"/>
          </p:nvPr>
        </p:nvSpPr>
        <p:spPr>
          <a:xfrm>
            <a:off x="457200" y="290513"/>
            <a:ext cx="8229600" cy="1143000"/>
          </a:xfrm>
        </p:spPr>
        <p:txBody>
          <a:bodyPr/>
          <a:lstStyle/>
          <a:p>
            <a:pPr>
              <a:defRPr/>
            </a:pPr>
            <a:r>
              <a:rPr lang="en-US" dirty="0" smtClean="0">
                <a:solidFill>
                  <a:srgbClr val="0070C0"/>
                </a:solidFill>
              </a:rPr>
              <a:t>Learning Objective #2</a:t>
            </a:r>
            <a:endParaRPr lang="en-US" dirty="0" smtClean="0">
              <a:solidFill>
                <a:srgbClr val="0070C0"/>
              </a:solidFill>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5420"/>
    </mc:Choice>
    <mc:Fallback>
      <p:transition spd="slow" advTm="2542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14922"/>
            <a:ext cx="8229600" cy="4692178"/>
          </a:xfrm>
        </p:spPr>
        <p:txBody>
          <a:bodyPr/>
          <a:lstStyle/>
          <a:p>
            <a:pPr>
              <a:buFont typeface="Wingdings" pitchFamily="2" charset="2"/>
              <a:buChar char="Ø"/>
            </a:pPr>
            <a:r>
              <a:rPr lang="en-US" dirty="0" smtClean="0"/>
              <a:t>Critical Dates for 2013-2014 Grants: IDEA-B Formula and IDEA-B Preschool Grants (continued)</a:t>
            </a:r>
          </a:p>
          <a:p>
            <a:endParaRPr lang="en-US" dirty="0"/>
          </a:p>
        </p:txBody>
      </p:sp>
      <p:sp>
        <p:nvSpPr>
          <p:cNvPr id="3" name="Title 2"/>
          <p:cNvSpPr>
            <a:spLocks noGrp="1"/>
          </p:cNvSpPr>
          <p:nvPr>
            <p:ph type="title"/>
          </p:nvPr>
        </p:nvSpPr>
        <p:spPr/>
        <p:txBody>
          <a:bodyPr/>
          <a:lstStyle/>
          <a:p>
            <a:r>
              <a:rPr lang="en-US" dirty="0" smtClean="0"/>
              <a:t>Special Education (IDEA-B)</a:t>
            </a:r>
            <a:endParaRPr lang="en-US" dirty="0"/>
          </a:p>
        </p:txBody>
      </p:sp>
      <p:graphicFrame>
        <p:nvGraphicFramePr>
          <p:cNvPr id="4" name="Table 3"/>
          <p:cNvGraphicFramePr>
            <a:graphicFrameLocks noGrp="1"/>
          </p:cNvGraphicFramePr>
          <p:nvPr/>
        </p:nvGraphicFramePr>
        <p:xfrm>
          <a:off x="957221" y="2826328"/>
          <a:ext cx="7317720" cy="2665824"/>
        </p:xfrm>
        <a:graphic>
          <a:graphicData uri="http://schemas.openxmlformats.org/drawingml/2006/table">
            <a:tbl>
              <a:tblPr bandRow="1">
                <a:tableStyleId>{5C22544A-7EE6-4342-B048-85BDC9FD1C3A}</a:tableStyleId>
              </a:tblPr>
              <a:tblGrid>
                <a:gridCol w="5413351"/>
                <a:gridCol w="1904369"/>
              </a:tblGrid>
              <a:tr h="471264">
                <a:tc>
                  <a:txBody>
                    <a:bodyPr/>
                    <a:lstStyle/>
                    <a:p>
                      <a:r>
                        <a:rPr lang="en-US" sz="2400" dirty="0" smtClean="0">
                          <a:latin typeface="Arial" pitchFamily="34" charset="0"/>
                          <a:cs typeface="Arial" pitchFamily="34" charset="0"/>
                        </a:rPr>
                        <a:t>Last Amendment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06-17-2014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Project</a:t>
                      </a:r>
                      <a:r>
                        <a:rPr lang="en-US" sz="2400" baseline="0" dirty="0" smtClean="0">
                          <a:latin typeface="Arial" pitchFamily="34" charset="0"/>
                          <a:cs typeface="Arial" pitchFamily="34" charset="0"/>
                        </a:rPr>
                        <a:t> End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09-30-2014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10-31-2014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SSA Arrangement Change Request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02-01-2014</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31817"/>
    </mc:Choice>
    <mc:Fallback>
      <p:transition spd="slow" advTm="31817"/>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171339"/>
            <a:ext cx="8229600" cy="4835761"/>
          </a:xfrm>
        </p:spPr>
        <p:txBody>
          <a:bodyPr/>
          <a:lstStyle/>
          <a:p>
            <a:pPr>
              <a:buFont typeface="Wingdings" pitchFamily="2" charset="2"/>
              <a:buChar char="Ø"/>
              <a:defRPr/>
            </a:pPr>
            <a:r>
              <a:rPr lang="en-US" sz="2800" dirty="0" smtClean="0"/>
              <a:t>Grant Application for Single Funding Source</a:t>
            </a:r>
          </a:p>
          <a:p>
            <a:pPr>
              <a:buFont typeface="Wingdings" pitchFamily="2" charset="2"/>
              <a:buChar char="Ø"/>
              <a:defRPr/>
            </a:pPr>
            <a:r>
              <a:rPr lang="en-US" dirty="0" smtClean="0"/>
              <a:t>Associated Report: Perkins Program Effectiveness Report</a:t>
            </a:r>
          </a:p>
        </p:txBody>
      </p:sp>
      <p:sp>
        <p:nvSpPr>
          <p:cNvPr id="3" name="Title 2"/>
          <p:cNvSpPr>
            <a:spLocks noGrp="1"/>
          </p:cNvSpPr>
          <p:nvPr>
            <p:ph type="title"/>
          </p:nvPr>
        </p:nvSpPr>
        <p:spPr>
          <a:xfrm>
            <a:off x="457200" y="219155"/>
            <a:ext cx="8229600" cy="989970"/>
          </a:xfrm>
        </p:spPr>
        <p:txBody>
          <a:bodyPr/>
          <a:lstStyle/>
          <a:p>
            <a:pPr>
              <a:defRPr/>
            </a:pPr>
            <a:r>
              <a:rPr lang="en-US" dirty="0" smtClean="0"/>
              <a:t>Title I, Part C Carl D Perkins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31</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7295"/>
    </mc:Choice>
    <mc:Fallback>
      <p:transition spd="slow" advTm="27295"/>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171339"/>
            <a:ext cx="8229600" cy="4835761"/>
          </a:xfrm>
        </p:spPr>
        <p:txBody>
          <a:bodyPr/>
          <a:lstStyle/>
          <a:p>
            <a:pPr>
              <a:buFont typeface="Wingdings" pitchFamily="2" charset="2"/>
              <a:buChar char="Ø"/>
              <a:defRPr/>
            </a:pPr>
            <a:r>
              <a:rPr lang="en-US" sz="2800" dirty="0" smtClean="0"/>
              <a:t>Eligibility Requirements </a:t>
            </a:r>
            <a:endParaRPr lang="en-US" dirty="0" smtClean="0"/>
          </a:p>
          <a:p>
            <a:pPr lvl="1">
              <a:buFont typeface="Wingdings" pitchFamily="2" charset="2"/>
              <a:buChar char="§"/>
              <a:defRPr/>
            </a:pPr>
            <a:r>
              <a:rPr lang="en-US" dirty="0" smtClean="0"/>
              <a:t>PEIMS data demonstrating that the LEA enrolls students in coherent sequences of career and technical education (CTE) courses</a:t>
            </a:r>
          </a:p>
          <a:p>
            <a:pPr lvl="1">
              <a:buFont typeface="Wingdings" pitchFamily="2" charset="2"/>
              <a:buChar char="§"/>
              <a:defRPr/>
            </a:pPr>
            <a:r>
              <a:rPr lang="en-US" sz="2400" dirty="0" smtClean="0"/>
              <a:t>Enrollment data available via NCLB SC5010</a:t>
            </a:r>
          </a:p>
          <a:p>
            <a:pPr lvl="1">
              <a:buFont typeface="Wingdings" pitchFamily="2" charset="2"/>
              <a:buChar char="§"/>
              <a:defRPr/>
            </a:pPr>
            <a:r>
              <a:rPr lang="en-US" sz="2400" dirty="0" smtClean="0"/>
              <a:t>LEAs, including charters, that are eligible for less than $15,000 in funding must join a Shared Services Arrangement (SSA) to apply.</a:t>
            </a:r>
          </a:p>
          <a:p>
            <a:pPr lvl="1">
              <a:buFont typeface="Wingdings" pitchFamily="2" charset="2"/>
              <a:buChar char="§"/>
              <a:defRPr/>
            </a:pPr>
            <a:r>
              <a:rPr lang="en-US" sz="2400" dirty="0" smtClean="0"/>
              <a:t>Charter schools must have at least 5 students enrolled in coherent sequences of CTE courses to apply without joining SSA.</a:t>
            </a:r>
          </a:p>
        </p:txBody>
      </p:sp>
      <p:sp>
        <p:nvSpPr>
          <p:cNvPr id="3" name="Title 2"/>
          <p:cNvSpPr>
            <a:spLocks noGrp="1"/>
          </p:cNvSpPr>
          <p:nvPr>
            <p:ph type="title"/>
          </p:nvPr>
        </p:nvSpPr>
        <p:spPr>
          <a:xfrm>
            <a:off x="457200" y="219155"/>
            <a:ext cx="8229600" cy="989970"/>
          </a:xfrm>
        </p:spPr>
        <p:txBody>
          <a:bodyPr/>
          <a:lstStyle/>
          <a:p>
            <a:pPr>
              <a:defRPr/>
            </a:pPr>
            <a:r>
              <a:rPr lang="en-US" dirty="0" smtClean="0"/>
              <a:t>Title I, Part C Carl D Perkins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32</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41013"/>
    </mc:Choice>
    <mc:Fallback>
      <p:transition spd="slow" advTm="41013"/>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Critical Dates for 2012-2013 Grants</a:t>
            </a:r>
          </a:p>
          <a:p>
            <a:endParaRPr lang="en-US" dirty="0"/>
          </a:p>
        </p:txBody>
      </p:sp>
      <p:sp>
        <p:nvSpPr>
          <p:cNvPr id="3" name="Title 2"/>
          <p:cNvSpPr>
            <a:spLocks noGrp="1"/>
          </p:cNvSpPr>
          <p:nvPr>
            <p:ph type="title"/>
          </p:nvPr>
        </p:nvSpPr>
        <p:spPr/>
        <p:txBody>
          <a:bodyPr/>
          <a:lstStyle/>
          <a:p>
            <a:r>
              <a:rPr lang="en-US" dirty="0" smtClean="0"/>
              <a:t>Title I, Part C Carl D Perkins</a:t>
            </a:r>
            <a:endParaRPr lang="en-US" dirty="0"/>
          </a:p>
        </p:txBody>
      </p:sp>
      <p:graphicFrame>
        <p:nvGraphicFramePr>
          <p:cNvPr id="4" name="Table 3"/>
          <p:cNvGraphicFramePr>
            <a:graphicFrameLocks noGrp="1"/>
          </p:cNvGraphicFramePr>
          <p:nvPr/>
        </p:nvGraphicFramePr>
        <p:xfrm>
          <a:off x="700283" y="2288728"/>
          <a:ext cx="7604886" cy="1828800"/>
        </p:xfrm>
        <a:graphic>
          <a:graphicData uri="http://schemas.openxmlformats.org/drawingml/2006/table">
            <a:tbl>
              <a:tblPr bandRow="1">
                <a:tableStyleId>{5C22544A-7EE6-4342-B048-85BDC9FD1C3A}</a:tableStyleId>
              </a:tblPr>
              <a:tblGrid>
                <a:gridCol w="5730745"/>
                <a:gridCol w="1874141"/>
              </a:tblGrid>
              <a:tr h="370840">
                <a:tc>
                  <a:txBody>
                    <a:bodyPr/>
                    <a:lstStyle/>
                    <a:p>
                      <a:r>
                        <a:rPr lang="en-US" sz="2400" dirty="0" smtClean="0">
                          <a:latin typeface="Arial" pitchFamily="34" charset="0"/>
                          <a:cs typeface="Arial" pitchFamily="34" charset="0"/>
                        </a:rPr>
                        <a:t>Project End Date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06-30-2013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07-31-2013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Program Effectiveness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08-15-2013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a:t>
                      </a:r>
                      <a:r>
                        <a:rPr lang="en-US" sz="2400" baseline="0" dirty="0" smtClean="0">
                          <a:latin typeface="Arial" pitchFamily="34" charset="0"/>
                          <a:cs typeface="Arial" pitchFamily="34" charset="0"/>
                        </a:rPr>
                        <a: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09-03-2013</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28490"/>
    </mc:Choice>
    <mc:Fallback>
      <p:transition spd="slow" advTm="2849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37593"/>
            <a:ext cx="8229600" cy="4669507"/>
          </a:xfrm>
        </p:spPr>
        <p:txBody>
          <a:bodyPr/>
          <a:lstStyle/>
          <a:p>
            <a:pPr>
              <a:buFont typeface="Wingdings" pitchFamily="2" charset="2"/>
              <a:buChar char="Ø"/>
            </a:pPr>
            <a:r>
              <a:rPr lang="en-US" dirty="0" smtClean="0"/>
              <a:t>Critical Dates for 2013-2014 Grants (Approximate)</a:t>
            </a:r>
          </a:p>
          <a:p>
            <a:endParaRPr lang="en-US" dirty="0"/>
          </a:p>
        </p:txBody>
      </p:sp>
      <p:sp>
        <p:nvSpPr>
          <p:cNvPr id="3" name="Title 2"/>
          <p:cNvSpPr>
            <a:spLocks noGrp="1"/>
          </p:cNvSpPr>
          <p:nvPr>
            <p:ph type="title"/>
          </p:nvPr>
        </p:nvSpPr>
        <p:spPr/>
        <p:txBody>
          <a:bodyPr/>
          <a:lstStyle/>
          <a:p>
            <a:r>
              <a:rPr lang="en-US" dirty="0" smtClean="0"/>
              <a:t>Title I, Part C Carl Perkins</a:t>
            </a:r>
            <a:endParaRPr lang="en-US" dirty="0"/>
          </a:p>
        </p:txBody>
      </p:sp>
      <p:graphicFrame>
        <p:nvGraphicFramePr>
          <p:cNvPr id="4" name="Table 3"/>
          <p:cNvGraphicFramePr>
            <a:graphicFrameLocks noGrp="1"/>
          </p:cNvGraphicFramePr>
          <p:nvPr/>
        </p:nvGraphicFramePr>
        <p:xfrm>
          <a:off x="654941" y="2334072"/>
          <a:ext cx="7718242" cy="3200400"/>
        </p:xfrm>
        <a:graphic>
          <a:graphicData uri="http://schemas.openxmlformats.org/drawingml/2006/table">
            <a:tbl>
              <a:tblPr bandRow="1">
                <a:tableStyleId>{5C22544A-7EE6-4342-B048-85BDC9FD1C3A}</a:tableStyleId>
              </a:tblPr>
              <a:tblGrid>
                <a:gridCol w="5836543"/>
                <a:gridCol w="1881699"/>
              </a:tblGrid>
              <a:tr h="370840">
                <a:tc>
                  <a:txBody>
                    <a:bodyPr/>
                    <a:lstStyle/>
                    <a:p>
                      <a:r>
                        <a:rPr lang="en-US" sz="2400" dirty="0" smtClean="0">
                          <a:latin typeface="Arial" pitchFamily="34" charset="0"/>
                          <a:cs typeface="Arial" pitchFamily="34" charset="0"/>
                        </a:rPr>
                        <a:t>eGrants application</a:t>
                      </a:r>
                      <a:r>
                        <a:rPr lang="en-US" sz="2400" baseline="0" dirty="0" smtClean="0">
                          <a:latin typeface="Arial" pitchFamily="34" charset="0"/>
                          <a:cs typeface="Arial" pitchFamily="34" charset="0"/>
                        </a:rPr>
                        <a:t> opens</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05-17-2013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Deadline for submitting application</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08-16-2013</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Amendment</a:t>
                      </a:r>
                      <a:r>
                        <a:rPr lang="en-US" sz="2400" baseline="0" dirty="0" smtClean="0">
                          <a:latin typeface="Arial" pitchFamily="34" charset="0"/>
                          <a:cs typeface="Arial" pitchFamily="34" charset="0"/>
                        </a:rPr>
                        <a:t> Deadline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04-30-2014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Ending Date for</a:t>
                      </a:r>
                      <a:r>
                        <a:rPr lang="en-US" sz="2400" baseline="0" dirty="0" smtClean="0">
                          <a:latin typeface="Arial" pitchFamily="34" charset="0"/>
                          <a:cs typeface="Arial" pitchFamily="34" charset="0"/>
                        </a:rPr>
                        <a:t> 2013-2014 project</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06-30-2014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07-31-2014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Program Effectiveness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08-15-2014</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Revised Final Expenditure Report due</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09-02-2014</a:t>
                      </a:r>
                      <a:endParaRPr lang="en-US" sz="2400" dirty="0">
                        <a:latin typeface="Arial" pitchFamily="34" charset="0"/>
                        <a:cs typeface="Arial"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Tm="42253"/>
    </mc:Choice>
    <mc:Fallback>
      <p:transition spd="slow" advTm="42253"/>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2222"/>
            <a:ext cx="8229600" cy="1518962"/>
          </a:xfrm>
        </p:spPr>
        <p:txBody>
          <a:bodyPr>
            <a:normAutofit fontScale="90000"/>
          </a:bodyPr>
          <a:lstStyle/>
          <a:p>
            <a:r>
              <a:rPr lang="en-US" dirty="0" smtClean="0">
                <a:solidFill>
                  <a:srgbClr val="0070C0"/>
                </a:solidFill>
              </a:rPr>
              <a:t>Learning Objective #4: </a:t>
            </a:r>
            <a:r>
              <a:rPr lang="en-US" dirty="0" smtClean="0"/>
              <a:t/>
            </a:r>
            <a:br>
              <a:rPr lang="en-US" dirty="0" smtClean="0"/>
            </a:br>
            <a:r>
              <a:rPr lang="en-US" dirty="0" smtClean="0"/>
              <a:t>Explore Responses to Frequently Asked Questions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8807"/>
    </mc:Choice>
    <mc:Fallback>
      <p:transition spd="slow" advTm="8807"/>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382935"/>
            <a:ext cx="8229600" cy="4624165"/>
          </a:xfrm>
        </p:spPr>
        <p:txBody>
          <a:bodyPr/>
          <a:lstStyle/>
          <a:p>
            <a:pPr>
              <a:buFont typeface="Wingdings" pitchFamily="2" charset="2"/>
              <a:buChar char="Ø"/>
            </a:pPr>
            <a:r>
              <a:rPr lang="en-US" sz="2400" b="1" dirty="0" smtClean="0"/>
              <a:t>Question: </a:t>
            </a:r>
            <a:r>
              <a:rPr lang="en-US" sz="2400" dirty="0" smtClean="0"/>
              <a:t>When may a local educational agency (LEA) begin obligating formula grant funds?</a:t>
            </a:r>
          </a:p>
          <a:p>
            <a:pPr>
              <a:buFont typeface="Wingdings" pitchFamily="2" charset="2"/>
              <a:buChar char="Ø"/>
            </a:pPr>
            <a:r>
              <a:rPr lang="en-US" sz="2400" b="1" dirty="0" smtClean="0"/>
              <a:t>Response: </a:t>
            </a:r>
            <a:r>
              <a:rPr lang="en-US" sz="2400" dirty="0" smtClean="0"/>
              <a:t>The date that the applicant submits its application to the State in substantially approvable form  [Based on Code of Federal Regulations (CFR 76.708)]</a:t>
            </a:r>
          </a:p>
          <a:p>
            <a:pPr lvl="2"/>
            <a:r>
              <a:rPr lang="en-US" sz="2400" dirty="0" smtClean="0"/>
              <a:t>Submission date is the date that the application is stamped-in at TEA</a:t>
            </a:r>
          </a:p>
          <a:p>
            <a:pPr lvl="2"/>
            <a:r>
              <a:rPr lang="en-US" sz="2400" dirty="0" smtClean="0"/>
              <a:t>If a pre-award cost request and attachment is approved in the application, the pre-award costs begin date is the date the LEA may begin obligating funds.</a:t>
            </a:r>
          </a:p>
        </p:txBody>
      </p:sp>
      <p:sp>
        <p:nvSpPr>
          <p:cNvPr id="3" name="Title 2"/>
          <p:cNvSpPr>
            <a:spLocks noGrp="1"/>
          </p:cNvSpPr>
          <p:nvPr>
            <p:ph type="title"/>
          </p:nvPr>
        </p:nvSpPr>
        <p:spPr>
          <a:xfrm>
            <a:off x="457200" y="219155"/>
            <a:ext cx="8229600" cy="823714"/>
          </a:xfrm>
        </p:spPr>
        <p:txBody>
          <a:bodyPr>
            <a:normAutofit/>
          </a:bodyPr>
          <a:lstStyle/>
          <a:p>
            <a:pPr>
              <a:defRPr/>
            </a:pPr>
            <a:r>
              <a:rPr lang="en-US" dirty="0" smtClean="0"/>
              <a:t>Frequently Asked Questions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36</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47876"/>
    </mc:Choice>
    <mc:Fallback>
      <p:transition spd="slow" advTm="47876"/>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586975"/>
            <a:ext cx="8229600" cy="4420126"/>
          </a:xfrm>
        </p:spPr>
        <p:txBody>
          <a:bodyPr/>
          <a:lstStyle/>
          <a:p>
            <a:pPr>
              <a:buFont typeface="Wingdings" pitchFamily="2" charset="2"/>
              <a:buChar char="Ø"/>
            </a:pPr>
            <a:r>
              <a:rPr lang="en-US" b="1" dirty="0" smtClean="0"/>
              <a:t>Question: </a:t>
            </a:r>
            <a:r>
              <a:rPr lang="en-US" dirty="0" smtClean="0"/>
              <a:t>When may an LEA begin obligating discretionary grant funds?</a:t>
            </a:r>
          </a:p>
          <a:p>
            <a:pPr>
              <a:buFont typeface="Wingdings" pitchFamily="2" charset="2"/>
              <a:buChar char="Ø"/>
            </a:pPr>
            <a:r>
              <a:rPr lang="en-US" b="1" dirty="0" smtClean="0"/>
              <a:t>Response: </a:t>
            </a:r>
            <a:r>
              <a:rPr lang="en-US" dirty="0" smtClean="0"/>
              <a:t>Generally, the start date of the grant or the pre-award date, as applicable to the program. For amendments, grantees may begin obligating funds on the stamp-in date of the amendment</a:t>
            </a:r>
          </a:p>
        </p:txBody>
      </p:sp>
      <p:sp>
        <p:nvSpPr>
          <p:cNvPr id="3" name="Title 2"/>
          <p:cNvSpPr>
            <a:spLocks noGrp="1"/>
          </p:cNvSpPr>
          <p:nvPr>
            <p:ph type="title"/>
          </p:nvPr>
        </p:nvSpPr>
        <p:spPr>
          <a:xfrm>
            <a:off x="457200" y="219155"/>
            <a:ext cx="8229600" cy="823714"/>
          </a:xfrm>
        </p:spPr>
        <p:txBody>
          <a:bodyPr>
            <a:normAutofit/>
          </a:bodyPr>
          <a:lstStyle/>
          <a:p>
            <a:pPr>
              <a:defRPr/>
            </a:pPr>
            <a:r>
              <a:rPr lang="en-US" dirty="0" smtClean="0"/>
              <a:t>Frequently Asked Questions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37</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2550"/>
    </mc:Choice>
    <mc:Fallback>
      <p:transition spd="slow" advTm="2255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367821"/>
            <a:ext cx="8229600" cy="4516932"/>
          </a:xfrm>
        </p:spPr>
        <p:txBody>
          <a:bodyPr/>
          <a:lstStyle/>
          <a:p>
            <a:pPr>
              <a:buFont typeface="Wingdings" pitchFamily="2" charset="2"/>
              <a:buChar char="Ø"/>
            </a:pPr>
            <a:r>
              <a:rPr lang="en-US" b="1" dirty="0" smtClean="0"/>
              <a:t>Question: </a:t>
            </a:r>
            <a:r>
              <a:rPr lang="en-US" dirty="0" smtClean="0"/>
              <a:t>For a federal formula grant, may an applicant transfer funds among existing budgeted categories without submitting an </a:t>
            </a:r>
            <a:r>
              <a:rPr lang="en-US" dirty="0" smtClean="0">
                <a:hlinkClick r:id="rId3"/>
              </a:rPr>
              <a:t>amendment</a:t>
            </a:r>
            <a:r>
              <a:rPr lang="en-US" dirty="0" smtClean="0"/>
              <a:t>?</a:t>
            </a:r>
          </a:p>
          <a:p>
            <a:pPr>
              <a:buFont typeface="Wingdings" pitchFamily="2" charset="2"/>
              <a:buChar char="Ø"/>
            </a:pPr>
            <a:r>
              <a:rPr lang="en-US" b="1" dirty="0" smtClean="0"/>
              <a:t>Response: </a:t>
            </a:r>
            <a:r>
              <a:rPr lang="en-US" dirty="0" smtClean="0"/>
              <a:t>Refer to “When to Amend the Application” at </a:t>
            </a:r>
            <a:r>
              <a:rPr lang="en-US" dirty="0" smtClean="0">
                <a:hlinkClick r:id="rId3"/>
              </a:rPr>
              <a:t>http://www.tea.state.tx.us/index4.aspx?id=8339&amp;menu_id=951</a:t>
            </a:r>
            <a:endParaRPr lang="en-US" dirty="0" smtClean="0"/>
          </a:p>
          <a:p>
            <a:pPr lvl="1"/>
            <a:endParaRPr lang="en-US" dirty="0" smtClean="0"/>
          </a:p>
          <a:p>
            <a:pPr lvl="1"/>
            <a:endParaRPr lang="en-US" dirty="0" smtClean="0"/>
          </a:p>
        </p:txBody>
      </p:sp>
      <p:sp>
        <p:nvSpPr>
          <p:cNvPr id="3" name="Title 2"/>
          <p:cNvSpPr>
            <a:spLocks noGrp="1"/>
          </p:cNvSpPr>
          <p:nvPr>
            <p:ph type="title"/>
          </p:nvPr>
        </p:nvSpPr>
        <p:spPr>
          <a:xfrm>
            <a:off x="457200" y="219155"/>
            <a:ext cx="8229600" cy="823714"/>
          </a:xfrm>
        </p:spPr>
        <p:txBody>
          <a:bodyPr>
            <a:normAutofit/>
          </a:bodyPr>
          <a:lstStyle/>
          <a:p>
            <a:pPr>
              <a:defRPr/>
            </a:pPr>
            <a:r>
              <a:rPr lang="en-US" dirty="0" smtClean="0"/>
              <a:t>Frequently Asked Questions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38</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4440"/>
    </mc:Choice>
    <mc:Fallback>
      <p:transition spd="slow" advTm="2444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450949"/>
            <a:ext cx="8229600" cy="4433804"/>
          </a:xfrm>
        </p:spPr>
        <p:txBody>
          <a:bodyPr/>
          <a:lstStyle/>
          <a:p>
            <a:pPr>
              <a:buNone/>
            </a:pPr>
            <a:r>
              <a:rPr lang="en-US" sz="3200" dirty="0" smtClean="0"/>
              <a:t>Division of Grants Administration</a:t>
            </a:r>
            <a:r>
              <a:rPr lang="en-US" sz="4000" dirty="0" smtClean="0"/>
              <a:t/>
            </a:r>
            <a:br>
              <a:rPr lang="en-US" sz="4000" dirty="0" smtClean="0"/>
            </a:br>
            <a:r>
              <a:rPr lang="en-US" sz="3200" dirty="0" smtClean="0"/>
              <a:t>Main line: 512-463-8525</a:t>
            </a:r>
            <a:br>
              <a:rPr lang="en-US" sz="3200" dirty="0" smtClean="0"/>
            </a:br>
            <a:r>
              <a:rPr lang="en-US" sz="3200" dirty="0" smtClean="0"/>
              <a:t>email: </a:t>
            </a:r>
            <a:r>
              <a:rPr lang="en-US" sz="3200" dirty="0" smtClean="0">
                <a:hlinkClick r:id="rId3"/>
              </a:rPr>
              <a:t>grants@tea.state.tx.us</a:t>
            </a:r>
            <a:endParaRPr lang="en-US" dirty="0" smtClean="0"/>
          </a:p>
          <a:p>
            <a:pPr lvl="1">
              <a:buNone/>
            </a:pPr>
            <a:endParaRPr lang="en-US" dirty="0" smtClean="0"/>
          </a:p>
        </p:txBody>
      </p:sp>
      <p:sp>
        <p:nvSpPr>
          <p:cNvPr id="3" name="Title 2"/>
          <p:cNvSpPr>
            <a:spLocks noGrp="1"/>
          </p:cNvSpPr>
          <p:nvPr>
            <p:ph type="title"/>
          </p:nvPr>
        </p:nvSpPr>
        <p:spPr>
          <a:xfrm>
            <a:off x="457200" y="219155"/>
            <a:ext cx="8229600" cy="823714"/>
          </a:xfrm>
        </p:spPr>
        <p:txBody>
          <a:bodyPr>
            <a:normAutofit/>
          </a:bodyPr>
          <a:lstStyle/>
          <a:p>
            <a:pPr>
              <a:defRPr/>
            </a:pPr>
            <a:r>
              <a:rPr lang="en-US" dirty="0" smtClean="0"/>
              <a:t>Contact</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39</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22403"/>
    </mc:Choice>
    <mc:Fallback>
      <p:transition spd="slow" advTm="2240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To increase awareness of:</a:t>
            </a:r>
          </a:p>
          <a:p>
            <a:pPr lvl="1" eaLnBrk="1" hangingPunct="1">
              <a:lnSpc>
                <a:spcPct val="90000"/>
              </a:lnSpc>
              <a:buFont typeface="Wingdings" pitchFamily="2" charset="2"/>
              <a:buChar char="Ø"/>
            </a:pPr>
            <a:r>
              <a:rPr lang="en-US" sz="2800" dirty="0" smtClean="0"/>
              <a:t>Critical Dates for Major Formula Grants</a:t>
            </a:r>
          </a:p>
          <a:p>
            <a:pPr lvl="1" eaLnBrk="1" hangingPunct="1">
              <a:lnSpc>
                <a:spcPct val="90000"/>
              </a:lnSpc>
              <a:buFont typeface="Wingdings" pitchFamily="2" charset="2"/>
              <a:buChar char="Ø"/>
            </a:pPr>
            <a:r>
              <a:rPr lang="en-US" sz="2800" dirty="0" smtClean="0"/>
              <a:t>Other Important Considerations for Formula Grants</a:t>
            </a:r>
          </a:p>
          <a:p>
            <a:pPr lvl="1" eaLnBrk="1" hangingPunct="1">
              <a:lnSpc>
                <a:spcPct val="90000"/>
              </a:lnSpc>
              <a:buFont typeface="Wingdings" pitchFamily="2" charset="2"/>
              <a:buChar char="Ø"/>
            </a:pPr>
            <a:endParaRPr lang="en-US" sz="2800"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solidFill>
                  <a:srgbClr val="0070C0"/>
                </a:solidFill>
              </a:rPr>
              <a:t>Learning Objective #3</a:t>
            </a:r>
            <a:endParaRPr lang="en-US"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9457"/>
    </mc:Choice>
    <mc:Fallback>
      <p:transition spd="slow" advTm="19457"/>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154" y="1232618"/>
            <a:ext cx="8486539" cy="5027017"/>
          </a:xfrm>
          <a:prstGeom prst="rect">
            <a:avLst/>
          </a:prstGeom>
        </p:spPr>
        <p:txBody>
          <a:bodyPr wrap="square">
            <a:spAutoFit/>
          </a:bodyPr>
          <a:lstStyle/>
          <a:p>
            <a:pPr marL="111125" lvl="0" indent="-1588" eaLnBrk="0" hangingPunct="0">
              <a:spcBef>
                <a:spcPts val="400"/>
              </a:spcBef>
              <a:buClr>
                <a:srgbClr val="34278D"/>
              </a:buClr>
              <a:buSzPct val="68000"/>
              <a:defRPr/>
            </a:pPr>
            <a:r>
              <a:rPr lang="en-US" sz="1400" b="1" dirty="0" smtClean="0">
                <a:latin typeface="Arial"/>
                <a:ea typeface="ＭＳ Ｐゴシック" pitchFamily="-105" charset="-128"/>
                <a:cs typeface="Arial"/>
              </a:rPr>
              <a:t>Copyright © Notice. </a:t>
            </a:r>
            <a:r>
              <a:rPr lang="en-US" sz="1400" dirty="0" smtClean="0">
                <a:latin typeface="Arial"/>
                <a:ea typeface="ＭＳ Ｐゴシック" pitchFamily="-105" charset="-128"/>
                <a:cs typeface="Arial"/>
              </a:rPr>
              <a:t> The materials are copyrighted © and trademarked ™ as the property of the Texas Education Agency (TEA) and may not be reproduced without the express written permission of TEA, except under the following conditions:</a:t>
            </a:r>
          </a:p>
          <a:p>
            <a:pPr marL="346075" lvl="0" indent="-236538" eaLnBrk="0" hangingPunct="0">
              <a:spcBef>
                <a:spcPts val="400"/>
              </a:spcBef>
              <a:buSzPct val="100000"/>
              <a:buFont typeface="+mj-lt"/>
              <a:buAutoNum type="arabicPeriod"/>
              <a:defRPr/>
            </a:pPr>
            <a:r>
              <a:rPr lang="en-US" sz="1400" dirty="0" smtClean="0">
                <a:latin typeface="Arial"/>
                <a:ea typeface="ＭＳ Ｐゴシック" pitchFamily="-105" charset="-128"/>
                <a:cs typeface="Arial"/>
              </a:rPr>
              <a:t>Texas public school districts, charter schools, and Education Service Centers may reproduce and use copies of the Materials and Related Materials for the districts’ and schools’ educational use without obtaining permission from TEA.</a:t>
            </a:r>
          </a:p>
          <a:p>
            <a:pPr marL="346075" lvl="0" indent="-236538" eaLnBrk="0" hangingPunct="0">
              <a:spcBef>
                <a:spcPts val="400"/>
              </a:spcBef>
              <a:buSzPct val="100000"/>
              <a:buFont typeface="+mj-lt"/>
              <a:buAutoNum type="arabicPeriod"/>
              <a:defRPr/>
            </a:pPr>
            <a:r>
              <a:rPr lang="en-US" sz="1400" dirty="0" smtClean="0">
                <a:latin typeface="Arial"/>
                <a:ea typeface="ＭＳ Ｐゴシック" pitchFamily="-105" charset="-128"/>
                <a:cs typeface="Arial"/>
              </a:rPr>
              <a:t> Residents of the state of Texas may reproduce and use copies of the Materials and Related Materials for individual personal       use only without obtaining written permission of TEA.</a:t>
            </a:r>
          </a:p>
          <a:p>
            <a:pPr marL="346075" lvl="0" indent="-236538" eaLnBrk="0" hangingPunct="0">
              <a:spcBef>
                <a:spcPts val="400"/>
              </a:spcBef>
              <a:buSzPct val="100000"/>
              <a:buFont typeface="+mj-lt"/>
              <a:buAutoNum type="arabicPeriod"/>
              <a:defRPr/>
            </a:pPr>
            <a:r>
              <a:rPr lang="en-US" sz="1400" dirty="0" smtClean="0">
                <a:latin typeface="Arial"/>
                <a:ea typeface="ＭＳ Ｐゴシック" pitchFamily="-105" charset="-128"/>
                <a:cs typeface="Arial"/>
              </a:rPr>
              <a:t>Any portion reproduced must be reproduced in its entirety and remain unedited, unaltered and unchanged in any way.</a:t>
            </a:r>
          </a:p>
          <a:p>
            <a:pPr marL="346075" lvl="0" indent="-236538" eaLnBrk="0" hangingPunct="0">
              <a:spcBef>
                <a:spcPts val="400"/>
              </a:spcBef>
              <a:buSzPct val="100000"/>
              <a:buFont typeface="+mj-lt"/>
              <a:buAutoNum type="arabicPeriod"/>
              <a:defRPr/>
            </a:pPr>
            <a:r>
              <a:rPr lang="en-US" sz="1400" dirty="0" smtClean="0">
                <a:latin typeface="Arial"/>
                <a:ea typeface="ＭＳ Ｐゴシック" pitchFamily="-105" charset="-128"/>
                <a:cs typeface="Arial"/>
              </a:rPr>
              <a:t>No monetary charge can be made for the reproduced materials or any document containing them; however, a reasonable charge to cover only the cost of reproduction and distribution may be charged.</a:t>
            </a:r>
          </a:p>
          <a:p>
            <a:pPr marL="111125" lvl="0" indent="-1588" eaLnBrk="0" hangingPunct="0">
              <a:spcBef>
                <a:spcPts val="400"/>
              </a:spcBef>
              <a:buClr>
                <a:srgbClr val="34278D"/>
              </a:buClr>
              <a:buSzPct val="68000"/>
              <a:defRPr/>
            </a:pPr>
            <a:r>
              <a:rPr lang="en-US" sz="1400" dirty="0" smtClean="0">
                <a:latin typeface="Arial"/>
                <a:ea typeface="ＭＳ Ｐゴシック" pitchFamily="-105" charset="-128"/>
                <a:cs typeface="Arial"/>
              </a:rPr>
              <a:t> </a:t>
            </a:r>
          </a:p>
          <a:p>
            <a:pPr marL="111125" lvl="0" indent="-1588" eaLnBrk="0" hangingPunct="0">
              <a:spcBef>
                <a:spcPts val="400"/>
              </a:spcBef>
              <a:buClr>
                <a:srgbClr val="34278D"/>
              </a:buClr>
              <a:buSzPct val="68000"/>
              <a:defRPr/>
            </a:pPr>
            <a:r>
              <a:rPr lang="en-US" sz="1400" dirty="0" smtClean="0">
                <a:latin typeface="Arial"/>
                <a:ea typeface="ＭＳ Ｐゴシック" pitchFamily="-105" charset="-128"/>
                <a:cs typeface="Arial"/>
              </a:rPr>
              <a:t>Private entities or persons located in Texas that are not Texas public school districts, Texas Education Service Centers, or Texas charter schools or any entity, whether public or private, educational or non-educational, located outside the state of Texas MUST obtain written approval from TEA and will be required to enter into a license agreement that may involve the payment of a licensing fee or a royalty.</a:t>
            </a:r>
          </a:p>
          <a:p>
            <a:pPr marL="111125" lvl="0" indent="-1588" eaLnBrk="0" hangingPunct="0">
              <a:spcBef>
                <a:spcPts val="400"/>
              </a:spcBef>
              <a:buClr>
                <a:srgbClr val="34278D"/>
              </a:buClr>
              <a:buSzPct val="68000"/>
              <a:defRPr/>
            </a:pPr>
            <a:r>
              <a:rPr lang="en-US" sz="1400" dirty="0" smtClean="0">
                <a:latin typeface="Arial"/>
                <a:ea typeface="ＭＳ Ｐゴシック" pitchFamily="-105" charset="-128"/>
                <a:cs typeface="Arial"/>
              </a:rPr>
              <a:t> </a:t>
            </a:r>
          </a:p>
          <a:p>
            <a:pPr marL="111125" lvl="0" indent="-1588" eaLnBrk="0" hangingPunct="0">
              <a:spcBef>
                <a:spcPts val="400"/>
              </a:spcBef>
              <a:buClr>
                <a:srgbClr val="34278D"/>
              </a:buClr>
              <a:buSzPct val="68000"/>
              <a:defRPr/>
            </a:pPr>
            <a:r>
              <a:rPr lang="en-US" sz="1400" dirty="0" smtClean="0">
                <a:latin typeface="Arial"/>
                <a:ea typeface="ＭＳ Ｐゴシック" pitchFamily="-105" charset="-128"/>
                <a:cs typeface="Arial"/>
              </a:rPr>
              <a:t>For information contact: Office of Copyrights, Trademarks, License Agreements, and Royalties, </a:t>
            </a:r>
            <a:br>
              <a:rPr lang="en-US" sz="1400" dirty="0" smtClean="0">
                <a:latin typeface="Arial"/>
                <a:ea typeface="ＭＳ Ｐゴシック" pitchFamily="-105" charset="-128"/>
                <a:cs typeface="Arial"/>
              </a:rPr>
            </a:br>
            <a:r>
              <a:rPr lang="en-US" sz="1400" dirty="0" smtClean="0">
                <a:latin typeface="Arial"/>
                <a:ea typeface="ＭＳ Ｐゴシック" pitchFamily="-105" charset="-128"/>
                <a:cs typeface="Arial"/>
              </a:rPr>
              <a:t>Texas Education Agency, 1701 N. Congress Ave., Austin, TX 78701-1494; </a:t>
            </a:r>
            <a:br>
              <a:rPr lang="en-US" sz="1400" dirty="0" smtClean="0">
                <a:latin typeface="Arial"/>
                <a:ea typeface="ＭＳ Ｐゴシック" pitchFamily="-105" charset="-128"/>
                <a:cs typeface="Arial"/>
              </a:rPr>
            </a:br>
            <a:r>
              <a:rPr lang="en-US" sz="1400" dirty="0" smtClean="0">
                <a:latin typeface="Arial"/>
                <a:ea typeface="ＭＳ Ｐゴシック" pitchFamily="-105" charset="-128"/>
                <a:cs typeface="Arial"/>
              </a:rPr>
              <a:t>email: </a:t>
            </a:r>
            <a:r>
              <a:rPr lang="en-US" sz="1400" u="sng" dirty="0" smtClean="0">
                <a:latin typeface="Arial"/>
                <a:ea typeface="ＭＳ Ｐゴシック" pitchFamily="-105" charset="-128"/>
                <a:cs typeface="Arial"/>
                <a:hlinkClick r:id="rId2"/>
              </a:rPr>
              <a:t>copyrights@tea.state.tx.us</a:t>
            </a:r>
            <a:r>
              <a:rPr lang="en-US" sz="1400" dirty="0" smtClean="0">
                <a:latin typeface="Arial"/>
                <a:ea typeface="ＭＳ Ｐゴシック" pitchFamily="-105" charset="-128"/>
                <a:cs typeface="Arial"/>
              </a:rPr>
              <a:t>. </a:t>
            </a:r>
            <a:endParaRPr lang="en-US" sz="1400" dirty="0"/>
          </a:p>
        </p:txBody>
      </p:sp>
      <p:sp>
        <p:nvSpPr>
          <p:cNvPr id="4" name="Rectangle 3"/>
          <p:cNvSpPr/>
          <p:nvPr/>
        </p:nvSpPr>
        <p:spPr>
          <a:xfrm>
            <a:off x="414710" y="372664"/>
            <a:ext cx="7746801" cy="584775"/>
          </a:xfrm>
          <a:prstGeom prst="rect">
            <a:avLst/>
          </a:prstGeom>
        </p:spPr>
        <p:txBody>
          <a:bodyPr wrap="none">
            <a:spAutoFit/>
          </a:bodyPr>
          <a:lstStyle/>
          <a:p>
            <a:r>
              <a:rPr lang="en-US" sz="3200" b="1" dirty="0" smtClean="0"/>
              <a:t>© 2013 by the Texas Education Agency</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slow" p14:dur="2000" advTm="32061"/>
    </mc:Choice>
    <mc:Fallback>
      <p:transition spd="slow" advTm="3206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Explore Answers to Frequently Asked Questions</a:t>
            </a:r>
          </a:p>
          <a:p>
            <a:endParaRPr lang="en-US" dirty="0" smtClean="0"/>
          </a:p>
          <a:p>
            <a:pPr lvl="1"/>
            <a:endParaRPr lang="en-US" dirty="0"/>
          </a:p>
        </p:txBody>
      </p:sp>
      <p:sp>
        <p:nvSpPr>
          <p:cNvPr id="3" name="Title 2"/>
          <p:cNvSpPr>
            <a:spLocks noGrp="1"/>
          </p:cNvSpPr>
          <p:nvPr>
            <p:ph type="title"/>
          </p:nvPr>
        </p:nvSpPr>
        <p:spPr/>
        <p:txBody>
          <a:bodyPr/>
          <a:lstStyle/>
          <a:p>
            <a:r>
              <a:rPr lang="en-US" dirty="0" smtClean="0">
                <a:solidFill>
                  <a:srgbClr val="0070C0"/>
                </a:solidFill>
              </a:rPr>
              <a:t>Learning Objective #4</a:t>
            </a:r>
            <a:endParaRPr lang="en-US"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6047"/>
    </mc:Choice>
    <mc:Fallback>
      <p:transition spd="slow" advTm="604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585"/>
            <a:ext cx="8229600" cy="1481177"/>
          </a:xfrm>
        </p:spPr>
        <p:txBody>
          <a:bodyPr/>
          <a:lstStyle/>
          <a:p>
            <a:r>
              <a:rPr lang="en-US" dirty="0" smtClean="0">
                <a:solidFill>
                  <a:srgbClr val="0070C0"/>
                </a:solidFill>
              </a:rPr>
              <a:t>Learning Objective #1: </a:t>
            </a:r>
            <a:r>
              <a:rPr lang="en-US" dirty="0" smtClean="0"/>
              <a:t/>
            </a:r>
            <a:br>
              <a:rPr lang="en-US" dirty="0" smtClean="0"/>
            </a:br>
            <a:r>
              <a:rPr lang="en-US" dirty="0" smtClean="0"/>
              <a:t>Division of Grants Administration</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4428"/>
    </mc:Choice>
    <mc:Fallback>
      <p:transition spd="slow" advTm="442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eaLnBrk="1" hangingPunct="1">
              <a:lnSpc>
                <a:spcPct val="90000"/>
              </a:lnSpc>
              <a:buFont typeface="Wingdings" pitchFamily="2" charset="2"/>
              <a:buChar char="Ø"/>
            </a:pPr>
            <a:r>
              <a:rPr lang="en-US" dirty="0" smtClean="0"/>
              <a:t>A few roles (not inclusive of ALL activities)</a:t>
            </a:r>
          </a:p>
          <a:p>
            <a:pPr lvl="1" eaLnBrk="1" hangingPunct="1">
              <a:lnSpc>
                <a:spcPct val="90000"/>
              </a:lnSpc>
              <a:buFont typeface="Wingdings" pitchFamily="2" charset="2"/>
              <a:buChar char="§"/>
            </a:pPr>
            <a:r>
              <a:rPr lang="en-US" dirty="0" smtClean="0"/>
              <a:t>Grant eligibility for formula grants</a:t>
            </a:r>
          </a:p>
          <a:p>
            <a:pPr lvl="1" eaLnBrk="1" hangingPunct="1">
              <a:lnSpc>
                <a:spcPct val="90000"/>
              </a:lnSpc>
              <a:buFont typeface="Wingdings" pitchFamily="2" charset="2"/>
              <a:buChar char="§"/>
            </a:pPr>
            <a:r>
              <a:rPr lang="en-US" dirty="0" smtClean="0"/>
              <a:t>Planning amounts/maximum entitlements/reallocation amounts</a:t>
            </a:r>
          </a:p>
          <a:p>
            <a:pPr lvl="1" eaLnBrk="1" hangingPunct="1">
              <a:lnSpc>
                <a:spcPct val="90000"/>
              </a:lnSpc>
              <a:buFont typeface="Wingdings" pitchFamily="2" charset="2"/>
              <a:buChar char="§"/>
            </a:pPr>
            <a:r>
              <a:rPr lang="en-US" dirty="0" smtClean="0"/>
              <a:t>Processing of grant applications and amendments prior to final NOGA approval</a:t>
            </a:r>
          </a:p>
          <a:p>
            <a:pPr lvl="1" eaLnBrk="1" hangingPunct="1">
              <a:lnSpc>
                <a:spcPct val="90000"/>
              </a:lnSpc>
              <a:buFont typeface="Wingdings" pitchFamily="2" charset="2"/>
              <a:buChar char="§"/>
            </a:pPr>
            <a:r>
              <a:rPr lang="en-US" dirty="0" smtClean="0"/>
              <a:t>Significant expansion of enrollment </a:t>
            </a:r>
            <a:r>
              <a:rPr lang="en-US" sz="2400" dirty="0" smtClean="0"/>
              <a:t>(applies to NCLB and IDEA-B grant funding)</a:t>
            </a:r>
          </a:p>
          <a:p>
            <a:pPr lvl="1" eaLnBrk="1" hangingPunct="1">
              <a:lnSpc>
                <a:spcPct val="90000"/>
              </a:lnSpc>
              <a:buFont typeface="Wingdings" pitchFamily="2" charset="2"/>
              <a:buChar char="§"/>
            </a:pPr>
            <a:r>
              <a:rPr lang="en-US" dirty="0" smtClean="0"/>
              <a:t>Publication of Requests for Application (RFAs)</a:t>
            </a:r>
          </a:p>
          <a:p>
            <a:pPr lvl="1" eaLnBrk="1" hangingPunct="1">
              <a:lnSpc>
                <a:spcPct val="90000"/>
              </a:lnSpc>
              <a:buFont typeface="Wingdings" pitchFamily="2" charset="2"/>
              <a:buChar char="§"/>
            </a:pPr>
            <a:r>
              <a:rPr lang="en-US" sz="2400" dirty="0" smtClean="0"/>
              <a:t>Competitive review process</a:t>
            </a:r>
          </a:p>
        </p:txBody>
      </p:sp>
      <p:sp>
        <p:nvSpPr>
          <p:cNvPr id="3" name="Title 2"/>
          <p:cNvSpPr>
            <a:spLocks noGrp="1"/>
          </p:cNvSpPr>
          <p:nvPr>
            <p:ph type="title"/>
          </p:nvPr>
        </p:nvSpPr>
        <p:spPr>
          <a:xfrm>
            <a:off x="457200" y="290513"/>
            <a:ext cx="8229600" cy="1143000"/>
          </a:xfrm>
        </p:spPr>
        <p:txBody>
          <a:bodyPr>
            <a:normAutofit/>
          </a:bodyPr>
          <a:lstStyle/>
          <a:p>
            <a:pPr>
              <a:defRPr/>
            </a:pPr>
            <a:r>
              <a:rPr lang="en-US" dirty="0" smtClean="0"/>
              <a:t>Division of Grants Administration Roles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7</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7898"/>
    </mc:Choice>
    <mc:Fallback>
      <p:transition spd="slow" advTm="5789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1602464"/>
            <a:ext cx="8229600" cy="4404636"/>
          </a:xfrm>
        </p:spPr>
        <p:txBody>
          <a:bodyPr/>
          <a:lstStyle/>
          <a:p>
            <a:pPr>
              <a:buFont typeface="Wingdings" pitchFamily="2" charset="2"/>
              <a:buChar char="Ø"/>
            </a:pPr>
            <a:r>
              <a:rPr lang="en-US" dirty="0" smtClean="0"/>
              <a:t>Only local educational agencies (including charters) are eligible</a:t>
            </a:r>
          </a:p>
          <a:p>
            <a:pPr>
              <a:buFont typeface="Wingdings" pitchFamily="2" charset="2"/>
              <a:buChar char="Ø"/>
            </a:pPr>
            <a:r>
              <a:rPr lang="en-US" dirty="0" smtClean="0"/>
              <a:t>Grant awards are determined by a mathematical formula defined in state or federal statute that takes into account the population intended to be served</a:t>
            </a:r>
          </a:p>
          <a:p>
            <a:pPr>
              <a:buFont typeface="Wingdings" pitchFamily="2" charset="2"/>
              <a:buChar char="Ø"/>
            </a:pPr>
            <a:r>
              <a:rPr lang="en-US" dirty="0" smtClean="0"/>
              <a:t>Grantees must complete grant applications and comply with other grant requirements</a:t>
            </a:r>
          </a:p>
          <a:p>
            <a:pPr>
              <a:buFont typeface="Wingdings" pitchFamily="2" charset="2"/>
              <a:buChar char="Ø"/>
            </a:pPr>
            <a:r>
              <a:rPr lang="en-US" dirty="0" smtClean="0"/>
              <a:t>Noncompetitive; eligibility based on formula</a:t>
            </a:r>
          </a:p>
          <a:p>
            <a:pPr>
              <a:buFont typeface="Wingdings" pitchFamily="2" charset="2"/>
              <a:buChar char="Ø"/>
            </a:pPr>
            <a:r>
              <a:rPr lang="en-US" dirty="0" smtClean="0"/>
              <a:t>Almost all formula grants are eGrants </a:t>
            </a:r>
          </a:p>
          <a:p>
            <a:endParaRPr lang="en-US" dirty="0" smtClean="0"/>
          </a:p>
        </p:txBody>
      </p:sp>
      <p:sp>
        <p:nvSpPr>
          <p:cNvPr id="3" name="Title 2"/>
          <p:cNvSpPr>
            <a:spLocks noGrp="1"/>
          </p:cNvSpPr>
          <p:nvPr>
            <p:ph type="title"/>
          </p:nvPr>
        </p:nvSpPr>
        <p:spPr>
          <a:xfrm>
            <a:off x="457200" y="290513"/>
            <a:ext cx="8229600" cy="1143000"/>
          </a:xfrm>
        </p:spPr>
        <p:txBody>
          <a:bodyPr>
            <a:normAutofit fontScale="90000"/>
          </a:bodyPr>
          <a:lstStyle/>
          <a:p>
            <a:pPr>
              <a:defRPr/>
            </a:pPr>
            <a:r>
              <a:rPr lang="en-US" dirty="0" smtClean="0"/>
              <a:t>Characteristics of Formula Grants </a:t>
            </a:r>
            <a:br>
              <a:rPr lang="en-US" dirty="0" smtClean="0"/>
            </a:br>
            <a:r>
              <a:rPr lang="en-US" dirty="0" smtClean="0"/>
              <a:t>(also called Entitlement Grants)</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8</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8188"/>
    </mc:Choice>
    <mc:Fallback>
      <p:transition spd="slow" advTm="5818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eaLnBrk="1" hangingPunct="1">
              <a:buFont typeface="Wingdings" pitchFamily="2" charset="2"/>
              <a:buChar char="Ø"/>
            </a:pPr>
            <a:r>
              <a:rPr lang="en-US" dirty="0" smtClean="0"/>
              <a:t>Federally funded grants</a:t>
            </a:r>
          </a:p>
          <a:p>
            <a:pPr lvl="1" eaLnBrk="1" hangingPunct="1">
              <a:buFont typeface="Wingdings" pitchFamily="2" charset="2"/>
              <a:buChar char="§"/>
            </a:pPr>
            <a:r>
              <a:rPr lang="en-US" dirty="0" smtClean="0"/>
              <a:t>No Child Left Behind (NCLB) Consolidated Federal Grant </a:t>
            </a:r>
          </a:p>
          <a:p>
            <a:pPr lvl="2" eaLnBrk="1" hangingPunct="1"/>
            <a:r>
              <a:rPr lang="en-US" sz="2400" dirty="0" smtClean="0"/>
              <a:t>Title I, Part A</a:t>
            </a:r>
          </a:p>
          <a:p>
            <a:pPr lvl="2" eaLnBrk="1" hangingPunct="1"/>
            <a:r>
              <a:rPr lang="en-US" sz="2400" dirty="0" smtClean="0"/>
              <a:t>Title I, Part D, Subpart 1 (for Windham &amp; TJJD only)</a:t>
            </a:r>
          </a:p>
          <a:p>
            <a:pPr lvl="2" eaLnBrk="1" hangingPunct="1"/>
            <a:r>
              <a:rPr lang="en-US" sz="2400" dirty="0" smtClean="0"/>
              <a:t>Title I, Part D, Subpart 2 (for LEAs serving Delinquent Facilities)</a:t>
            </a:r>
          </a:p>
          <a:p>
            <a:pPr lvl="2" eaLnBrk="1" hangingPunct="1"/>
            <a:r>
              <a:rPr lang="en-US" sz="2400" dirty="0" smtClean="0"/>
              <a:t>Title I, Part C</a:t>
            </a:r>
          </a:p>
          <a:p>
            <a:pPr lvl="2" eaLnBrk="1" hangingPunct="1"/>
            <a:r>
              <a:rPr lang="en-US" sz="2400" dirty="0" smtClean="0"/>
              <a:t>Title II, Part A</a:t>
            </a:r>
          </a:p>
          <a:p>
            <a:pPr lvl="2" eaLnBrk="1" hangingPunct="1">
              <a:buFont typeface="Wingdings" pitchFamily="2" charset="2"/>
              <a:buNone/>
            </a:pPr>
            <a:r>
              <a:rPr lang="en-US" sz="2800" i="1" dirty="0" smtClean="0"/>
              <a:t>	</a:t>
            </a:r>
            <a:endParaRPr lang="en-US" sz="1800" dirty="0" smtClean="0"/>
          </a:p>
        </p:txBody>
      </p:sp>
      <p:sp>
        <p:nvSpPr>
          <p:cNvPr id="3" name="Title 2"/>
          <p:cNvSpPr>
            <a:spLocks noGrp="1"/>
          </p:cNvSpPr>
          <p:nvPr>
            <p:ph type="title"/>
          </p:nvPr>
        </p:nvSpPr>
        <p:spPr>
          <a:xfrm>
            <a:off x="457200" y="290513"/>
            <a:ext cx="8229600" cy="1143000"/>
          </a:xfrm>
        </p:spPr>
        <p:txBody>
          <a:bodyPr/>
          <a:lstStyle/>
          <a:p>
            <a:pPr>
              <a:defRPr/>
            </a:pPr>
            <a:r>
              <a:rPr lang="en-US" dirty="0" smtClean="0"/>
              <a:t>Formula Grants Administered</a:t>
            </a:r>
            <a:endParaRPr lang="en-US" dirty="0" smtClean="0">
              <a:effectLst>
                <a:outerShdw blurRad="38100" dist="38100" dir="2700000" algn="tl">
                  <a:srgbClr val="C0C0C0"/>
                </a:outerShdw>
              </a:effectLst>
              <a:latin typeface="Arial" pitchFamily="34" charset="0"/>
              <a:ea typeface="ＭＳ Ｐゴシック" pitchFamily="34" charset="-128"/>
            </a:endParaRPr>
          </a:p>
        </p:txBody>
      </p:sp>
      <p:sp>
        <p:nvSpPr>
          <p:cNvPr id="7172" name="TextBox 3"/>
          <p:cNvSpPr txBox="1">
            <a:spLocks noChangeArrowheads="1"/>
          </p:cNvSpPr>
          <p:nvPr/>
        </p:nvSpPr>
        <p:spPr bwMode="auto">
          <a:xfrm>
            <a:off x="84138" y="6424613"/>
            <a:ext cx="563562" cy="369887"/>
          </a:xfrm>
          <a:prstGeom prst="rect">
            <a:avLst/>
          </a:prstGeom>
          <a:noFill/>
          <a:ln w="9525">
            <a:noFill/>
            <a:miter lim="800000"/>
            <a:headEnd/>
            <a:tailEnd/>
          </a:ln>
        </p:spPr>
        <p:txBody>
          <a:bodyPr>
            <a:spAutoFit/>
          </a:bodyPr>
          <a:lstStyle/>
          <a:p>
            <a:fld id="{89E5A446-5FF6-4BC5-9BA6-515CC5E937D0}" type="slidenum">
              <a:rPr lang="en-US">
                <a:solidFill>
                  <a:srgbClr val="000000"/>
                </a:solidFill>
              </a:rPr>
              <a:pPr/>
              <a:t>9</a:t>
            </a:fld>
            <a:endParaRPr lang="en-US" dirty="0">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13380"/>
    </mc:Choice>
    <mc:Fallback>
      <p:transition spd="slow" advTm="1338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xas Education Agency - Charter School Orientation&amp;#x0D;&amp;#x0A;&amp;quot;&quot;/&gt;&lt;property id=&quot;20307&quot; value=&quot;256&quot;/&gt;&lt;/object&gt;&lt;object type=&quot;3&quot; unique_id=&quot;10005&quot;&gt;&lt;property id=&quot;20148&quot; value=&quot;5&quot;/&gt;&lt;property id=&quot;20300&quot; value=&quot;Slide 2 - &amp;quot;Learning Objective #1&amp;quot;&quot;/&gt;&lt;property id=&quot;20307&quot; value=&quot;257&quot;/&gt;&lt;/object&gt;&lt;object type=&quot;3&quot; unique_id=&quot;10006&quot;&gt;&lt;property id=&quot;20148&quot; value=&quot;5&quot;/&gt;&lt;property id=&quot;20300&quot; value=&quot;Slide 3 - &amp;quot;Learning Objective #2&amp;quot;&quot;/&gt;&lt;property id=&quot;20307&quot; value=&quot;323&quot;/&gt;&lt;/object&gt;&lt;object type=&quot;3&quot; unique_id=&quot;10007&quot;&gt;&lt;property id=&quot;20148&quot; value=&quot;5&quot;/&gt;&lt;property id=&quot;20300&quot; value=&quot;Slide 4 - &amp;quot;Learning Objective #3&amp;quot;&quot;/&gt;&lt;property id=&quot;20307&quot; value=&quot;324&quot;/&gt;&lt;/object&gt;&lt;object type=&quot;3&quot; unique_id=&quot;10008&quot;&gt;&lt;property id=&quot;20148&quot; value=&quot;5&quot;/&gt;&lt;property id=&quot;20300&quot; value=&quot;Slide 5 - &amp;quot;Learning Objective #4&amp;quot;&quot;/&gt;&lt;property id=&quot;20307&quot; value=&quot;334&quot;/&gt;&lt;/object&gt;&lt;object type=&quot;3&quot; unique_id=&quot;10009&quot;&gt;&lt;property id=&quot;20148&quot; value=&quot;5&quot;/&gt;&lt;property id=&quot;20300&quot; value=&quot;Slide 6 - &amp;quot;Learning Objective #1: &amp;#x0D;&amp;#x0A;Division of Grants Administration&amp;quot;&quot;/&gt;&lt;property id=&quot;20307&quot; value=&quot;325&quot;/&gt;&lt;/object&gt;&lt;object type=&quot;3&quot; unique_id=&quot;10010&quot;&gt;&lt;property id=&quot;20148&quot; value=&quot;5&quot;/&gt;&lt;property id=&quot;20300&quot; value=&quot;Slide 7 - &amp;quot;Division of Grants Administration Roles&amp;quot;&quot;/&gt;&lt;property id=&quot;20307&quot; value=&quot;282&quot;/&gt;&lt;/object&gt;&lt;object type=&quot;3&quot; unique_id=&quot;10011&quot;&gt;&lt;property id=&quot;20148&quot; value=&quot;5&quot;/&gt;&lt;property id=&quot;20300&quot; value=&quot;Slide 8 - &amp;quot;Characteristics of Formula Grants &amp;#x0D;&amp;#x0A;(also called Entitlement Grants)&amp;quot;&quot;/&gt;&lt;property id=&quot;20307&quot; value=&quot;314&quot;/&gt;&lt;/object&gt;&lt;object type=&quot;3&quot; unique_id=&quot;10012&quot;&gt;&lt;property id=&quot;20148&quot; value=&quot;5&quot;/&gt;&lt;property id=&quot;20300&quot; value=&quot;Slide 9 - &amp;quot;Formula Grants Administered&amp;quot;&quot;/&gt;&lt;property id=&quot;20307&quot; value=&quot;283&quot;/&gt;&lt;/object&gt;&lt;object type=&quot;3&quot; unique_id=&quot;10013&quot;&gt;&lt;property id=&quot;20148&quot; value=&quot;5&quot;/&gt;&lt;property id=&quot;20300&quot; value=&quot;Slide 10 - &amp;quot;Formula Grants Administered (continued)&amp;quot;&quot;/&gt;&lt;property id=&quot;20307&quot; value=&quot;284&quot;/&gt;&lt;/object&gt;&lt;object type=&quot;3&quot; unique_id=&quot;10014&quot;&gt;&lt;property id=&quot;20148&quot; value=&quot;5&quot;/&gt;&lt;property id=&quot;20300&quot; value=&quot;Slide 11 - &amp;quot;Formula Grants Administered (continued)&amp;quot;&quot;/&gt;&lt;property id=&quot;20307&quot; value=&quot;316&quot;/&gt;&lt;/object&gt;&lt;object type=&quot;3&quot; unique_id=&quot;10015&quot;&gt;&lt;property id=&quot;20148&quot; value=&quot;5&quot;/&gt;&lt;property id=&quot;20300&quot; value=&quot;Slide 12 - &amp;quot;Characteristics of Discretionary Grants&amp;quot;&quot;/&gt;&lt;property id=&quot;20307&quot; value=&quot;318&quot;/&gt;&lt;/object&gt;&lt;object type=&quot;3&quot; unique_id=&quot;10016&quot;&gt;&lt;property id=&quot;20148&quot; value=&quot;5&quot;/&gt;&lt;property id=&quot;20300&quot; value=&quot;Slide 13 - &amp;quot;A Few Discretionary Grants Administered by Grants Administration&amp;quot;&quot;/&gt;&lt;property id=&quot;20307&quot; value=&quot;315&quot;/&gt;&lt;/object&gt;&lt;object type=&quot;3&quot; unique_id=&quot;10017&quot;&gt;&lt;property id=&quot;20148&quot; value=&quot;5&quot;/&gt;&lt;property id=&quot;20300&quot; value=&quot;Slide 14 - &amp;quot;Learning Objective #2: &amp;#x0D;&amp;#x0A;Gain Knowledge About Online Grant Resources&amp;quot;&quot;/&gt;&lt;property id=&quot;20307&quot; value=&quot;326&quot;/&gt;&lt;/object&gt;&lt;object type=&quot;3&quot; unique_id=&quot;10018&quot;&gt;&lt;property id=&quot;20148&quot; value=&quot;5&quot;/&gt;&lt;property id=&quot;20300&quot; value=&quot;Slide 15 - &amp;quot;&amp;#x0D;&amp;#x0A;Objective #3:  &amp;#x0D;&amp;#x0A;Increase Awareness of Critical Dates and Other Important Considerations&amp;quot;&quot;/&gt;&lt;property id=&quot;20307&quot; value=&quot;333&quot;/&gt;&lt;/object&gt;&lt;object type=&quot;3&quot; unique_id=&quot;10019&quot;&gt;&lt;property id=&quot;20148&quot; value=&quot;5&quot;/&gt;&lt;property id=&quot;20300&quot; value=&quot;Slide 16 - &amp;quot;Formula Grants to be Discussed&amp;quot;&quot;/&gt;&lt;property id=&quot;20307&quot; value=&quot;339&quot;/&gt;&lt;/object&gt;&lt;object type=&quot;3&quot; unique_id=&quot;10020&quot;&gt;&lt;property id=&quot;20148&quot; value=&quot;5&quot;/&gt;&lt;property id=&quot;20300&quot; value=&quot;Slide 17 - &amp;quot;No Child Left Behind (NCLB)&amp;quot;&quot;/&gt;&lt;property id=&quot;20307&quot; value=&quot;347&quot;/&gt;&lt;/object&gt;&lt;object type=&quot;3&quot; unique_id=&quot;10021&quot;&gt;&lt;property id=&quot;20148&quot; value=&quot;5&quot;/&gt;&lt;property id=&quot;20300&quot; value=&quot;Slide 18 - &amp;quot;No Child Left Behind (NCLB)&amp;quot;&quot;/&gt;&lt;property id=&quot;20307&quot; value=&quot;349&quot;/&gt;&lt;/object&gt;&lt;object type=&quot;3&quot; unique_id=&quot;10022&quot;&gt;&lt;property id=&quot;20148&quot; value=&quot;5&quot;/&gt;&lt;property id=&quot;20300&quot; value=&quot;Slide 19 - &amp;quot;No Child Left Behind (NCLB)&amp;quot;&quot;/&gt;&lt;property id=&quot;20307&quot; value=&quot;337&quot;/&gt;&lt;/object&gt;&lt;object type=&quot;3&quot; unique_id=&quot;10023&quot;&gt;&lt;property id=&quot;20148&quot; value=&quot;5&quot;/&gt;&lt;property id=&quot;20300&quot; value=&quot;Slide 20 - &amp;quot;No Child Left Behind (NCLB)&amp;quot;&quot;/&gt;&lt;property id=&quot;20307&quot; value=&quot;321&quot;/&gt;&lt;/object&gt;&lt;object type=&quot;3&quot; unique_id=&quot;10024&quot;&gt;&lt;property id=&quot;20148&quot; value=&quot;5&quot;/&gt;&lt;property id=&quot;20300&quot; value=&quot;Slide 21 - &amp;quot;No Child Left Behind (NCLB)&amp;quot;&quot;/&gt;&lt;property id=&quot;20307&quot; value=&quot;352&quot;/&gt;&lt;/object&gt;&lt;object type=&quot;3&quot; unique_id=&quot;10025&quot;&gt;&lt;property id=&quot;20148&quot; value=&quot;5&quot;/&gt;&lt;property id=&quot;20300&quot; value=&quot;Slide 22 - &amp;quot;No Child Left Behind (NCLB)&amp;quot;&quot;/&gt;&lt;property id=&quot;20307&quot; value=&quot;345&quot;/&gt;&lt;/object&gt;&lt;object type=&quot;3&quot; unique_id=&quot;10026&quot;&gt;&lt;property id=&quot;20148&quot; value=&quot;5&quot;/&gt;&lt;property id=&quot;20300&quot; value=&quot;Slide 23 - &amp;quot;NCLB Title I School Improvement Program (SIP) Grant Application&amp;quot;&quot;/&gt;&lt;property id=&quot;20307&quot; value=&quot;331&quot;/&gt;&lt;/object&gt;&lt;object type=&quot;3&quot; unique_id=&quot;10027&quot;&gt;&lt;property id=&quot;20148&quot; value=&quot;5&quot;/&gt;&lt;property id=&quot;20300&quot; value=&quot;Slide 24 - &amp;quot;NCLB Title I School Improvement Program (SIP) Grant Application&amp;quot;&quot;/&gt;&lt;property id=&quot;20307&quot; value=&quot;332&quot;/&gt;&lt;/object&gt;&lt;object type=&quot;3&quot; unique_id=&quot;10028&quot;&gt;&lt;property id=&quot;20148&quot; value=&quot;5&quot;/&gt;&lt;property id=&quot;20300&quot; value=&quot;Slide 25 - &amp;quot;Special Education (IDEA-B)&amp;quot;&quot;/&gt;&lt;property id=&quot;20307&quot; value=&quot;341&quot;/&gt;&lt;/object&gt;&lt;object type=&quot;3&quot; unique_id=&quot;10029&quot;&gt;&lt;property id=&quot;20148&quot; value=&quot;5&quot;/&gt;&lt;property id=&quot;20300&quot; value=&quot;Slide 26 - &amp;quot;Special Education (IDEA-B)&amp;quot;&quot;/&gt;&lt;property id=&quot;20307&quot; value=&quot;348&quot;/&gt;&lt;/object&gt;&lt;object type=&quot;3&quot; unique_id=&quot;10030&quot;&gt;&lt;property id=&quot;20148&quot; value=&quot;5&quot;/&gt;&lt;property id=&quot;20300&quot; value=&quot;Slide 27 - &amp;quot;Special Education (IDEA-B)&amp;quot;&quot;/&gt;&lt;property id=&quot;20307&quot; value=&quot;342&quot;/&gt;&lt;/object&gt;&lt;object type=&quot;3&quot; unique_id=&quot;10031&quot;&gt;&lt;property id=&quot;20148&quot; value=&quot;5&quot;/&gt;&lt;property id=&quot;20300&quot; value=&quot;Slide 28 - &amp;quot;Special Education (IDEA-B)&amp;quot;&quot;/&gt;&lt;property id=&quot;20307&quot; value=&quot;329&quot;/&gt;&lt;/object&gt;&lt;object type=&quot;3&quot; unique_id=&quot;10032&quot;&gt;&lt;property id=&quot;20148&quot; value=&quot;5&quot;/&gt;&lt;property id=&quot;20300&quot; value=&quot;Slide 29 - &amp;quot;Special Education (IDEA-B)&amp;quot;&quot;/&gt;&lt;property id=&quot;20307&quot; value=&quot;328&quot;/&gt;&lt;/object&gt;&lt;object type=&quot;3&quot; unique_id=&quot;10033&quot;&gt;&lt;property id=&quot;20148&quot; value=&quot;5&quot;/&gt;&lt;property id=&quot;20300&quot; value=&quot;Slide 30 - &amp;quot;Special Education (IDEA-B)&amp;quot;&quot;/&gt;&lt;property id=&quot;20307&quot; value=&quot;330&quot;/&gt;&lt;/object&gt;&lt;object type=&quot;3&quot; unique_id=&quot;10034&quot;&gt;&lt;property id=&quot;20148&quot; value=&quot;5&quot;/&gt;&lt;property id=&quot;20300&quot; value=&quot;Slide 31 - &amp;quot;Title I, Part C Carl D Perkins&amp;quot;&quot;/&gt;&lt;property id=&quot;20307&quot; value=&quot;294&quot;/&gt;&lt;/object&gt;&lt;object type=&quot;3&quot; unique_id=&quot;10035&quot;&gt;&lt;property id=&quot;20148&quot; value=&quot;5&quot;/&gt;&lt;property id=&quot;20300&quot; value=&quot;Slide 32 - &amp;quot;Title I, Part C Carl D Perkins&amp;quot;&quot;/&gt;&lt;property id=&quot;20307&quot; value=&quot;350&quot;/&gt;&lt;/object&gt;&lt;object type=&quot;3&quot; unique_id=&quot;10036&quot;&gt;&lt;property id=&quot;20148&quot; value=&quot;5&quot;/&gt;&lt;property id=&quot;20300&quot; value=&quot;Slide 33 - &amp;quot;Title I, Part C Carl D Perkins&amp;quot;&quot;/&gt;&lt;property id=&quot;20307&quot; value=&quot;343&quot;/&gt;&lt;/object&gt;&lt;object type=&quot;3&quot; unique_id=&quot;10037&quot;&gt;&lt;property id=&quot;20148&quot; value=&quot;5&quot;/&gt;&lt;property id=&quot;20300&quot; value=&quot;Slide 34 - &amp;quot;Title I, Part C Carl Perkins&amp;quot;&quot;/&gt;&lt;property id=&quot;20307&quot; value=&quot;344&quot;/&gt;&lt;/object&gt;&lt;object type=&quot;3&quot; unique_id=&quot;10038&quot;&gt;&lt;property id=&quot;20148&quot; value=&quot;5&quot;/&gt;&lt;property id=&quot;20300&quot; value=&quot;Slide 35 - &amp;quot;Learning Objective #4: &amp;#x0D;&amp;#x0A;Explore Responses to Frequently Asked Questions&amp;quot;&quot;/&gt;&lt;property id=&quot;20307&quot; value=&quot;340&quot;/&gt;&lt;/object&gt;&lt;object type=&quot;3&quot; unique_id=&quot;10039&quot;&gt;&lt;property id=&quot;20148&quot; value=&quot;5&quot;/&gt;&lt;property id=&quot;20300&quot; value=&quot;Slide 36 - &amp;quot;Frequently Asked Questions&amp;quot;&quot;/&gt;&lt;property id=&quot;20307&quot; value=&quot;306&quot;/&gt;&lt;/object&gt;&lt;object type=&quot;3&quot; unique_id=&quot;10040&quot;&gt;&lt;property id=&quot;20148&quot; value=&quot;5&quot;/&gt;&lt;property id=&quot;20300&quot; value=&quot;Slide 37 - &amp;quot;Frequently Asked Questions&amp;quot;&quot;/&gt;&lt;property id=&quot;20307&quot; value=&quot;317&quot;/&gt;&lt;/object&gt;&lt;object type=&quot;3&quot; unique_id=&quot;10041&quot;&gt;&lt;property id=&quot;20148&quot; value=&quot;5&quot;/&gt;&lt;property id=&quot;20300&quot; value=&quot;Slide 38 - &amp;quot;Frequently Asked Questions&amp;quot;&quot;/&gt;&lt;property id=&quot;20307&quot; value=&quot;307&quot;/&gt;&lt;/object&gt;&lt;object type=&quot;3&quot; unique_id=&quot;10042&quot;&gt;&lt;property id=&quot;20148&quot; value=&quot;5&quot;/&gt;&lt;property id=&quot;20300&quot; value=&quot;Slide 39 - &amp;quot;Contact&amp;quot;&quot;/&gt;&lt;property id=&quot;20307&quot; value=&quot;322&quot;/&gt;&lt;/object&gt;&lt;object type=&quot;3&quot; unique_id=&quot;10043&quot;&gt;&lt;property id=&quot;20148&quot; value=&quot;5&quot;/&gt;&lt;property id=&quot;20300&quot; value=&quot;Slide 40&quot;/&gt;&lt;property id=&quot;20307&quot; value=&quot;35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721C95C8B8E84BB5B21CDEEE8749DA" ma:contentTypeVersion="0" ma:contentTypeDescription="Create a new document." ma:contentTypeScope="" ma:versionID="9c49c3051f03bcdebe5ce5d396b719e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621AC73-77D3-4589-AFF7-F5CBF709C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38B83A0-2664-482A-9426-8AC165577CCF}">
  <ds:schemaRefs>
    <ds:schemaRef ds:uri="http://schemas.microsoft.com/office/2006/metadata/longProperties"/>
  </ds:schemaRefs>
</ds:datastoreItem>
</file>

<file path=customXml/itemProps3.xml><?xml version="1.0" encoding="utf-8"?>
<ds:datastoreItem xmlns:ds="http://schemas.openxmlformats.org/officeDocument/2006/customXml" ds:itemID="{0D2759C5-3259-4F50-8603-EE42BFC1E198}">
  <ds:schemaRefs>
    <ds:schemaRef ds:uri="http://schemas.microsoft.com/sharepoint/v3/contenttype/forms"/>
  </ds:schemaRefs>
</ds:datastoreItem>
</file>

<file path=customXml/itemProps4.xml><?xml version="1.0" encoding="utf-8"?>
<ds:datastoreItem xmlns:ds="http://schemas.openxmlformats.org/officeDocument/2006/customXml" ds:itemID="{C340B9F0-5459-4281-842E-7843E0A1D2DD}">
  <ds:schemaRefs>
    <ds:schemaRef ds:uri="http://www.w3.org/XML/1998/namespace"/>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title1</Template>
  <TotalTime>4445</TotalTime>
  <Words>1983</Words>
  <Application>Microsoft Office PowerPoint</Application>
  <PresentationFormat>On-screen Show (4:3)</PresentationFormat>
  <Paragraphs>404</Paragraphs>
  <Slides>40</Slides>
  <Notes>18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title1</vt:lpstr>
      <vt:lpstr>Texas Education Agency - Charter School Orientation </vt:lpstr>
      <vt:lpstr>Learning Objective #1</vt:lpstr>
      <vt:lpstr>Learning Objective #2</vt:lpstr>
      <vt:lpstr>Learning Objective #3</vt:lpstr>
      <vt:lpstr>Learning Objective #4</vt:lpstr>
      <vt:lpstr>Learning Objective #1:  Division of Grants Administration</vt:lpstr>
      <vt:lpstr>Division of Grants Administration Roles</vt:lpstr>
      <vt:lpstr>Characteristics of Formula Grants  (also called Entitlement Grants)</vt:lpstr>
      <vt:lpstr>Formula Grants Administered</vt:lpstr>
      <vt:lpstr>Formula Grants Administered (continued)</vt:lpstr>
      <vt:lpstr>Formula Grants Administered (continued)</vt:lpstr>
      <vt:lpstr>Characteristics of Discretionary Grants</vt:lpstr>
      <vt:lpstr>A Few Discretionary Grants Administered by Grants Administration</vt:lpstr>
      <vt:lpstr>Learning Objective #2:  Gain Knowledge About Online Grant Resources</vt:lpstr>
      <vt:lpstr> Objective #3:   Increase Awareness of Critical Dates and Other Important Considerations</vt:lpstr>
      <vt:lpstr>Formula Grants to be Discussed</vt:lpstr>
      <vt:lpstr>No Child Left Behind (NCLB)</vt:lpstr>
      <vt:lpstr>No Child Left Behind (NCLB)</vt:lpstr>
      <vt:lpstr>No Child Left Behind (NCLB)</vt:lpstr>
      <vt:lpstr>No Child Left Behind (NCLB)</vt:lpstr>
      <vt:lpstr>No Child Left Behind (NCLB)</vt:lpstr>
      <vt:lpstr>No Child Left Behind (NCLB)</vt:lpstr>
      <vt:lpstr>NCLB Title I School Improvement Program (SIP) Grant Application</vt:lpstr>
      <vt:lpstr>NCLB Title I School Improvement Program (SIP) Grant Application</vt:lpstr>
      <vt:lpstr>Special Education (IDEA-B)</vt:lpstr>
      <vt:lpstr>Special Education (IDEA-B)</vt:lpstr>
      <vt:lpstr>Special Education (IDEA-B)</vt:lpstr>
      <vt:lpstr>Special Education (IDEA-B)</vt:lpstr>
      <vt:lpstr>Special Education (IDEA-B)</vt:lpstr>
      <vt:lpstr>Special Education (IDEA-B)</vt:lpstr>
      <vt:lpstr>Title I, Part C Carl D Perkins</vt:lpstr>
      <vt:lpstr>Title I, Part C Carl D Perkins</vt:lpstr>
      <vt:lpstr>Title I, Part C Carl D Perkins</vt:lpstr>
      <vt:lpstr>Title I, Part C Carl Perkins</vt:lpstr>
      <vt:lpstr>Learning Objective #4:  Explore Responses to Frequently Asked Questions</vt:lpstr>
      <vt:lpstr>Frequently Asked Questions</vt:lpstr>
      <vt:lpstr>Frequently Asked Questions</vt:lpstr>
      <vt:lpstr>Frequently Asked Questions</vt:lpstr>
      <vt:lpstr>Contact</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template</dc:title>
  <dc:creator>Luis</dc:creator>
  <cp:lastModifiedBy>Jonathan D. Schober, Sr.</cp:lastModifiedBy>
  <cp:revision>274</cp:revision>
  <cp:lastPrinted>2010-04-15T20:54:33Z</cp:lastPrinted>
  <dcterms:created xsi:type="dcterms:W3CDTF">2010-05-20T20:11:06Z</dcterms:created>
  <dcterms:modified xsi:type="dcterms:W3CDTF">2013-07-10T19:11:01Z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