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0" r:id="rId16"/>
    <p:sldId id="271" r:id="rId17"/>
    <p:sldId id="269" r:id="rId18"/>
    <p:sldId id="273" r:id="rId19"/>
    <p:sldId id="274" r:id="rId20"/>
    <p:sldId id="275" r:id="rId21"/>
    <p:sldId id="276" r:id="rId22"/>
    <p:sldId id="277" r:id="rId23"/>
    <p:sldId id="278" r:id="rId24"/>
    <p:sldId id="279" r:id="rId25"/>
    <p:sldId id="280" r:id="rId26"/>
    <p:sldId id="281" r:id="rId27"/>
    <p:sldId id="282"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28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7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4B347-78B2-4EF4-90A2-F642E812E1E7}" type="datetimeFigureOut">
              <a:rPr lang="en-US" smtClean="0"/>
              <a:pPr/>
              <a:t>7/8/2013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3CF4A-8ADA-48D4-96E7-CAA928F0BE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C7BD34-3685-4034-A867-65084AADAE23}" type="datetimeFigureOut">
              <a:rPr lang="en-US" smtClean="0"/>
              <a:pPr/>
              <a:t>7/8/2013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7BC0B8B-A2B6-4AA3-90F8-9F5B430718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7BD34-3685-4034-A867-65084AADAE23}" type="datetimeFigureOut">
              <a:rPr lang="en-US" smtClean="0"/>
              <a:pPr/>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0B8B-A2B6-4AA3-90F8-9F5B430718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7BD34-3685-4034-A867-65084AADAE23}" type="datetimeFigureOut">
              <a:rPr lang="en-US" smtClean="0"/>
              <a:pPr/>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0B8B-A2B6-4AA3-90F8-9F5B430718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7BD34-3685-4034-A867-65084AADAE23}" type="datetimeFigureOut">
              <a:rPr lang="en-US" smtClean="0"/>
              <a:pPr/>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0B8B-A2B6-4AA3-90F8-9F5B430718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C7BD34-3685-4034-A867-65084AADAE23}" type="datetimeFigureOut">
              <a:rPr lang="en-US" smtClean="0"/>
              <a:pPr/>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0B8B-A2B6-4AA3-90F8-9F5B430718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C7BD34-3685-4034-A867-65084AADAE23}" type="datetimeFigureOut">
              <a:rPr lang="en-US" smtClean="0"/>
              <a:pPr/>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C0B8B-A2B6-4AA3-90F8-9F5B430718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C7BD34-3685-4034-A867-65084AADAE23}" type="datetimeFigureOut">
              <a:rPr lang="en-US" smtClean="0"/>
              <a:pPr/>
              <a:t>7/8/2013</a:t>
            </a:fld>
            <a:endParaRPr lang="en-US"/>
          </a:p>
        </p:txBody>
      </p:sp>
      <p:sp>
        <p:nvSpPr>
          <p:cNvPr id="27" name="Slide Number Placeholder 26"/>
          <p:cNvSpPr>
            <a:spLocks noGrp="1"/>
          </p:cNvSpPr>
          <p:nvPr>
            <p:ph type="sldNum" sz="quarter" idx="11"/>
          </p:nvPr>
        </p:nvSpPr>
        <p:spPr/>
        <p:txBody>
          <a:bodyPr rtlCol="0"/>
          <a:lstStyle/>
          <a:p>
            <a:fld id="{57BC0B8B-A2B6-4AA3-90F8-9F5B430718B2}"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C7BD34-3685-4034-A867-65084AADAE23}" type="datetimeFigureOut">
              <a:rPr lang="en-US" smtClean="0"/>
              <a:pPr/>
              <a:t>7/8/2013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7BC0B8B-A2B6-4AA3-90F8-9F5B430718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BD34-3685-4034-A867-65084AADAE23}" type="datetimeFigureOut">
              <a:rPr lang="en-US" smtClean="0"/>
              <a:pPr/>
              <a:t>7/8/2013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C0B8B-A2B6-4AA3-90F8-9F5B430718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C7BD34-3685-4034-A867-65084AADAE23}" type="datetimeFigureOut">
              <a:rPr lang="en-US" smtClean="0"/>
              <a:pPr/>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C0B8B-A2B6-4AA3-90F8-9F5B430718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C7BD34-3685-4034-A867-65084AADAE23}" type="datetimeFigureOut">
              <a:rPr lang="en-US" smtClean="0"/>
              <a:pPr/>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C0B8B-A2B6-4AA3-90F8-9F5B430718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C7BD34-3685-4034-A867-65084AADAE23}" type="datetimeFigureOut">
              <a:rPr lang="en-US" smtClean="0"/>
              <a:pPr/>
              <a:t>7/8/2013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7BC0B8B-A2B6-4AA3-90F8-9F5B430718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oag.state.tx.us/AG_Publications/pdfs/openmeeting_hb2006.pdf" TargetMode="External"/><Relationship Id="rId2" Type="http://schemas.openxmlformats.org/officeDocument/2006/relationships/hyperlink" Target="http://oag.state.tx.us/opinopen/og_faqs.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Generation 19 Applicant Conference</a:t>
            </a:r>
            <a:br>
              <a:rPr lang="en-US" dirty="0" smtClean="0"/>
            </a:br>
            <a:r>
              <a:rPr lang="en-US" dirty="0" smtClean="0"/>
              <a:t>Selected Legal Issues</a:t>
            </a:r>
            <a:br>
              <a:rPr lang="en-US" dirty="0" smtClean="0"/>
            </a:br>
            <a:endParaRPr lang="en-US" sz="900" dirty="0"/>
          </a:p>
        </p:txBody>
      </p:sp>
      <p:sp>
        <p:nvSpPr>
          <p:cNvPr id="3" name="Subtitle 2"/>
          <p:cNvSpPr>
            <a:spLocks noGrp="1"/>
          </p:cNvSpPr>
          <p:nvPr>
            <p:ph type="subTitle" idx="1"/>
          </p:nvPr>
        </p:nvSpPr>
        <p:spPr/>
        <p:txBody>
          <a:bodyPr>
            <a:normAutofit/>
          </a:bodyPr>
          <a:lstStyle/>
          <a:p>
            <a:r>
              <a:rPr lang="en-US" dirty="0" smtClean="0"/>
              <a:t>Karen L  Johnson</a:t>
            </a:r>
          </a:p>
          <a:p>
            <a:r>
              <a:rPr lang="en-US" dirty="0" smtClean="0"/>
              <a:t>Assistant Counsel</a:t>
            </a:r>
          </a:p>
          <a:p>
            <a:r>
              <a:rPr lang="en-US" dirty="0" smtClean="0"/>
              <a:t>Office of Legal Services</a:t>
            </a:r>
          </a:p>
          <a:p>
            <a:r>
              <a:rPr lang="en-US" dirty="0" smtClean="0"/>
              <a:t>(512) 463-9720</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must charter schools be nonsectarian?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Establishment Clause in the U.S. Constitution states that: </a:t>
            </a:r>
            <a:r>
              <a:rPr lang="en-US" dirty="0" smtClean="0">
                <a:solidFill>
                  <a:schemeClr val="accent3"/>
                </a:solidFill>
              </a:rPr>
              <a:t>“Congress shall make no law respecting an establishment of religion.”</a:t>
            </a:r>
          </a:p>
          <a:p>
            <a:r>
              <a:rPr lang="en-US" dirty="0" smtClean="0"/>
              <a:t>Article I, §7 of the Texas Constitution states that: </a:t>
            </a:r>
            <a:r>
              <a:rPr lang="en-US" dirty="0" smtClean="0">
                <a:solidFill>
                  <a:schemeClr val="accent3"/>
                </a:solidFill>
              </a:rPr>
              <a:t>“No money shall be appropriated or drawn from the Treasury for the benefit of a sect or religions society, theological or religious seminary, nor shall property belonging to the State be appropriated for any such purpose.”</a:t>
            </a:r>
            <a:endParaRPr lang="en-US" dirty="0">
              <a:solidFill>
                <a:schemeClr val="accent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Restrictions on Who May Serve on Charter Holder’s Board</a:t>
            </a:r>
            <a:endParaRPr lang="en-US" dirty="0"/>
          </a:p>
        </p:txBody>
      </p:sp>
      <p:sp>
        <p:nvSpPr>
          <p:cNvPr id="3" name="Content Placeholder 2"/>
          <p:cNvSpPr>
            <a:spLocks noGrp="1"/>
          </p:cNvSpPr>
          <p:nvPr>
            <p:ph idx="1"/>
          </p:nvPr>
        </p:nvSpPr>
        <p:spPr/>
        <p:txBody>
          <a:bodyPr/>
          <a:lstStyle/>
          <a:p>
            <a:endParaRPr lang="en-US" dirty="0" smtClean="0"/>
          </a:p>
          <a:p>
            <a:r>
              <a:rPr lang="en-US" dirty="0" smtClean="0"/>
              <a:t>Nepotism</a:t>
            </a:r>
          </a:p>
          <a:p>
            <a:endParaRPr lang="en-US" dirty="0" smtClean="0"/>
          </a:p>
          <a:p>
            <a:r>
              <a:rPr lang="en-US" dirty="0" smtClean="0"/>
              <a:t>Conflict of Interest</a:t>
            </a:r>
          </a:p>
          <a:p>
            <a:endParaRPr lang="en-US" dirty="0" smtClean="0"/>
          </a:p>
          <a:p>
            <a:r>
              <a:rPr lang="en-US" dirty="0" smtClean="0"/>
              <a:t>Criminal History </a:t>
            </a:r>
            <a:endParaRPr lang="en-US" dirty="0"/>
          </a:p>
        </p:txBody>
      </p:sp>
      <p:pic>
        <p:nvPicPr>
          <p:cNvPr id="2050" name="Picture 2" descr="C:\Users\rkeese\AppData\Local\Microsoft\Windows\Temporary Internet Files\Content.IE5\660IDSXF\MC900301330[1].wmf"/>
          <p:cNvPicPr>
            <a:picLocks noChangeAspect="1" noChangeArrowheads="1"/>
          </p:cNvPicPr>
          <p:nvPr/>
        </p:nvPicPr>
        <p:blipFill>
          <a:blip r:embed="rId2" cstate="print"/>
          <a:srcRect/>
          <a:stretch>
            <a:fillRect/>
          </a:stretch>
        </p:blipFill>
        <p:spPr bwMode="auto">
          <a:xfrm>
            <a:off x="6096000" y="3124200"/>
            <a:ext cx="2348088" cy="165293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Nepotism Restrictions</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spcAft>
                <a:spcPts val="600"/>
              </a:spcAft>
            </a:pPr>
            <a:r>
              <a:rPr lang="en-US" dirty="0" smtClean="0"/>
              <a:t>General Rule: A public office cannot hire, select, appoint, confirm the appointment of, or vote for the hiring, </a:t>
            </a:r>
            <a:r>
              <a:rPr lang="en-US" dirty="0" smtClean="0"/>
              <a:t>selection, </a:t>
            </a:r>
            <a:r>
              <a:rPr lang="en-US" dirty="0" smtClean="0"/>
              <a:t>appointment or confirmation of an individual if the individual is related to the public official within the third degree of consanguinity (by blood) or affinity (by marriage).</a:t>
            </a:r>
          </a:p>
          <a:p>
            <a:pPr>
              <a:lnSpc>
                <a:spcPct val="120000"/>
              </a:lnSpc>
              <a:spcAft>
                <a:spcPts val="600"/>
              </a:spcAft>
            </a:pPr>
            <a:r>
              <a:rPr lang="en-US" dirty="0" smtClean="0"/>
              <a:t>Two or more relatives within the third degree cannot serve together on the governing body.</a:t>
            </a:r>
          </a:p>
          <a:p>
            <a:pPr>
              <a:lnSpc>
                <a:spcPct val="120000"/>
              </a:lnSpc>
              <a:spcAft>
                <a:spcPts val="600"/>
              </a:spcAft>
            </a:pPr>
            <a:r>
              <a:rPr lang="en-US" dirty="0" smtClean="0"/>
              <a:t>A board member’s relative within the third degree cannot be employed by the charter holder or charter school</a:t>
            </a:r>
          </a:p>
          <a:p>
            <a:pPr>
              <a:lnSpc>
                <a:spcPct val="120000"/>
              </a:lnSpc>
              <a:spcAft>
                <a:spcPts val="600"/>
              </a:spcAft>
            </a:pPr>
            <a:r>
              <a:rPr lang="en-US" dirty="0" smtClean="0">
                <a:solidFill>
                  <a:schemeClr val="accent3"/>
                </a:solidFill>
              </a:rPr>
              <a:t>19 TAC § 100.1015 &amp; §100.1111-1116 apply</a:t>
            </a:r>
          </a:p>
          <a:p>
            <a:pPr>
              <a:lnSpc>
                <a:spcPct val="120000"/>
              </a:lnSpc>
              <a:spcAft>
                <a:spcPts val="600"/>
              </a:spcAft>
            </a:pPr>
            <a:r>
              <a:rPr lang="en-US" dirty="0" smtClean="0">
                <a:solidFill>
                  <a:schemeClr val="accent3"/>
                </a:solidFill>
              </a:rPr>
              <a:t>NOTE-§ 100.1111 Applicability of Nepotism Provisions; Exception for Acceptable Performance- will be rewritten as there </a:t>
            </a:r>
            <a:r>
              <a:rPr lang="en-US" dirty="0" smtClean="0">
                <a:solidFill>
                  <a:schemeClr val="accent3"/>
                </a:solidFill>
              </a:rPr>
              <a:t>are </a:t>
            </a:r>
            <a:r>
              <a:rPr lang="en-US" dirty="0" smtClean="0">
                <a:solidFill>
                  <a:schemeClr val="accent3"/>
                </a:solidFill>
              </a:rPr>
              <a:t>NO exceptions to Nepotism any longer.</a:t>
            </a:r>
            <a:endParaRPr lang="en-US" dirty="0">
              <a:solidFill>
                <a:schemeClr val="accent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Relatives within the Third Degree</a:t>
            </a:r>
            <a:endParaRPr lang="en-US" dirty="0"/>
          </a:p>
        </p:txBody>
      </p:sp>
      <p:sp>
        <p:nvSpPr>
          <p:cNvPr id="3" name="Content Placeholder 2"/>
          <p:cNvSpPr>
            <a:spLocks noGrp="1"/>
          </p:cNvSpPr>
          <p:nvPr>
            <p:ph idx="1"/>
          </p:nvPr>
        </p:nvSpPr>
        <p:spPr>
          <a:xfrm>
            <a:off x="457200" y="2249424"/>
            <a:ext cx="8229600" cy="493776"/>
          </a:xfrm>
        </p:spPr>
        <p:txBody>
          <a:bodyPr>
            <a:normAutofit lnSpcReduction="10000"/>
          </a:bodyPr>
          <a:lstStyle/>
          <a:p>
            <a:r>
              <a:rPr lang="en-US" dirty="0" smtClean="0"/>
              <a:t>A public official’s or his/her spouse’s:</a:t>
            </a:r>
          </a:p>
          <a:p>
            <a:pPr lvl="1"/>
            <a:endParaRPr lang="en-US" dirty="0"/>
          </a:p>
        </p:txBody>
      </p:sp>
      <p:sp>
        <p:nvSpPr>
          <p:cNvPr id="10" name="Content Placeholder 2"/>
          <p:cNvSpPr txBox="1">
            <a:spLocks/>
          </p:cNvSpPr>
          <p:nvPr/>
        </p:nvSpPr>
        <p:spPr>
          <a:xfrm>
            <a:off x="457200" y="2819400"/>
            <a:ext cx="4114800" cy="3810000"/>
          </a:xfrm>
          <a:prstGeom prst="rect">
            <a:avLst/>
          </a:prstGeom>
        </p:spPr>
        <p:txBody>
          <a:bodyPr vert="horz">
            <a:normAutofit/>
          </a:bodyPr>
          <a:lstStyle/>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Spouse</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Child</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Parent</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Grandparent</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Great-grandparent</a:t>
            </a:r>
          </a:p>
        </p:txBody>
      </p:sp>
      <p:sp>
        <p:nvSpPr>
          <p:cNvPr id="11" name="Content Placeholder 2"/>
          <p:cNvSpPr txBox="1">
            <a:spLocks/>
          </p:cNvSpPr>
          <p:nvPr/>
        </p:nvSpPr>
        <p:spPr>
          <a:xfrm>
            <a:off x="4419600" y="2819400"/>
            <a:ext cx="3733800" cy="3810000"/>
          </a:xfrm>
          <a:prstGeom prst="rect">
            <a:avLst/>
          </a:prstGeom>
        </p:spPr>
        <p:txBody>
          <a:bodyPr vert="horz">
            <a:normAutofit/>
          </a:bodyPr>
          <a:lstStyle/>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Grandchild</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Great-grandchild </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Sibling</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Aunt/uncle</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600" b="0" i="0" u="none" strike="noStrike" kern="1200" cap="none" spc="0" normalizeH="0" baseline="0" noProof="0" dirty="0" smtClean="0">
                <a:ln>
                  <a:noFill/>
                </a:ln>
                <a:solidFill>
                  <a:schemeClr val="accent2"/>
                </a:solidFill>
                <a:effectLst/>
                <a:uLnTx/>
                <a:uFillTx/>
                <a:latin typeface="+mn-lt"/>
                <a:ea typeface="+mn-ea"/>
                <a:cs typeface="+mn-cs"/>
              </a:rPr>
              <a:t>Niece/Nephew</a:t>
            </a:r>
            <a:endParaRPr kumimoji="0" lang="en-US" sz="2600" b="0" i="0" u="none" strike="noStrike" kern="1200" cap="none" spc="0" normalizeH="0" baseline="0" noProof="0" dirty="0">
              <a:ln>
                <a:noFill/>
              </a:ln>
              <a:solidFill>
                <a:schemeClr val="accent2"/>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a:t>
            </a:r>
            <a:endParaRPr lang="en-US" dirty="0"/>
          </a:p>
        </p:txBody>
      </p:sp>
      <p:sp>
        <p:nvSpPr>
          <p:cNvPr id="3" name="Content Placeholder 2"/>
          <p:cNvSpPr>
            <a:spLocks noGrp="1"/>
          </p:cNvSpPr>
          <p:nvPr>
            <p:ph idx="1"/>
          </p:nvPr>
        </p:nvSpPr>
        <p:spPr/>
        <p:txBody>
          <a:bodyPr/>
          <a:lstStyle/>
          <a:p>
            <a:pPr>
              <a:spcAft>
                <a:spcPts val="600"/>
              </a:spcAft>
            </a:pPr>
            <a:r>
              <a:rPr lang="en-US" dirty="0" smtClean="0"/>
              <a:t>Applicants should not contact the agency regarding nepotism issues.  </a:t>
            </a:r>
          </a:p>
          <a:p>
            <a:pPr>
              <a:spcAft>
                <a:spcPts val="600"/>
              </a:spcAft>
            </a:pPr>
            <a:r>
              <a:rPr lang="en-US" dirty="0" smtClean="0"/>
              <a:t>Agency staff cannot provide an applicant with individualized advice regarding the applicant’s governance structure.</a:t>
            </a:r>
          </a:p>
          <a:p>
            <a:pPr>
              <a:spcAft>
                <a:spcPts val="600"/>
              </a:spcAft>
            </a:pPr>
            <a:r>
              <a:rPr lang="en-US" dirty="0" smtClean="0"/>
              <a:t>If an applicant is ultimately awarded a charter, agency staff will advise the applicant of any nepotism issues that must be resolved.</a:t>
            </a:r>
            <a:endParaRPr lang="en-US" dirty="0"/>
          </a:p>
        </p:txBody>
      </p:sp>
      <p:pic>
        <p:nvPicPr>
          <p:cNvPr id="4" name="Picture 2" descr="C:\Users\rkeese\AppData\Local\Microsoft\Windows\Temporary Internet Files\Content.IE5\4C808F0J\MC900434805[1].png"/>
          <p:cNvPicPr>
            <a:picLocks noChangeAspect="1" noChangeArrowheads="1"/>
          </p:cNvPicPr>
          <p:nvPr/>
        </p:nvPicPr>
        <p:blipFill>
          <a:blip r:embed="rId2" cstate="print"/>
          <a:srcRect/>
          <a:stretch>
            <a:fillRect/>
          </a:stretch>
        </p:blipFill>
        <p:spPr bwMode="auto">
          <a:xfrm>
            <a:off x="7086600" y="533400"/>
            <a:ext cx="1828572" cy="182857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 Restriction </a:t>
            </a:r>
            <a:endParaRPr lang="en-US" dirty="0"/>
          </a:p>
        </p:txBody>
      </p:sp>
      <p:sp>
        <p:nvSpPr>
          <p:cNvPr id="3" name="Content Placeholder 2"/>
          <p:cNvSpPr>
            <a:spLocks noGrp="1"/>
          </p:cNvSpPr>
          <p:nvPr>
            <p:ph idx="1"/>
          </p:nvPr>
        </p:nvSpPr>
        <p:spPr/>
        <p:txBody>
          <a:bodyPr/>
          <a:lstStyle/>
          <a:p>
            <a:pPr>
              <a:spcAft>
                <a:spcPts val="600"/>
              </a:spcAft>
            </a:pPr>
            <a:r>
              <a:rPr lang="en-US" dirty="0" smtClean="0"/>
              <a:t>General Rule:</a:t>
            </a:r>
          </a:p>
          <a:p>
            <a:pPr lvl="1">
              <a:spcAft>
                <a:spcPts val="600"/>
              </a:spcAft>
            </a:pPr>
            <a:r>
              <a:rPr lang="en-US" dirty="0" smtClean="0"/>
              <a:t>Member of a charter holder board cannot receive compensation or remuneration from the charter holder or the charter school (i.e., an individual cannot serve on the board and be an employee).</a:t>
            </a:r>
          </a:p>
          <a:p>
            <a:pPr lvl="1">
              <a:spcAft>
                <a:spcPts val="600"/>
              </a:spcAft>
            </a:pPr>
            <a:r>
              <a:rPr lang="en-US" dirty="0" smtClean="0"/>
              <a:t>19 TAC §100.1131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a:t>
            </a:r>
            <a:endParaRPr lang="en-US" dirty="0"/>
          </a:p>
        </p:txBody>
      </p:sp>
      <p:sp>
        <p:nvSpPr>
          <p:cNvPr id="3" name="Content Placeholder 2"/>
          <p:cNvSpPr>
            <a:spLocks noGrp="1"/>
          </p:cNvSpPr>
          <p:nvPr>
            <p:ph idx="1"/>
          </p:nvPr>
        </p:nvSpPr>
        <p:spPr/>
        <p:txBody>
          <a:bodyPr>
            <a:normAutofit/>
          </a:bodyPr>
          <a:lstStyle/>
          <a:p>
            <a:pPr>
              <a:spcAft>
                <a:spcPts val="600"/>
              </a:spcAft>
            </a:pPr>
            <a:r>
              <a:rPr lang="en-US" sz="2400" dirty="0" smtClean="0"/>
              <a:t>If each charter school operated by a charter holder has received a satisfactory rating, as defined by 19 TAC §1100.1022(b)(2)(B), for at least two of the preceding three school years, then </a:t>
            </a:r>
            <a:r>
              <a:rPr lang="en-US" sz="2400" u="sng" dirty="0" smtClean="0"/>
              <a:t>charter school employees</a:t>
            </a:r>
            <a:r>
              <a:rPr lang="en-US" sz="2400" dirty="0" smtClean="0"/>
              <a:t> may serve on the governing body or the charter holder.  </a:t>
            </a:r>
            <a:r>
              <a:rPr lang="en-US" sz="2400" i="1" dirty="0" smtClean="0">
                <a:solidFill>
                  <a:schemeClr val="accent3"/>
                </a:solidFill>
              </a:rPr>
              <a:t>However, the governing body or any committee may not be comprised of a quorum (majority) of charter school employees.</a:t>
            </a:r>
          </a:p>
          <a:p>
            <a:pPr>
              <a:spcAft>
                <a:spcPts val="600"/>
              </a:spcAft>
            </a:pPr>
            <a:r>
              <a:rPr lang="en-US" sz="2400" dirty="0" smtClean="0"/>
              <a:t>19 TAC §100.1131</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a:t>
            </a:r>
            <a:endParaRPr lang="en-US" dirty="0"/>
          </a:p>
        </p:txBody>
      </p:sp>
      <p:sp>
        <p:nvSpPr>
          <p:cNvPr id="3" name="Content Placeholder 2"/>
          <p:cNvSpPr>
            <a:spLocks noGrp="1"/>
          </p:cNvSpPr>
          <p:nvPr>
            <p:ph idx="1"/>
          </p:nvPr>
        </p:nvSpPr>
        <p:spPr/>
        <p:txBody>
          <a:bodyPr/>
          <a:lstStyle/>
          <a:p>
            <a:pPr>
              <a:spcAft>
                <a:spcPts val="600"/>
              </a:spcAft>
            </a:pPr>
            <a:r>
              <a:rPr lang="en-US" dirty="0" smtClean="0"/>
              <a:t>Applicants should not contact the agency regarding conflict of interest issues.</a:t>
            </a:r>
          </a:p>
          <a:p>
            <a:pPr>
              <a:spcAft>
                <a:spcPts val="600"/>
              </a:spcAft>
            </a:pPr>
            <a:r>
              <a:rPr lang="en-US" dirty="0" smtClean="0"/>
              <a:t>Agency staff cannot provide an applicant with individualized advice regarding the applicant’s governance structure.</a:t>
            </a:r>
          </a:p>
          <a:p>
            <a:pPr>
              <a:spcAft>
                <a:spcPts val="600"/>
              </a:spcAft>
            </a:pPr>
            <a:r>
              <a:rPr lang="en-US" dirty="0" smtClean="0"/>
              <a:t>If an applicant is ultimately awarded a charter, agency staff will advise the applicant of any conflict of interest issues that must be resolved.</a:t>
            </a:r>
            <a:endParaRPr lang="en-US" dirty="0"/>
          </a:p>
        </p:txBody>
      </p:sp>
      <p:pic>
        <p:nvPicPr>
          <p:cNvPr id="2050" name="Picture 2" descr="C:\Users\rkeese\AppData\Local\Microsoft\Windows\Temporary Internet Files\Content.IE5\4C808F0J\MC900434805[1].png"/>
          <p:cNvPicPr>
            <a:picLocks noChangeAspect="1" noChangeArrowheads="1"/>
          </p:cNvPicPr>
          <p:nvPr/>
        </p:nvPicPr>
        <p:blipFill>
          <a:blip r:embed="rId2" cstate="print"/>
          <a:srcRect/>
          <a:stretch>
            <a:fillRect/>
          </a:stretch>
        </p:blipFill>
        <p:spPr bwMode="auto">
          <a:xfrm>
            <a:off x="7086600" y="533400"/>
            <a:ext cx="1828572" cy="182857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Substantial Interests in Management Company</a:t>
            </a:r>
            <a:endParaRPr lang="en-US" dirty="0"/>
          </a:p>
        </p:txBody>
      </p:sp>
      <p:sp>
        <p:nvSpPr>
          <p:cNvPr id="3" name="Content Placeholder 2"/>
          <p:cNvSpPr>
            <a:spLocks noGrp="1"/>
          </p:cNvSpPr>
          <p:nvPr>
            <p:ph idx="1"/>
          </p:nvPr>
        </p:nvSpPr>
        <p:spPr/>
        <p:txBody>
          <a:bodyPr/>
          <a:lstStyle/>
          <a:p>
            <a:endParaRPr lang="en-US" dirty="0" smtClean="0"/>
          </a:p>
          <a:p>
            <a:pPr>
              <a:spcBef>
                <a:spcPts val="0"/>
              </a:spcBef>
              <a:spcAft>
                <a:spcPts val="600"/>
              </a:spcAft>
            </a:pPr>
            <a:r>
              <a:rPr lang="en-US" dirty="0" smtClean="0"/>
              <a:t>A person cannot serve on the governing body of a charter holder or charter school or as an officer or employee if the person has a </a:t>
            </a:r>
            <a:r>
              <a:rPr lang="en-US" dirty="0" smtClean="0">
                <a:solidFill>
                  <a:schemeClr val="accent3"/>
                </a:solidFill>
              </a:rPr>
              <a:t>substantial interest </a:t>
            </a:r>
            <a:r>
              <a:rPr lang="en-US" dirty="0" smtClean="0"/>
              <a:t>in a management company that has a contract for management services with the charter holder or charter school.</a:t>
            </a:r>
            <a:r>
              <a:rPr lang="en-US" dirty="0" smtClean="0">
                <a:solidFill>
                  <a:schemeClr val="bg2"/>
                </a:solidFill>
              </a:rPr>
              <a:t>  </a:t>
            </a:r>
          </a:p>
          <a:p>
            <a:pPr>
              <a:spcBef>
                <a:spcPts val="0"/>
              </a:spcBef>
              <a:spcAft>
                <a:spcPts val="600"/>
              </a:spcAft>
            </a:pPr>
            <a:r>
              <a:rPr lang="en-US" dirty="0" smtClean="0">
                <a:solidFill>
                  <a:schemeClr val="accent3"/>
                </a:solidFill>
              </a:rPr>
              <a:t>19 TAC </a:t>
            </a:r>
            <a:r>
              <a:rPr lang="en-US" dirty="0" smtClean="0">
                <a:solidFill>
                  <a:schemeClr val="accent3"/>
                </a:solidFill>
                <a:cs typeface="Times New Roman" pitchFamily="18" charset="0"/>
              </a:rPr>
              <a:t>§ 100.1153</a:t>
            </a:r>
            <a:endParaRPr lang="en-US" dirty="0">
              <a:solidFill>
                <a:schemeClr val="accent3"/>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History Restriction</a:t>
            </a:r>
            <a:endParaRPr lang="en-US" dirty="0"/>
          </a:p>
        </p:txBody>
      </p:sp>
      <p:sp>
        <p:nvSpPr>
          <p:cNvPr id="3" name="Content Placeholder 2"/>
          <p:cNvSpPr>
            <a:spLocks noGrp="1"/>
          </p:cNvSpPr>
          <p:nvPr>
            <p:ph idx="1"/>
          </p:nvPr>
        </p:nvSpPr>
        <p:spPr/>
        <p:txBody>
          <a:bodyPr>
            <a:normAutofit fontScale="77500" lnSpcReduction="20000"/>
          </a:bodyPr>
          <a:lstStyle/>
          <a:p>
            <a:pPr>
              <a:spcAft>
                <a:spcPts val="600"/>
              </a:spcAft>
            </a:pPr>
            <a:r>
              <a:rPr lang="en-US" sz="2200" dirty="0" smtClean="0"/>
              <a:t>A person cannot serve as a board member, employee, or officer if the person has been </a:t>
            </a:r>
            <a:r>
              <a:rPr lang="en-US" sz="2200" u="sng" dirty="0" smtClean="0">
                <a:solidFill>
                  <a:schemeClr val="accent3"/>
                </a:solidFill>
              </a:rPr>
              <a:t>convicted</a:t>
            </a:r>
            <a:r>
              <a:rPr lang="en-US" sz="2200" dirty="0" smtClean="0"/>
              <a:t> of:  </a:t>
            </a:r>
          </a:p>
          <a:p>
            <a:pPr lvl="1">
              <a:spcAft>
                <a:spcPts val="600"/>
              </a:spcAft>
            </a:pPr>
            <a:r>
              <a:rPr lang="en-US" sz="2200" dirty="0" smtClean="0"/>
              <a:t>a misdemeanor involving moral turpitude </a:t>
            </a:r>
          </a:p>
          <a:p>
            <a:pPr lvl="1">
              <a:spcAft>
                <a:spcPts val="600"/>
              </a:spcAft>
            </a:pPr>
            <a:r>
              <a:rPr lang="en-US" sz="2200" dirty="0" smtClean="0"/>
              <a:t>a felony</a:t>
            </a:r>
          </a:p>
          <a:p>
            <a:pPr lvl="1">
              <a:spcAft>
                <a:spcPts val="600"/>
              </a:spcAft>
            </a:pPr>
            <a:r>
              <a:rPr lang="en-US" sz="2200" dirty="0" smtClean="0"/>
              <a:t>any offense listed in TEC </a:t>
            </a:r>
            <a:r>
              <a:rPr lang="en-US" sz="2200" dirty="0" smtClean="0">
                <a:cs typeface="Arial" charset="0"/>
              </a:rPr>
              <a:t>§ 37.007(a) (i.e., offenses for  which an ISD student must be expelled)</a:t>
            </a:r>
          </a:p>
          <a:p>
            <a:pPr lvl="1">
              <a:spcAft>
                <a:spcPts val="600"/>
              </a:spcAft>
            </a:pPr>
            <a:r>
              <a:rPr lang="en-US" sz="2200" dirty="0" smtClean="0">
                <a:cs typeface="Arial" charset="0"/>
              </a:rPr>
              <a:t>any offense listed in the Code of Criminal Procedure art. 62.01(5)(i.e., primarily sex crimes)</a:t>
            </a:r>
          </a:p>
          <a:p>
            <a:pPr>
              <a:spcAft>
                <a:spcPts val="600"/>
              </a:spcAft>
            </a:pPr>
            <a:r>
              <a:rPr lang="en-US" sz="2200" dirty="0" smtClean="0">
                <a:solidFill>
                  <a:schemeClr val="accent3"/>
                </a:solidFill>
              </a:rPr>
              <a:t>19 TAC </a:t>
            </a:r>
            <a:r>
              <a:rPr lang="en-US" sz="2200" dirty="0" smtClean="0">
                <a:solidFill>
                  <a:schemeClr val="accent3"/>
                </a:solidFill>
                <a:cs typeface="Arial" charset="0"/>
              </a:rPr>
              <a:t>§ 100.1151</a:t>
            </a:r>
          </a:p>
          <a:p>
            <a:pPr>
              <a:spcAft>
                <a:spcPts val="600"/>
              </a:spcAft>
            </a:pPr>
            <a:r>
              <a:rPr lang="en-US" sz="2200" dirty="0" smtClean="0">
                <a:solidFill>
                  <a:schemeClr val="accent3"/>
                </a:solidFill>
                <a:cs typeface="Arial" charset="0"/>
              </a:rPr>
              <a:t>NOTE; Statute TEC12.120 has been amended to allow persons to be employed if the person could be employed by a school district.</a:t>
            </a:r>
          </a:p>
          <a:p>
            <a:pPr>
              <a:spcAft>
                <a:spcPts val="600"/>
              </a:spcAft>
            </a:pPr>
            <a:r>
              <a:rPr lang="en-US" sz="2200" dirty="0" smtClean="0">
                <a:solidFill>
                  <a:schemeClr val="accent3"/>
                </a:solidFill>
                <a:cs typeface="Arial" charset="0"/>
              </a:rPr>
              <a:t>TEC 12.1202 has been added which requires majority of members of governing body  of charter holder or charter school to be qualified voters.</a:t>
            </a:r>
            <a:endParaRPr lang="en-US" sz="2200" dirty="0">
              <a:solidFill>
                <a:schemeClr val="accent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Topics</a:t>
            </a:r>
            <a:br>
              <a:rPr lang="en-US" dirty="0" smtClean="0">
                <a:solidFill>
                  <a:schemeClr val="tx1"/>
                </a:solidFill>
              </a:rPr>
            </a:br>
            <a:endParaRPr lang="en-US" dirty="0">
              <a:solidFill>
                <a:schemeClr val="tx1"/>
              </a:solidFill>
            </a:endParaRPr>
          </a:p>
        </p:txBody>
      </p:sp>
      <p:sp>
        <p:nvSpPr>
          <p:cNvPr id="3" name="Content Placeholder 2"/>
          <p:cNvSpPr>
            <a:spLocks noGrp="1"/>
          </p:cNvSpPr>
          <p:nvPr>
            <p:ph type="body" idx="1"/>
          </p:nvPr>
        </p:nvSpPr>
        <p:spPr/>
        <p:txBody>
          <a:bodyPr>
            <a:noAutofit/>
          </a:bodyPr>
          <a:lstStyle/>
          <a:p>
            <a:pPr>
              <a:spcAft>
                <a:spcPts val="1200"/>
              </a:spcAft>
              <a:buFont typeface="Arial" pitchFamily="34" charset="0"/>
              <a:buChar char="•"/>
            </a:pPr>
            <a:r>
              <a:rPr lang="en-US" sz="2800" dirty="0" smtClean="0"/>
              <a:t>Governance</a:t>
            </a:r>
          </a:p>
          <a:p>
            <a:pPr>
              <a:spcAft>
                <a:spcPts val="1200"/>
              </a:spcAft>
              <a:buFont typeface="Arial" pitchFamily="34" charset="0"/>
              <a:buChar char="•"/>
            </a:pPr>
            <a:r>
              <a:rPr lang="en-US" sz="2800" dirty="0" smtClean="0"/>
              <a:t>Applicable Laws &amp; Regulations </a:t>
            </a:r>
          </a:p>
          <a:p>
            <a:pPr>
              <a:spcAft>
                <a:spcPts val="1200"/>
              </a:spcAft>
              <a:buFont typeface="Arial" pitchFamily="34" charset="0"/>
              <a:buChar char="•"/>
            </a:pPr>
            <a:r>
              <a:rPr lang="en-US" sz="2800" dirty="0" smtClean="0"/>
              <a:t>Admission &amp; Enrollment Issues</a:t>
            </a:r>
          </a:p>
          <a:p>
            <a:pPr>
              <a:spcAft>
                <a:spcPts val="1200"/>
              </a:spcAft>
              <a:buFont typeface="Arial" pitchFamily="34" charset="0"/>
              <a:buChar char="•"/>
            </a:pPr>
            <a:r>
              <a:rPr lang="en-US" sz="2800" dirty="0" smtClean="0"/>
              <a:t>Q &amp; A</a:t>
            </a:r>
            <a:endParaRPr lang="en-US" sz="2800" dirty="0"/>
          </a:p>
        </p:txBody>
      </p:sp>
      <p:pic>
        <p:nvPicPr>
          <p:cNvPr id="1026" name="Picture 2" descr="C:\Users\rkeese\AppData\Local\Microsoft\Windows\Temporary Internet Files\Content.IE5\4C808F0J\MC900361310[1].wmf"/>
          <p:cNvPicPr>
            <a:picLocks noChangeAspect="1" noChangeArrowheads="1"/>
          </p:cNvPicPr>
          <p:nvPr/>
        </p:nvPicPr>
        <p:blipFill>
          <a:blip r:embed="rId2" cstate="print"/>
          <a:srcRect/>
          <a:stretch>
            <a:fillRect/>
          </a:stretch>
        </p:blipFill>
        <p:spPr bwMode="auto">
          <a:xfrm>
            <a:off x="5737822" y="1295400"/>
            <a:ext cx="2568892" cy="2362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spcAft>
                <a:spcPts val="600"/>
              </a:spcAft>
            </a:pPr>
            <a:r>
              <a:rPr lang="en-US" sz="3800" dirty="0" smtClean="0">
                <a:solidFill>
                  <a:schemeClr val="accent3"/>
                </a:solidFill>
              </a:rPr>
              <a:t>The application coversheet requires the CEO of the sponsoring entity to certify that no one has been convicted of a misdemeanor involving moral turpitude or any felony.  The affidavit form also contains a question regarding criminal history.</a:t>
            </a:r>
          </a:p>
          <a:p>
            <a:pPr>
              <a:lnSpc>
                <a:spcPct val="120000"/>
              </a:lnSpc>
              <a:spcAft>
                <a:spcPts val="600"/>
              </a:spcAft>
            </a:pPr>
            <a:r>
              <a:rPr lang="en-US" sz="3800" dirty="0" smtClean="0"/>
              <a:t>Questions regarding whether a misdemeanor offense is a “crime of moral turpitude” must be directed to the charter holder’s private attorney, not TEA.</a:t>
            </a:r>
          </a:p>
          <a:p>
            <a:pPr>
              <a:lnSpc>
                <a:spcPct val="120000"/>
              </a:lnSpc>
              <a:spcAft>
                <a:spcPts val="600"/>
              </a:spcAft>
            </a:pPr>
            <a:r>
              <a:rPr lang="en-US" sz="3800" dirty="0" smtClean="0"/>
              <a:t>Criminal history checks must be conducted before the person begins service and every year thereafter.  The checks must be obtained from the Texas Dept. of Public Safety (DPS).</a:t>
            </a:r>
          </a:p>
          <a:p>
            <a:endParaRPr lang="en-US" dirty="0"/>
          </a:p>
        </p:txBody>
      </p:sp>
      <p:pic>
        <p:nvPicPr>
          <p:cNvPr id="4" name="Picture 4" descr="4lwckzi0[1]"/>
          <p:cNvPicPr>
            <a:picLocks noChangeAspect="1" noChangeArrowheads="1"/>
          </p:cNvPicPr>
          <p:nvPr/>
        </p:nvPicPr>
        <p:blipFill>
          <a:blip r:embed="rId2" cstate="print"/>
          <a:srcRect/>
          <a:stretch>
            <a:fillRect/>
          </a:stretch>
        </p:blipFill>
        <p:spPr bwMode="auto">
          <a:xfrm>
            <a:off x="7010400" y="762000"/>
            <a:ext cx="1603375" cy="1295400"/>
          </a:xfrm>
          <a:prstGeom prst="rect">
            <a:avLst/>
          </a:prstGeom>
          <a:noFill/>
          <a:ln>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and Responsibilities of Governing Bodies</a:t>
            </a:r>
            <a:endParaRPr lang="en-US" dirty="0"/>
          </a:p>
        </p:txBody>
      </p:sp>
      <p:sp>
        <p:nvSpPr>
          <p:cNvPr id="3" name="Content Placeholder 2"/>
          <p:cNvSpPr>
            <a:spLocks noGrp="1"/>
          </p:cNvSpPr>
          <p:nvPr>
            <p:ph idx="1"/>
          </p:nvPr>
        </p:nvSpPr>
        <p:spPr/>
        <p:txBody>
          <a:bodyPr/>
          <a:lstStyle/>
          <a:p>
            <a:endParaRPr lang="en-US" dirty="0" smtClean="0"/>
          </a:p>
          <a:p>
            <a:pPr>
              <a:spcAft>
                <a:spcPts val="600"/>
              </a:spcAft>
            </a:pPr>
            <a:r>
              <a:rPr lang="en-US" dirty="0" smtClean="0"/>
              <a:t>Certain powers and duties must be exercised by the governing body of the charter holder itself and not delegated to any other body or individual.</a:t>
            </a:r>
          </a:p>
          <a:p>
            <a:pPr>
              <a:spcAft>
                <a:spcPts val="600"/>
              </a:spcAft>
            </a:pPr>
            <a:r>
              <a:rPr lang="en-US" dirty="0" smtClean="0">
                <a:solidFill>
                  <a:schemeClr val="accent3"/>
                </a:solidFill>
              </a:rPr>
              <a:t>19 TAC §100.1033(c)(6)(C)</a:t>
            </a:r>
            <a:endParaRPr lang="en-US" dirty="0">
              <a:solidFill>
                <a:schemeClr val="accent3"/>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Non-delegable Duties</a:t>
            </a:r>
            <a:endParaRPr lang="en-US" dirty="0"/>
          </a:p>
        </p:txBody>
      </p:sp>
      <p:sp>
        <p:nvSpPr>
          <p:cNvPr id="3" name="Content Placeholder 2"/>
          <p:cNvSpPr>
            <a:spLocks noGrp="1"/>
          </p:cNvSpPr>
          <p:nvPr>
            <p:ph idx="1"/>
          </p:nvPr>
        </p:nvSpPr>
        <p:spPr/>
        <p:txBody>
          <a:bodyPr>
            <a:normAutofit fontScale="85000" lnSpcReduction="20000"/>
          </a:bodyPr>
          <a:lstStyle/>
          <a:p>
            <a:pPr lvl="1">
              <a:lnSpc>
                <a:spcPct val="110000"/>
              </a:lnSpc>
              <a:spcAft>
                <a:spcPts val="600"/>
              </a:spcAft>
            </a:pPr>
            <a:r>
              <a:rPr lang="en-US" sz="2400" dirty="0" smtClean="0">
                <a:solidFill>
                  <a:schemeClr val="tx1"/>
                </a:solidFill>
              </a:rPr>
              <a:t>final authority to hear or decide certain grievances;</a:t>
            </a:r>
          </a:p>
          <a:p>
            <a:pPr lvl="1">
              <a:lnSpc>
                <a:spcPct val="110000"/>
              </a:lnSpc>
              <a:spcAft>
                <a:spcPts val="600"/>
              </a:spcAft>
            </a:pPr>
            <a:r>
              <a:rPr lang="en-US" sz="2400" dirty="0" smtClean="0">
                <a:solidFill>
                  <a:schemeClr val="tx1"/>
                </a:solidFill>
              </a:rPr>
              <a:t>final authority to adopt or amend the budget;</a:t>
            </a:r>
          </a:p>
          <a:p>
            <a:pPr lvl="1">
              <a:lnSpc>
                <a:spcPct val="110000"/>
              </a:lnSpc>
              <a:spcAft>
                <a:spcPts val="600"/>
              </a:spcAft>
            </a:pPr>
            <a:r>
              <a:rPr lang="en-US" sz="2400" dirty="0" smtClean="0">
                <a:solidFill>
                  <a:schemeClr val="tx1"/>
                </a:solidFill>
              </a:rPr>
              <a:t>final authority to direct the disposition or safekeeping of public records;</a:t>
            </a:r>
          </a:p>
          <a:p>
            <a:pPr lvl="1">
              <a:lnSpc>
                <a:spcPct val="110000"/>
              </a:lnSpc>
              <a:spcAft>
                <a:spcPts val="600"/>
              </a:spcAft>
            </a:pPr>
            <a:r>
              <a:rPr lang="en-US" sz="2400" dirty="0" smtClean="0">
                <a:solidFill>
                  <a:schemeClr val="tx1"/>
                </a:solidFill>
              </a:rPr>
              <a:t>final authority to adopt policies governing charter school operations;</a:t>
            </a:r>
          </a:p>
          <a:p>
            <a:pPr lvl="1">
              <a:lnSpc>
                <a:spcPct val="110000"/>
              </a:lnSpc>
              <a:spcAft>
                <a:spcPts val="600"/>
              </a:spcAft>
            </a:pPr>
            <a:r>
              <a:rPr lang="en-US" sz="2400" dirty="0" smtClean="0">
                <a:solidFill>
                  <a:schemeClr val="tx1"/>
                </a:solidFill>
              </a:rPr>
              <a:t>final authority to approve audit reports under TEC § 44.008(d);</a:t>
            </a:r>
          </a:p>
          <a:p>
            <a:pPr lvl="1">
              <a:lnSpc>
                <a:spcPct val="110000"/>
              </a:lnSpc>
              <a:spcAft>
                <a:spcPts val="600"/>
              </a:spcAft>
            </a:pPr>
            <a:r>
              <a:rPr lang="en-US" sz="2400" dirty="0" smtClean="0">
                <a:solidFill>
                  <a:schemeClr val="tx1"/>
                </a:solidFill>
              </a:rPr>
              <a:t>initial or final authority to select, employ, direct, evaluate, renew, non-renew, terminate, or set compensation for the CEO.</a:t>
            </a:r>
          </a:p>
          <a:p>
            <a:pPr lvl="1">
              <a:lnSpc>
                <a:spcPct val="110000"/>
              </a:lnSpc>
              <a:spcAft>
                <a:spcPts val="600"/>
              </a:spcAft>
            </a:pPr>
            <a:r>
              <a:rPr lang="en-US" sz="2400" dirty="0" smtClean="0">
                <a:solidFill>
                  <a:schemeClr val="accent3"/>
                </a:solidFill>
              </a:rPr>
              <a:t>19 TAC §100.1033(c)(6)(C).</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Issues in the RFA</a:t>
            </a:r>
            <a:endParaRPr lang="en-US" dirty="0"/>
          </a:p>
        </p:txBody>
      </p:sp>
      <p:sp>
        <p:nvSpPr>
          <p:cNvPr id="3" name="Content Placeholder 2"/>
          <p:cNvSpPr>
            <a:spLocks noGrp="1"/>
          </p:cNvSpPr>
          <p:nvPr>
            <p:ph idx="1"/>
          </p:nvPr>
        </p:nvSpPr>
        <p:spPr/>
        <p:txBody>
          <a:bodyPr>
            <a:normAutofit/>
          </a:bodyPr>
          <a:lstStyle/>
          <a:p>
            <a:pPr>
              <a:spcAft>
                <a:spcPts val="600"/>
              </a:spcAft>
            </a:pPr>
            <a:r>
              <a:rPr lang="en-US" sz="2600" dirty="0" smtClean="0"/>
              <a:t>Statement regarding bankruptcy history</a:t>
            </a:r>
          </a:p>
          <a:p>
            <a:pPr>
              <a:spcAft>
                <a:spcPts val="600"/>
              </a:spcAft>
            </a:pPr>
            <a:r>
              <a:rPr lang="en-US" sz="2600" dirty="0" smtClean="0"/>
              <a:t>Include an affidavit for each board member and make sure information is </a:t>
            </a:r>
            <a:r>
              <a:rPr lang="en-US" sz="2600" u="sng" dirty="0" smtClean="0"/>
              <a:t>correct</a:t>
            </a:r>
            <a:r>
              <a:rPr lang="en-US" sz="2600" dirty="0" smtClean="0"/>
              <a:t>.</a:t>
            </a:r>
          </a:p>
          <a:p>
            <a:pPr>
              <a:spcAft>
                <a:spcPts val="600"/>
              </a:spcAft>
            </a:pPr>
            <a:r>
              <a:rPr lang="en-US" sz="2600" dirty="0" smtClean="0"/>
              <a:t>Requirement that a secondary board be established if a majority of board members are not local.</a:t>
            </a:r>
          </a:p>
          <a:p>
            <a:pPr>
              <a:spcAft>
                <a:spcPts val="600"/>
              </a:spcAft>
            </a:pPr>
            <a:r>
              <a:rPr lang="en-US" sz="2600" dirty="0" smtClean="0"/>
              <a:t>Don’t’ answer questions regarding school board if you only have one board.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Applicable Laws and Regulations</a:t>
            </a:r>
            <a:endParaRPr lang="en-US" dirty="0">
              <a:solidFill>
                <a:schemeClr val="tx1"/>
              </a:solidFill>
            </a:endParaRPr>
          </a:p>
        </p:txBody>
      </p:sp>
      <p:sp>
        <p:nvSpPr>
          <p:cNvPr id="5" name="Text Placeholder 4"/>
          <p:cNvSpPr>
            <a:spLocks noGrp="1"/>
          </p:cNvSpPr>
          <p:nvPr>
            <p:ph type="body" idx="1"/>
          </p:nvPr>
        </p:nvSpPr>
        <p:spPr/>
        <p:txBody>
          <a:bodyPr>
            <a:normAutofit/>
          </a:bodyPr>
          <a:lstStyle/>
          <a:p>
            <a:r>
              <a:rPr lang="en-US" sz="2800" dirty="0" smtClean="0"/>
              <a:t>Texas Education Code Chapter 12</a:t>
            </a:r>
          </a:p>
          <a:p>
            <a:r>
              <a:rPr lang="en-US" sz="2800" dirty="0" smtClean="0"/>
              <a:t>19 Texas Administrative Code Chapter 100</a:t>
            </a: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Applicable to ISDs and Charter Schools</a:t>
            </a:r>
            <a:endParaRPr lang="en-US" dirty="0"/>
          </a:p>
        </p:txBody>
      </p:sp>
      <p:sp>
        <p:nvSpPr>
          <p:cNvPr id="3" name="Content Placeholder 2"/>
          <p:cNvSpPr>
            <a:spLocks noGrp="1"/>
          </p:cNvSpPr>
          <p:nvPr>
            <p:ph idx="1"/>
          </p:nvPr>
        </p:nvSpPr>
        <p:spPr/>
        <p:txBody>
          <a:bodyPr/>
          <a:lstStyle/>
          <a:p>
            <a:pPr>
              <a:buNone/>
            </a:pPr>
            <a:r>
              <a:rPr lang="en-US" dirty="0" smtClean="0"/>
              <a:t> </a:t>
            </a:r>
          </a:p>
        </p:txBody>
      </p:sp>
      <p:sp>
        <p:nvSpPr>
          <p:cNvPr id="4" name="Rectangle 5"/>
          <p:cNvSpPr>
            <a:spLocks noChangeArrowheads="1"/>
          </p:cNvSpPr>
          <p:nvPr/>
        </p:nvSpPr>
        <p:spPr bwMode="auto">
          <a:xfrm>
            <a:off x="1219200" y="2514600"/>
            <a:ext cx="1676400" cy="1143000"/>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n-US" dirty="0"/>
              <a:t>Special </a:t>
            </a:r>
          </a:p>
          <a:p>
            <a:pPr algn="ctr"/>
            <a:r>
              <a:rPr lang="en-US" dirty="0"/>
              <a:t>Education</a:t>
            </a:r>
          </a:p>
        </p:txBody>
      </p:sp>
      <p:sp>
        <p:nvSpPr>
          <p:cNvPr id="5" name="AutoShape 6"/>
          <p:cNvSpPr>
            <a:spLocks noChangeArrowheads="1"/>
          </p:cNvSpPr>
          <p:nvPr/>
        </p:nvSpPr>
        <p:spPr bwMode="auto">
          <a:xfrm>
            <a:off x="3810000" y="2438400"/>
            <a:ext cx="1447800" cy="990600"/>
          </a:xfrm>
          <a:prstGeom prst="octagon">
            <a:avLst>
              <a:gd name="adj" fmla="val 29287"/>
            </a:avLst>
          </a:prstGeom>
          <a:solidFill>
            <a:schemeClr val="tx2">
              <a:lumMod val="40000"/>
              <a:lumOff val="60000"/>
            </a:schemeClr>
          </a:solidFill>
          <a:ln w="9525">
            <a:solidFill>
              <a:schemeClr val="tx1"/>
            </a:solidFill>
            <a:miter lim="800000"/>
            <a:headEnd/>
            <a:tailEnd/>
          </a:ln>
        </p:spPr>
        <p:txBody>
          <a:bodyPr wrap="none" anchor="ctr"/>
          <a:lstStyle/>
          <a:p>
            <a:pPr algn="ctr"/>
            <a:r>
              <a:rPr lang="en-US" dirty="0"/>
              <a:t>Bilingual </a:t>
            </a:r>
          </a:p>
          <a:p>
            <a:pPr algn="ctr"/>
            <a:r>
              <a:rPr lang="en-US" dirty="0"/>
              <a:t>Education &amp;</a:t>
            </a:r>
          </a:p>
          <a:p>
            <a:pPr algn="ctr"/>
            <a:r>
              <a:rPr lang="en-US" dirty="0"/>
              <a:t>ESL</a:t>
            </a:r>
          </a:p>
        </p:txBody>
      </p:sp>
      <p:sp>
        <p:nvSpPr>
          <p:cNvPr id="6" name="AutoShape 7"/>
          <p:cNvSpPr>
            <a:spLocks noChangeArrowheads="1"/>
          </p:cNvSpPr>
          <p:nvPr/>
        </p:nvSpPr>
        <p:spPr bwMode="auto">
          <a:xfrm>
            <a:off x="6172200" y="2366962"/>
            <a:ext cx="1976438" cy="1214438"/>
          </a:xfrm>
          <a:prstGeom prst="diamond">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a:t>PEIMS</a:t>
            </a:r>
          </a:p>
        </p:txBody>
      </p:sp>
      <p:sp>
        <p:nvSpPr>
          <p:cNvPr id="7" name="AutoShape 8"/>
          <p:cNvSpPr>
            <a:spLocks noChangeArrowheads="1"/>
          </p:cNvSpPr>
          <p:nvPr/>
        </p:nvSpPr>
        <p:spPr bwMode="auto">
          <a:xfrm>
            <a:off x="990600" y="3810000"/>
            <a:ext cx="1981200" cy="914400"/>
          </a:xfrm>
          <a:prstGeom prst="parallelogram">
            <a:avLst>
              <a:gd name="adj" fmla="val 54167"/>
            </a:avLst>
          </a:prstGeom>
          <a:solidFill>
            <a:schemeClr val="accent3">
              <a:lumMod val="20000"/>
              <a:lumOff val="80000"/>
            </a:schemeClr>
          </a:solidFill>
          <a:ln w="9525">
            <a:solidFill>
              <a:schemeClr val="tx1"/>
            </a:solidFill>
            <a:miter lim="800000"/>
            <a:headEnd/>
            <a:tailEnd/>
          </a:ln>
        </p:spPr>
        <p:txBody>
          <a:bodyPr wrap="none" anchor="ctr"/>
          <a:lstStyle/>
          <a:p>
            <a:pPr algn="ctr"/>
            <a:r>
              <a:rPr lang="en-US" dirty="0"/>
              <a:t>  TEKS	</a:t>
            </a:r>
          </a:p>
        </p:txBody>
      </p:sp>
      <p:sp>
        <p:nvSpPr>
          <p:cNvPr id="8" name="AutoShape 9"/>
          <p:cNvSpPr>
            <a:spLocks noChangeArrowheads="1"/>
          </p:cNvSpPr>
          <p:nvPr/>
        </p:nvSpPr>
        <p:spPr bwMode="auto">
          <a:xfrm>
            <a:off x="3733800" y="3810000"/>
            <a:ext cx="1447800" cy="914400"/>
          </a:xfrm>
          <a:prstGeom prst="plaque">
            <a:avLst>
              <a:gd name="adj" fmla="val 16667"/>
            </a:avLst>
          </a:prstGeom>
          <a:solidFill>
            <a:schemeClr val="accent5">
              <a:lumMod val="60000"/>
              <a:lumOff val="40000"/>
            </a:schemeClr>
          </a:solidFill>
          <a:ln w="9525">
            <a:solidFill>
              <a:schemeClr val="tx1"/>
            </a:solidFill>
            <a:miter lim="800000"/>
            <a:headEnd/>
            <a:tailEnd/>
          </a:ln>
        </p:spPr>
        <p:txBody>
          <a:bodyPr wrap="none" anchor="ctr"/>
          <a:lstStyle/>
          <a:p>
            <a:pPr algn="ctr"/>
            <a:r>
              <a:rPr lang="en-US" dirty="0" smtClean="0"/>
              <a:t>STARR</a:t>
            </a:r>
            <a:endParaRPr lang="en-US" dirty="0"/>
          </a:p>
        </p:txBody>
      </p:sp>
      <p:sp>
        <p:nvSpPr>
          <p:cNvPr id="9" name="AutoShape 10"/>
          <p:cNvSpPr>
            <a:spLocks noChangeArrowheads="1"/>
          </p:cNvSpPr>
          <p:nvPr/>
        </p:nvSpPr>
        <p:spPr bwMode="auto">
          <a:xfrm>
            <a:off x="6324600" y="3733800"/>
            <a:ext cx="1752600" cy="914400"/>
          </a:xfrm>
          <a:prstGeom prst="roundRect">
            <a:avLst>
              <a:gd name="adj" fmla="val 16667"/>
            </a:avLst>
          </a:prstGeom>
          <a:solidFill>
            <a:schemeClr val="accent3">
              <a:lumMod val="40000"/>
              <a:lumOff val="60000"/>
            </a:schemeClr>
          </a:solidFill>
          <a:ln w="9525">
            <a:solidFill>
              <a:schemeClr val="tx1"/>
            </a:solidFill>
            <a:round/>
            <a:headEnd/>
            <a:tailEnd/>
          </a:ln>
        </p:spPr>
        <p:txBody>
          <a:bodyPr wrap="none" anchor="ctr"/>
          <a:lstStyle/>
          <a:p>
            <a:pPr algn="ctr"/>
            <a:r>
              <a:rPr lang="en-US" dirty="0"/>
              <a:t>Graduation </a:t>
            </a:r>
          </a:p>
          <a:p>
            <a:pPr algn="ctr"/>
            <a:r>
              <a:rPr lang="en-US" dirty="0"/>
              <a:t>Requirements</a:t>
            </a:r>
          </a:p>
        </p:txBody>
      </p:sp>
      <p:sp>
        <p:nvSpPr>
          <p:cNvPr id="10" name="AutoShape 13"/>
          <p:cNvSpPr>
            <a:spLocks noChangeArrowheads="1"/>
          </p:cNvSpPr>
          <p:nvPr/>
        </p:nvSpPr>
        <p:spPr bwMode="auto">
          <a:xfrm>
            <a:off x="3657600" y="5029200"/>
            <a:ext cx="1752600" cy="1066800"/>
          </a:xfrm>
          <a:prstGeom prst="triangle">
            <a:avLst>
              <a:gd name="adj" fmla="val 50000"/>
            </a:avLst>
          </a:prstGeom>
          <a:solidFill>
            <a:schemeClr val="accent1">
              <a:lumMod val="20000"/>
              <a:lumOff val="80000"/>
            </a:schemeClr>
          </a:solidFill>
          <a:ln w="9525">
            <a:solidFill>
              <a:schemeClr val="tx1"/>
            </a:solidFill>
            <a:miter lim="800000"/>
            <a:headEnd/>
            <a:tailEnd/>
          </a:ln>
        </p:spPr>
        <p:txBody>
          <a:bodyPr wrap="none" anchor="ctr"/>
          <a:lstStyle/>
          <a:p>
            <a:pPr algn="ctr"/>
            <a:r>
              <a:rPr lang="en-US" b="0" dirty="0"/>
              <a:t> </a:t>
            </a:r>
            <a:r>
              <a:rPr lang="en-US" dirty="0" smtClean="0"/>
              <a:t>Pre-K</a:t>
            </a:r>
            <a:r>
              <a:rPr lang="en-US" dirty="0"/>
              <a:t>	</a:t>
            </a:r>
          </a:p>
        </p:txBody>
      </p:sp>
      <p:sp>
        <p:nvSpPr>
          <p:cNvPr id="11" name="AutoShape 14"/>
          <p:cNvSpPr>
            <a:spLocks noChangeArrowheads="1"/>
          </p:cNvSpPr>
          <p:nvPr/>
        </p:nvSpPr>
        <p:spPr bwMode="auto">
          <a:xfrm>
            <a:off x="6096000" y="4800600"/>
            <a:ext cx="2209800" cy="1371600"/>
          </a:xfrm>
          <a:prstGeom prst="pentagon">
            <a:avLst/>
          </a:prstGeom>
          <a:solidFill>
            <a:schemeClr val="accent5">
              <a:lumMod val="40000"/>
              <a:lumOff val="60000"/>
            </a:schemeClr>
          </a:solidFill>
          <a:ln w="9525">
            <a:solidFill>
              <a:schemeClr val="tx1"/>
            </a:solidFill>
            <a:miter lim="800000"/>
            <a:headEnd/>
            <a:tailEnd/>
          </a:ln>
        </p:spPr>
        <p:txBody>
          <a:bodyPr wrap="none" anchor="ctr"/>
          <a:lstStyle/>
          <a:p>
            <a:pPr algn="ctr"/>
            <a:r>
              <a:rPr lang="en-US" dirty="0"/>
              <a:t>Health &amp; Safety</a:t>
            </a:r>
          </a:p>
          <a:p>
            <a:pPr algn="ctr"/>
            <a:r>
              <a:rPr lang="en-US" dirty="0"/>
              <a:t>TEC </a:t>
            </a:r>
            <a:r>
              <a:rPr lang="en-US" dirty="0" smtClean="0"/>
              <a:t>Ch. </a:t>
            </a:r>
            <a:r>
              <a:rPr lang="en-US" dirty="0"/>
              <a:t>38</a:t>
            </a:r>
          </a:p>
        </p:txBody>
      </p:sp>
      <p:sp>
        <p:nvSpPr>
          <p:cNvPr id="12" name="Oval 15"/>
          <p:cNvSpPr>
            <a:spLocks noChangeArrowheads="1"/>
          </p:cNvSpPr>
          <p:nvPr/>
        </p:nvSpPr>
        <p:spPr bwMode="auto">
          <a:xfrm>
            <a:off x="1143000" y="4876800"/>
            <a:ext cx="1600200" cy="1447800"/>
          </a:xfrm>
          <a:prstGeom prst="ellipse">
            <a:avLst/>
          </a:prstGeom>
          <a:solidFill>
            <a:schemeClr val="accent6">
              <a:lumMod val="40000"/>
              <a:lumOff val="60000"/>
            </a:schemeClr>
          </a:solidFill>
          <a:ln w="9525">
            <a:solidFill>
              <a:schemeClr val="tx1"/>
            </a:solidFill>
            <a:round/>
            <a:headEnd/>
            <a:tailEnd/>
          </a:ln>
        </p:spPr>
        <p:txBody>
          <a:bodyPr wrap="none" anchor="ctr"/>
          <a:lstStyle/>
          <a:p>
            <a:pPr algn="ctr"/>
            <a:r>
              <a:rPr lang="en-US" dirty="0"/>
              <a:t>Open</a:t>
            </a:r>
          </a:p>
          <a:p>
            <a:pPr algn="ctr"/>
            <a:r>
              <a:rPr lang="en-US" dirty="0"/>
              <a:t>Government</a:t>
            </a:r>
          </a:p>
          <a:p>
            <a:pPr algn="ctr"/>
            <a:r>
              <a:rPr lang="en-US" dirty="0"/>
              <a:t>   Laws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Areas of Difference between ISDs and Charter Schools</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sp>
        <p:nvSpPr>
          <p:cNvPr id="4" name="Rectangle 52"/>
          <p:cNvSpPr>
            <a:spLocks noChangeArrowheads="1"/>
          </p:cNvSpPr>
          <p:nvPr/>
        </p:nvSpPr>
        <p:spPr bwMode="auto">
          <a:xfrm>
            <a:off x="990600" y="2971800"/>
            <a:ext cx="2057400" cy="1143000"/>
          </a:xfrm>
          <a:prstGeom prst="rect">
            <a:avLst/>
          </a:prstGeom>
          <a:solidFill>
            <a:schemeClr val="accent4">
              <a:lumMod val="60000"/>
              <a:lumOff val="40000"/>
            </a:schemeClr>
          </a:solidFill>
          <a:ln w="9525">
            <a:solidFill>
              <a:schemeClr val="tx1"/>
            </a:solidFill>
            <a:miter lim="800000"/>
            <a:headEnd/>
            <a:tailEnd/>
          </a:ln>
        </p:spPr>
        <p:txBody>
          <a:bodyPr wrap="none" anchor="ctr"/>
          <a:lstStyle/>
          <a:p>
            <a:pPr algn="ctr"/>
            <a:endParaRPr lang="en-US" dirty="0" smtClean="0"/>
          </a:p>
          <a:p>
            <a:pPr algn="ctr"/>
            <a:r>
              <a:rPr lang="en-US" dirty="0" smtClean="0"/>
              <a:t>Student</a:t>
            </a:r>
            <a:r>
              <a:rPr lang="en-US" dirty="0"/>
              <a:t>/</a:t>
            </a:r>
          </a:p>
          <a:p>
            <a:pPr algn="ctr"/>
            <a:r>
              <a:rPr lang="en-US" dirty="0"/>
              <a:t>Teacher Ratio &amp; </a:t>
            </a:r>
          </a:p>
          <a:p>
            <a:pPr algn="ctr"/>
            <a:r>
              <a:rPr lang="en-US" dirty="0"/>
              <a:t>Class Size</a:t>
            </a:r>
          </a:p>
          <a:p>
            <a:pPr algn="ctr"/>
            <a:endParaRPr lang="en-US" dirty="0"/>
          </a:p>
        </p:txBody>
      </p:sp>
      <p:sp>
        <p:nvSpPr>
          <p:cNvPr id="5" name="Oval 54"/>
          <p:cNvSpPr>
            <a:spLocks noChangeArrowheads="1"/>
          </p:cNvSpPr>
          <p:nvPr/>
        </p:nvSpPr>
        <p:spPr bwMode="auto">
          <a:xfrm>
            <a:off x="3657600" y="2743200"/>
            <a:ext cx="2057400" cy="1447800"/>
          </a:xfrm>
          <a:prstGeom prst="ellipse">
            <a:avLst/>
          </a:prstGeom>
          <a:solidFill>
            <a:schemeClr val="accent2">
              <a:lumMod val="60000"/>
              <a:lumOff val="40000"/>
            </a:schemeClr>
          </a:solidFill>
          <a:ln w="9525">
            <a:solidFill>
              <a:schemeClr val="tx1"/>
            </a:solidFill>
            <a:round/>
            <a:headEnd/>
            <a:tailEnd/>
          </a:ln>
        </p:spPr>
        <p:txBody>
          <a:bodyPr wrap="none" anchor="ctr"/>
          <a:lstStyle/>
          <a:p>
            <a:pPr algn="ctr"/>
            <a:r>
              <a:rPr lang="en-US" dirty="0"/>
              <a:t>Teacher </a:t>
            </a:r>
          </a:p>
          <a:p>
            <a:pPr algn="ctr"/>
            <a:r>
              <a:rPr lang="en-US" dirty="0"/>
              <a:t>Certification</a:t>
            </a:r>
          </a:p>
          <a:p>
            <a:pPr algn="ctr"/>
            <a:r>
              <a:rPr lang="en-US" dirty="0"/>
              <a:t>Requirements</a:t>
            </a:r>
          </a:p>
        </p:txBody>
      </p:sp>
      <p:sp>
        <p:nvSpPr>
          <p:cNvPr id="6" name="AutoShape 55"/>
          <p:cNvSpPr>
            <a:spLocks noChangeArrowheads="1"/>
          </p:cNvSpPr>
          <p:nvPr/>
        </p:nvSpPr>
        <p:spPr bwMode="auto">
          <a:xfrm>
            <a:off x="6629400" y="2743200"/>
            <a:ext cx="1514475" cy="1600200"/>
          </a:xfrm>
          <a:prstGeom prst="triangle">
            <a:avLst>
              <a:gd name="adj" fmla="val 50000"/>
            </a:avLst>
          </a:prstGeom>
          <a:solidFill>
            <a:schemeClr val="accent1">
              <a:lumMod val="60000"/>
              <a:lumOff val="40000"/>
            </a:schemeClr>
          </a:solidFill>
          <a:ln w="9525">
            <a:solidFill>
              <a:schemeClr val="tx1"/>
            </a:solidFill>
            <a:miter lim="800000"/>
            <a:headEnd/>
            <a:tailEnd/>
          </a:ln>
        </p:spPr>
        <p:txBody>
          <a:bodyPr wrap="none" anchor="ctr"/>
          <a:lstStyle/>
          <a:p>
            <a:pPr algn="ctr"/>
            <a:endParaRPr lang="en-US" dirty="0" smtClean="0"/>
          </a:p>
          <a:p>
            <a:pPr algn="ctr"/>
            <a:r>
              <a:rPr lang="en-US" dirty="0" smtClean="0"/>
              <a:t>Ch. 21 </a:t>
            </a:r>
            <a:endParaRPr lang="en-US" dirty="0"/>
          </a:p>
          <a:p>
            <a:pPr algn="ctr"/>
            <a:endParaRPr lang="en-US" dirty="0"/>
          </a:p>
        </p:txBody>
      </p:sp>
      <p:sp>
        <p:nvSpPr>
          <p:cNvPr id="7" name="AutoShape 59"/>
          <p:cNvSpPr>
            <a:spLocks noChangeArrowheads="1"/>
          </p:cNvSpPr>
          <p:nvPr/>
        </p:nvSpPr>
        <p:spPr bwMode="auto">
          <a:xfrm>
            <a:off x="914400" y="4724400"/>
            <a:ext cx="2209800" cy="1219200"/>
          </a:xfrm>
          <a:prstGeom prst="hexagon">
            <a:avLst>
              <a:gd name="adj" fmla="val 45313"/>
              <a:gd name="vf" fmla="val 115470"/>
            </a:avLst>
          </a:prstGeom>
          <a:solidFill>
            <a:schemeClr val="accent6">
              <a:lumMod val="60000"/>
              <a:lumOff val="40000"/>
            </a:schemeClr>
          </a:solidFill>
          <a:ln w="9525">
            <a:solidFill>
              <a:schemeClr val="tx1"/>
            </a:solidFill>
            <a:miter lim="800000"/>
            <a:headEnd/>
            <a:tailEnd/>
          </a:ln>
        </p:spPr>
        <p:txBody>
          <a:bodyPr wrap="none" anchor="ctr"/>
          <a:lstStyle/>
          <a:p>
            <a:pPr algn="ctr"/>
            <a:r>
              <a:rPr lang="en-US" dirty="0" smtClean="0"/>
              <a:t>Ch. 37</a:t>
            </a:r>
            <a:endParaRPr lang="en-US" dirty="0"/>
          </a:p>
        </p:txBody>
      </p:sp>
      <p:sp>
        <p:nvSpPr>
          <p:cNvPr id="8" name="AutoShape 60"/>
          <p:cNvSpPr>
            <a:spLocks noChangeArrowheads="1"/>
          </p:cNvSpPr>
          <p:nvPr/>
        </p:nvSpPr>
        <p:spPr bwMode="auto">
          <a:xfrm>
            <a:off x="3657600" y="4724400"/>
            <a:ext cx="2133600" cy="1143000"/>
          </a:xfrm>
          <a:prstGeom prst="octagon">
            <a:avLst>
              <a:gd name="adj" fmla="val 29287"/>
            </a:avLst>
          </a:prstGeom>
          <a:solidFill>
            <a:schemeClr val="accent3">
              <a:lumMod val="60000"/>
              <a:lumOff val="40000"/>
            </a:schemeClr>
          </a:solidFill>
          <a:ln w="9525">
            <a:solidFill>
              <a:schemeClr val="tx1"/>
            </a:solidFill>
            <a:miter lim="800000"/>
            <a:headEnd/>
            <a:tailEnd/>
          </a:ln>
        </p:spPr>
        <p:txBody>
          <a:bodyPr wrap="none" anchor="ctr"/>
          <a:lstStyle/>
          <a:p>
            <a:pPr algn="ctr"/>
            <a:r>
              <a:rPr lang="en-US" dirty="0"/>
              <a:t>School</a:t>
            </a:r>
          </a:p>
          <a:p>
            <a:pPr algn="ctr"/>
            <a:r>
              <a:rPr lang="en-US" dirty="0"/>
              <a:t>Calendar</a:t>
            </a:r>
          </a:p>
        </p:txBody>
      </p:sp>
      <p:sp>
        <p:nvSpPr>
          <p:cNvPr id="9" name="AutoShape 61"/>
          <p:cNvSpPr>
            <a:spLocks noChangeArrowheads="1"/>
          </p:cNvSpPr>
          <p:nvPr/>
        </p:nvSpPr>
        <p:spPr bwMode="auto">
          <a:xfrm>
            <a:off x="6324600" y="4572000"/>
            <a:ext cx="2052638" cy="1219200"/>
          </a:xfrm>
          <a:prstGeom prst="parallelogram">
            <a:avLst>
              <a:gd name="adj" fmla="val 42090"/>
            </a:avLst>
          </a:prstGeom>
          <a:solidFill>
            <a:schemeClr val="tx2">
              <a:lumMod val="60000"/>
              <a:lumOff val="40000"/>
            </a:schemeClr>
          </a:solidFill>
          <a:ln w="9525">
            <a:solidFill>
              <a:schemeClr val="tx1"/>
            </a:solidFill>
            <a:miter lim="800000"/>
            <a:headEnd/>
            <a:tailEnd/>
          </a:ln>
        </p:spPr>
        <p:txBody>
          <a:bodyPr wrap="none" anchor="ctr"/>
          <a:lstStyle/>
          <a:p>
            <a:pPr algn="ctr"/>
            <a:r>
              <a:rPr lang="en-US"/>
              <a:t>Admissions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Admissions and Enrollment Issues</a:t>
            </a:r>
            <a:endParaRPr lang="en-US" dirty="0">
              <a:solidFill>
                <a:schemeClr val="tx1"/>
              </a:solidFill>
            </a:endParaRPr>
          </a:p>
        </p:txBody>
      </p:sp>
      <p:sp>
        <p:nvSpPr>
          <p:cNvPr id="5" name="Text Placeholder 4"/>
          <p:cNvSpPr>
            <a:spLocks noGrp="1"/>
          </p:cNvSpPr>
          <p:nvPr>
            <p:ph type="body" idx="1"/>
          </p:nvPr>
        </p:nvSpPr>
        <p:spPr/>
        <p:txBody>
          <a:bodyPr/>
          <a:lstStyle/>
          <a:p>
            <a:r>
              <a:rPr lang="en-US" dirty="0" smtClean="0"/>
              <a:t> </a:t>
            </a:r>
            <a:endParaRPr lang="en-US" dirty="0"/>
          </a:p>
        </p:txBody>
      </p:sp>
      <p:pic>
        <p:nvPicPr>
          <p:cNvPr id="6" name="Picture 16" descr="e4iu0abx[1]"/>
          <p:cNvPicPr>
            <a:picLocks noGrp="1" noChangeAspect="1" noChangeArrowheads="1"/>
          </p:cNvPicPr>
          <p:nvPr>
            <p:ph idx="1"/>
          </p:nvPr>
        </p:nvPicPr>
        <p:blipFill>
          <a:blip r:embed="rId2" cstate="print"/>
          <a:stretch>
            <a:fillRect/>
          </a:stretch>
        </p:blipFill>
        <p:spPr bwMode="auto">
          <a:xfrm>
            <a:off x="2666985" y="3581400"/>
            <a:ext cx="2971815" cy="2554094"/>
          </a:xfrm>
          <a:noFill/>
          <a:ln>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bg1"/>
          </a:solidFill>
        </p:spPr>
        <p:txBody>
          <a:bodyPr>
            <a:normAutofit/>
          </a:bodyPr>
          <a:lstStyle/>
          <a:p>
            <a:pPr eaLnBrk="1" hangingPunct="1"/>
            <a:r>
              <a:rPr lang="en-US" dirty="0" smtClean="0">
                <a:solidFill>
                  <a:schemeClr val="tx1"/>
                </a:solidFill>
              </a:rPr>
              <a:t>Terminology</a:t>
            </a:r>
          </a:p>
        </p:txBody>
      </p:sp>
      <p:sp>
        <p:nvSpPr>
          <p:cNvPr id="14340" name="Rectangle 3"/>
          <p:cNvSpPr>
            <a:spLocks noGrp="1" noChangeArrowheads="1"/>
          </p:cNvSpPr>
          <p:nvPr>
            <p:ph idx="1"/>
          </p:nvPr>
        </p:nvSpPr>
        <p:spPr/>
        <p:txBody>
          <a:bodyPr>
            <a:normAutofit/>
          </a:bodyPr>
          <a:lstStyle/>
          <a:p>
            <a:pPr marL="320040" indent="-320040" eaLnBrk="1" fontAlgn="auto" hangingPunct="1">
              <a:spcAft>
                <a:spcPts val="600"/>
              </a:spcAft>
              <a:buFont typeface="Arial" pitchFamily="34" charset="0"/>
              <a:buChar char="•"/>
              <a:defRPr/>
            </a:pPr>
            <a:r>
              <a:rPr lang="en-US" sz="2400" b="1" dirty="0" smtClean="0">
                <a:latin typeface="Arial" pitchFamily="34" charset="0"/>
                <a:cs typeface="Arial" pitchFamily="34" charset="0"/>
              </a:rPr>
              <a:t>Admission Process – </a:t>
            </a:r>
            <a:r>
              <a:rPr lang="en-US" sz="2400" dirty="0" smtClean="0">
                <a:latin typeface="Arial" pitchFamily="34" charset="0"/>
                <a:cs typeface="Arial" pitchFamily="34" charset="0"/>
              </a:rPr>
              <a:t>when student is initially seeking to be admitted to school.  The admissions application must only request basic information (e.g., name, age, address, parent information).  The School may request information regarding an applicant’s documented history of past discipline problems as permitted by TEC §12.111(a)(6).</a:t>
            </a:r>
          </a:p>
          <a:p>
            <a:pPr marL="320040" indent="-320040" eaLnBrk="1" fontAlgn="auto" hangingPunct="1">
              <a:spcAft>
                <a:spcPts val="600"/>
              </a:spcAft>
              <a:buFont typeface="Arial" pitchFamily="34" charset="0"/>
              <a:buChar char="•"/>
              <a:defRPr/>
            </a:pPr>
            <a:r>
              <a:rPr lang="en-US" sz="2400" b="1" dirty="0" smtClean="0">
                <a:latin typeface="Arial" pitchFamily="34" charset="0"/>
                <a:cs typeface="Arial" pitchFamily="34" charset="0"/>
              </a:rPr>
              <a:t>Enrollment Process – </a:t>
            </a:r>
            <a:r>
              <a:rPr lang="en-US" sz="2400" dirty="0" smtClean="0">
                <a:latin typeface="Arial" pitchFamily="34" charset="0"/>
                <a:cs typeface="Arial" pitchFamily="34" charset="0"/>
              </a:rPr>
              <a:t>when the student has been offered admission and is registering. At this stage, information regarding past academic achievement, medical history, etc. may be requested.</a:t>
            </a:r>
          </a:p>
        </p:txBody>
      </p:sp>
      <p:sp>
        <p:nvSpPr>
          <p:cNvPr id="2" name="Slide Number Placeholder 4"/>
          <p:cNvSpPr>
            <a:spLocks noGrp="1"/>
          </p:cNvSpPr>
          <p:nvPr>
            <p:ph type="sldNum" sz="quarter" idx="12"/>
          </p:nvPr>
        </p:nvSpPr>
        <p:spPr/>
        <p:txBody>
          <a:bodyPr>
            <a:normAutofit/>
          </a:bodyPr>
          <a:lstStyle/>
          <a:p>
            <a:pPr>
              <a:defRPr/>
            </a:pPr>
            <a:fld id="{884FA747-A306-46BA-8740-C05466F313BF}"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normAutofit/>
          </a:bodyPr>
          <a:lstStyle/>
          <a:p>
            <a:pPr eaLnBrk="1" hangingPunct="1"/>
            <a:r>
              <a:rPr lang="en-US" dirty="0" smtClean="0">
                <a:solidFill>
                  <a:schemeClr val="tx1"/>
                </a:solidFill>
              </a:rPr>
              <a:t>Admissions Process</a:t>
            </a:r>
          </a:p>
        </p:txBody>
      </p:sp>
      <p:sp>
        <p:nvSpPr>
          <p:cNvPr id="5" name="Content Placeholder 4"/>
          <p:cNvSpPr>
            <a:spLocks noGrp="1"/>
          </p:cNvSpPr>
          <p:nvPr>
            <p:ph idx="1"/>
          </p:nvPr>
        </p:nvSpPr>
        <p:spPr/>
        <p:txBody>
          <a:bodyPr>
            <a:normAutofit fontScale="77500" lnSpcReduction="20000"/>
          </a:bodyPr>
          <a:lstStyle/>
          <a:p>
            <a:pPr>
              <a:lnSpc>
                <a:spcPct val="120000"/>
              </a:lnSpc>
              <a:spcAft>
                <a:spcPts val="600"/>
              </a:spcAft>
              <a:defRPr/>
            </a:pPr>
            <a:r>
              <a:rPr lang="en-US" sz="2400" dirty="0" smtClean="0">
                <a:cs typeface="Arial" pitchFamily="34" charset="0"/>
              </a:rPr>
              <a:t>Admission Policy </a:t>
            </a:r>
          </a:p>
          <a:p>
            <a:pPr>
              <a:lnSpc>
                <a:spcPct val="120000"/>
              </a:lnSpc>
              <a:spcAft>
                <a:spcPts val="600"/>
              </a:spcAft>
              <a:defRPr/>
            </a:pPr>
            <a:r>
              <a:rPr lang="en-US" sz="2400" dirty="0" smtClean="0"/>
              <a:t>Who may be admitted?</a:t>
            </a:r>
          </a:p>
          <a:p>
            <a:pPr>
              <a:lnSpc>
                <a:spcPct val="120000"/>
              </a:lnSpc>
              <a:spcAft>
                <a:spcPts val="600"/>
              </a:spcAft>
              <a:defRPr/>
            </a:pPr>
            <a:r>
              <a:rPr lang="en-US" sz="2400" dirty="0" smtClean="0"/>
              <a:t>All students residing within the designated geographic area who meet lawful criteria must be eligible for admission.</a:t>
            </a:r>
          </a:p>
          <a:p>
            <a:pPr lvl="1">
              <a:lnSpc>
                <a:spcPct val="120000"/>
              </a:lnSpc>
              <a:spcAft>
                <a:spcPts val="600"/>
              </a:spcAft>
              <a:buFontTx/>
              <a:buChar char="•"/>
              <a:defRPr/>
            </a:pPr>
            <a:r>
              <a:rPr lang="en-US" sz="2000" dirty="0" smtClean="0"/>
              <a:t>A geographic boundary is established by Texas statute:</a:t>
            </a:r>
          </a:p>
          <a:p>
            <a:pPr lvl="2">
              <a:lnSpc>
                <a:spcPct val="120000"/>
              </a:lnSpc>
              <a:spcAft>
                <a:spcPts val="600"/>
              </a:spcAft>
              <a:buFontTx/>
              <a:buChar char="•"/>
              <a:defRPr/>
            </a:pPr>
            <a:r>
              <a:rPr lang="en-US" sz="2000" dirty="0" smtClean="0"/>
              <a:t>TEC §12.111 Content – each charter granted under this subchapter must:</a:t>
            </a:r>
          </a:p>
          <a:p>
            <a:pPr lvl="3">
              <a:lnSpc>
                <a:spcPct val="120000"/>
              </a:lnSpc>
              <a:spcAft>
                <a:spcPts val="600"/>
              </a:spcAft>
              <a:buFontTx/>
              <a:buChar char="•"/>
              <a:defRPr/>
            </a:pPr>
            <a:r>
              <a:rPr lang="en-US" sz="2000" dirty="0" smtClean="0"/>
              <a:t>(a)(14) describe the geographic area served by the program</a:t>
            </a:r>
          </a:p>
          <a:p>
            <a:pPr lvl="2">
              <a:lnSpc>
                <a:spcPct val="120000"/>
              </a:lnSpc>
              <a:spcAft>
                <a:spcPts val="600"/>
              </a:spcAft>
              <a:buFontTx/>
              <a:buChar char="•"/>
              <a:defRPr/>
            </a:pPr>
            <a:r>
              <a:rPr lang="en-US" sz="2000" dirty="0" smtClean="0"/>
              <a:t>TEC §12.1101 Required Notice</a:t>
            </a:r>
          </a:p>
          <a:p>
            <a:pPr lvl="3">
              <a:lnSpc>
                <a:spcPct val="120000"/>
              </a:lnSpc>
              <a:spcAft>
                <a:spcPts val="600"/>
              </a:spcAft>
              <a:buFontTx/>
              <a:buChar char="•"/>
              <a:defRPr/>
            </a:pPr>
            <a:r>
              <a:rPr lang="en-US" sz="2000" dirty="0" smtClean="0"/>
              <a:t>1) Board of Trustees of each ISD from where the open-enrollment charter </a:t>
            </a:r>
            <a:r>
              <a:rPr lang="en-US" sz="2000" dirty="0" smtClean="0"/>
              <a:t> school or campus is </a:t>
            </a:r>
            <a:r>
              <a:rPr lang="en-US" sz="2000" dirty="0" smtClean="0"/>
              <a:t>likely to draw students</a:t>
            </a:r>
          </a:p>
          <a:p>
            <a:pPr lvl="3">
              <a:lnSpc>
                <a:spcPct val="120000"/>
              </a:lnSpc>
              <a:spcAft>
                <a:spcPts val="600"/>
              </a:spcAft>
              <a:buFontTx/>
              <a:buChar char="•"/>
              <a:defRPr/>
            </a:pPr>
            <a:r>
              <a:rPr lang="en-US" sz="2000" dirty="0" smtClean="0"/>
              <a:t>2) Each member of the Legislature that represents the area</a:t>
            </a:r>
          </a:p>
          <a:p>
            <a:endParaRPr lang="en-US" dirty="0"/>
          </a:p>
        </p:txBody>
      </p:sp>
      <p:pic>
        <p:nvPicPr>
          <p:cNvPr id="15364" name="Picture 4" descr="bd07190_"/>
          <p:cNvPicPr>
            <a:picLocks noChangeAspect="1" noChangeArrowheads="1"/>
          </p:cNvPicPr>
          <p:nvPr/>
        </p:nvPicPr>
        <p:blipFill>
          <a:blip r:embed="rId2" cstate="print"/>
          <a:srcRect/>
          <a:stretch>
            <a:fillRect/>
          </a:stretch>
        </p:blipFill>
        <p:spPr bwMode="auto">
          <a:xfrm>
            <a:off x="6217187" y="782978"/>
            <a:ext cx="2698214" cy="150302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effectLst>
                  <a:outerShdw blurRad="38100" dist="38100" dir="2700000" algn="tl">
                    <a:srgbClr val="000000">
                      <a:alpha val="43137"/>
                    </a:srgbClr>
                  </a:outerShdw>
                </a:effectLst>
              </a:rPr>
              <a:t>Governance</a:t>
            </a:r>
            <a:r>
              <a:rPr lang="en-US" dirty="0" smtClean="0">
                <a:effectLst>
                  <a:outerShdw blurRad="38100" dist="38100" dir="2700000" algn="tl">
                    <a:srgbClr val="000000">
                      <a:alpha val="43137"/>
                    </a:srgbClr>
                  </a:outerShdw>
                </a:effectLst>
              </a:rPr>
              <a:t> </a:t>
            </a:r>
            <a:endParaRPr lang="en-US" dirty="0">
              <a:effectLst>
                <a:outerShdw blurRad="38100" dist="38100" dir="2700000" algn="tl">
                  <a:srgbClr val="000000">
                    <a:alpha val="43137"/>
                  </a:srgbClr>
                </a:outerShdw>
              </a:effectLst>
            </a:endParaRPr>
          </a:p>
        </p:txBody>
      </p:sp>
      <p:sp>
        <p:nvSpPr>
          <p:cNvPr id="5" name="Text Placeholder 4"/>
          <p:cNvSpPr>
            <a:spLocks noGrp="1"/>
          </p:cNvSpPr>
          <p:nvPr>
            <p:ph idx="1"/>
          </p:nvPr>
        </p:nvSpPr>
        <p:spPr/>
        <p:txBody>
          <a:bodyPr>
            <a:noAutofit/>
          </a:bodyPr>
          <a:lstStyle/>
          <a:p>
            <a:pPr>
              <a:spcAft>
                <a:spcPts val="1200"/>
              </a:spcAft>
              <a:buFont typeface="Arial" pitchFamily="34" charset="0"/>
              <a:buChar char="•"/>
            </a:pPr>
            <a:r>
              <a:rPr lang="en-US" sz="2800" dirty="0" smtClean="0"/>
              <a:t>Entities Eligible to Hold Charters</a:t>
            </a:r>
          </a:p>
          <a:p>
            <a:pPr>
              <a:spcAft>
                <a:spcPts val="1200"/>
              </a:spcAft>
              <a:buFont typeface="Arial" pitchFamily="34" charset="0"/>
              <a:buChar char="•"/>
            </a:pPr>
            <a:r>
              <a:rPr lang="en-US" sz="2800" dirty="0" smtClean="0"/>
              <a:t>Open Government Laws</a:t>
            </a:r>
          </a:p>
          <a:p>
            <a:pPr>
              <a:spcAft>
                <a:spcPts val="1200"/>
              </a:spcAft>
              <a:buFont typeface="Arial" pitchFamily="34" charset="0"/>
              <a:buChar char="•"/>
            </a:pPr>
            <a:r>
              <a:rPr lang="en-US" sz="2800" dirty="0" smtClean="0"/>
              <a:t>Nonsectarian Requirement</a:t>
            </a:r>
          </a:p>
          <a:p>
            <a:pPr>
              <a:spcAft>
                <a:spcPts val="1200"/>
              </a:spcAft>
              <a:buFont typeface="Arial" pitchFamily="34" charset="0"/>
              <a:buChar char="•"/>
            </a:pPr>
            <a:r>
              <a:rPr lang="en-US" sz="2800" dirty="0" smtClean="0"/>
              <a:t>Restrictions on Who May Serve</a:t>
            </a:r>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normAutofit fontScale="90000"/>
          </a:bodyPr>
          <a:lstStyle/>
          <a:p>
            <a:r>
              <a:rPr lang="en-US" dirty="0" smtClean="0">
                <a:solidFill>
                  <a:schemeClr val="tx1"/>
                </a:solidFill>
              </a:rPr>
              <a:t>Admissions Process – continued </a:t>
            </a:r>
          </a:p>
        </p:txBody>
      </p:sp>
      <p:sp>
        <p:nvSpPr>
          <p:cNvPr id="4" name="Content Placeholder 3"/>
          <p:cNvSpPr>
            <a:spLocks noGrp="1"/>
          </p:cNvSpPr>
          <p:nvPr>
            <p:ph idx="1"/>
          </p:nvPr>
        </p:nvSpPr>
        <p:spPr/>
        <p:txBody>
          <a:bodyPr/>
          <a:lstStyle/>
          <a:p>
            <a:pPr>
              <a:spcAft>
                <a:spcPts val="1200"/>
              </a:spcAft>
              <a:buFontTx/>
              <a:buChar char="•"/>
              <a:defRPr/>
            </a:pPr>
            <a:r>
              <a:rPr lang="en-US" sz="2400" dirty="0" smtClean="0">
                <a:latin typeface="Times New Roman" pitchFamily="18" charset="0"/>
              </a:rPr>
              <a:t> </a:t>
            </a:r>
            <a:r>
              <a:rPr lang="en-US" dirty="0" smtClean="0">
                <a:latin typeface="Arial" pitchFamily="34" charset="0"/>
                <a:cs typeface="Arial" pitchFamily="34" charset="0"/>
              </a:rPr>
              <a:t>Federal law requires a homeless student to be admitted immediately even if student cannot produce records normally required.</a:t>
            </a:r>
          </a:p>
          <a:p>
            <a:pPr>
              <a:buFontTx/>
              <a:buChar char="•"/>
              <a:defRPr/>
            </a:pPr>
            <a:r>
              <a:rPr lang="en-US" dirty="0" smtClean="0">
                <a:latin typeface="Arial" pitchFamily="34" charset="0"/>
                <a:cs typeface="Arial" pitchFamily="34" charset="0"/>
              </a:rPr>
              <a:t>Still student must be an eligible student and </a:t>
            </a:r>
            <a:r>
              <a:rPr lang="en-US" dirty="0" smtClean="0">
                <a:latin typeface="Arial" pitchFamily="34" charset="0"/>
                <a:cs typeface="Arial" pitchFamily="34" charset="0"/>
              </a:rPr>
              <a:t> school must </a:t>
            </a:r>
            <a:r>
              <a:rPr lang="en-US" dirty="0" smtClean="0">
                <a:latin typeface="Arial" pitchFamily="34" charset="0"/>
                <a:cs typeface="Arial" pitchFamily="34" charset="0"/>
              </a:rPr>
              <a:t>have space available with no wait list.</a:t>
            </a:r>
          </a:p>
          <a:p>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normAutofit fontScale="90000"/>
          </a:bodyPr>
          <a:lstStyle/>
          <a:p>
            <a:r>
              <a:rPr lang="en-US" dirty="0" smtClean="0">
                <a:solidFill>
                  <a:schemeClr val="tx1"/>
                </a:solidFill>
              </a:rPr>
              <a:t>Admissions Process – continued </a:t>
            </a:r>
          </a:p>
        </p:txBody>
      </p:sp>
      <p:sp>
        <p:nvSpPr>
          <p:cNvPr id="4" name="Content Placeholder 3"/>
          <p:cNvSpPr>
            <a:spLocks noGrp="1"/>
          </p:cNvSpPr>
          <p:nvPr>
            <p:ph idx="1"/>
          </p:nvPr>
        </p:nvSpPr>
        <p:spPr/>
        <p:txBody>
          <a:bodyPr>
            <a:normAutofit fontScale="85000" lnSpcReduction="10000"/>
          </a:bodyPr>
          <a:lstStyle/>
          <a:p>
            <a:pPr>
              <a:lnSpc>
                <a:spcPct val="110000"/>
              </a:lnSpc>
              <a:spcAft>
                <a:spcPts val="600"/>
              </a:spcAft>
              <a:buFontTx/>
              <a:buChar char="•"/>
              <a:defRPr/>
            </a:pPr>
            <a:r>
              <a:rPr lang="en-US" sz="2400" dirty="0" smtClean="0"/>
              <a:t>Administrative Rule</a:t>
            </a:r>
            <a:r>
              <a:rPr lang="en-US" sz="2000" dirty="0" smtClean="0"/>
              <a:t>:</a:t>
            </a:r>
          </a:p>
          <a:p>
            <a:pPr lvl="1">
              <a:lnSpc>
                <a:spcPct val="110000"/>
              </a:lnSpc>
              <a:spcAft>
                <a:spcPts val="600"/>
              </a:spcAft>
              <a:buFontTx/>
              <a:buChar char="•"/>
              <a:defRPr/>
            </a:pPr>
            <a:r>
              <a:rPr lang="en-US" sz="2000" dirty="0" smtClean="0"/>
              <a:t>19 TAC §100.1207 Student Admission</a:t>
            </a:r>
          </a:p>
          <a:p>
            <a:pPr lvl="2">
              <a:lnSpc>
                <a:spcPct val="110000"/>
              </a:lnSpc>
              <a:spcAft>
                <a:spcPts val="600"/>
              </a:spcAft>
              <a:buFontTx/>
              <a:buChar char="•"/>
              <a:defRPr/>
            </a:pPr>
            <a:r>
              <a:rPr lang="en-US" sz="2000" dirty="0" smtClean="0"/>
              <a:t>a) application deadline for admission to a charter school, a charter holder shall:</a:t>
            </a:r>
          </a:p>
          <a:p>
            <a:pPr lvl="3">
              <a:lnSpc>
                <a:spcPct val="110000"/>
              </a:lnSpc>
              <a:spcAft>
                <a:spcPts val="600"/>
              </a:spcAft>
              <a:buFontTx/>
              <a:buChar char="•"/>
              <a:defRPr/>
            </a:pPr>
            <a:r>
              <a:rPr lang="en-US" sz="2000" dirty="0" smtClean="0"/>
              <a:t>1) establish a reasonable deadline</a:t>
            </a:r>
          </a:p>
          <a:p>
            <a:pPr lvl="3">
              <a:lnSpc>
                <a:spcPct val="110000"/>
              </a:lnSpc>
              <a:spcAft>
                <a:spcPts val="600"/>
              </a:spcAft>
              <a:buFontTx/>
              <a:buChar char="•"/>
              <a:defRPr/>
            </a:pPr>
            <a:r>
              <a:rPr lang="en-US" sz="2000" dirty="0" smtClean="0"/>
              <a:t>2) use a lottery if oversubscribed</a:t>
            </a:r>
          </a:p>
          <a:p>
            <a:pPr lvl="2">
              <a:lnSpc>
                <a:spcPct val="110000"/>
              </a:lnSpc>
              <a:spcAft>
                <a:spcPts val="600"/>
              </a:spcAft>
              <a:buFontTx/>
              <a:buChar char="•"/>
              <a:defRPr/>
            </a:pPr>
            <a:r>
              <a:rPr lang="en-US" sz="2000" dirty="0" smtClean="0"/>
              <a:t>b) Lottery Exemption – may do so as consistent with definition of “public charter school” under NCLB PL 107-110</a:t>
            </a:r>
          </a:p>
          <a:p>
            <a:pPr lvl="2">
              <a:lnSpc>
                <a:spcPct val="110000"/>
              </a:lnSpc>
              <a:spcAft>
                <a:spcPts val="600"/>
              </a:spcAft>
              <a:buFontTx/>
              <a:buChar char="•"/>
              <a:defRPr/>
            </a:pPr>
            <a:r>
              <a:rPr lang="en-US" sz="2000" dirty="0" smtClean="0"/>
              <a:t>c) Newspaper publication</a:t>
            </a:r>
          </a:p>
          <a:p>
            <a:pPr lvl="3">
              <a:lnSpc>
                <a:spcPct val="110000"/>
              </a:lnSpc>
              <a:spcAft>
                <a:spcPts val="600"/>
              </a:spcAft>
              <a:buFontTx/>
              <a:buChar char="•"/>
              <a:defRPr/>
            </a:pPr>
            <a:r>
              <a:rPr lang="en-US" sz="2000" dirty="0" smtClean="0"/>
              <a:t>1)State the date of application deadline</a:t>
            </a:r>
          </a:p>
          <a:p>
            <a:pPr lvl="3">
              <a:lnSpc>
                <a:spcPct val="110000"/>
              </a:lnSpc>
              <a:spcAft>
                <a:spcPts val="600"/>
              </a:spcAft>
              <a:buFontTx/>
              <a:buChar char="•"/>
              <a:defRPr/>
            </a:pPr>
            <a:r>
              <a:rPr lang="en-US" sz="2000" dirty="0" smtClean="0"/>
              <a:t>2) published in newspaper of general circulation not later than 7</a:t>
            </a:r>
            <a:r>
              <a:rPr lang="en-US" sz="2000" baseline="30000" dirty="0" smtClean="0"/>
              <a:t>th</a:t>
            </a:r>
            <a:r>
              <a:rPr lang="en-US" sz="2000" dirty="0" smtClean="0"/>
              <a:t> day before application deadline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normAutofit fontScale="90000"/>
          </a:bodyPr>
          <a:lstStyle/>
          <a:p>
            <a:r>
              <a:rPr lang="en-US" dirty="0" smtClean="0">
                <a:solidFill>
                  <a:schemeClr val="tx1"/>
                </a:solidFill>
              </a:rPr>
              <a:t>Admissions Process – continued </a:t>
            </a:r>
          </a:p>
        </p:txBody>
      </p:sp>
      <p:sp>
        <p:nvSpPr>
          <p:cNvPr id="4" name="Content Placeholder 3"/>
          <p:cNvSpPr>
            <a:spLocks noGrp="1"/>
          </p:cNvSpPr>
          <p:nvPr>
            <p:ph idx="1"/>
          </p:nvPr>
        </p:nvSpPr>
        <p:spPr/>
        <p:txBody>
          <a:bodyPr>
            <a:normAutofit fontScale="62500" lnSpcReduction="20000"/>
          </a:bodyPr>
          <a:lstStyle/>
          <a:p>
            <a:pPr>
              <a:lnSpc>
                <a:spcPct val="120000"/>
              </a:lnSpc>
              <a:spcAft>
                <a:spcPts val="600"/>
              </a:spcAft>
              <a:defRPr/>
            </a:pPr>
            <a:r>
              <a:rPr lang="en-US" sz="3200" dirty="0" smtClean="0"/>
              <a:t>(f.) Maximum Enrollment; Transfers.</a:t>
            </a:r>
          </a:p>
          <a:p>
            <a:pPr>
              <a:lnSpc>
                <a:spcPct val="120000"/>
              </a:lnSpc>
              <a:spcAft>
                <a:spcPts val="600"/>
              </a:spcAft>
              <a:defRPr/>
            </a:pPr>
            <a:r>
              <a:rPr lang="en-US" dirty="0" smtClean="0"/>
              <a:t>	…“Students who reside outside the geographic boundaries stated in the open-enrollment charter shall not be admitted to the charter school until all eligible applicants who reside within the boundaries and have submitted a timely application have been enrolled. Then, if the open-enrollment charter so provides, the charter holder may admit transfer students to the charter school in accordance with the terms of the open-enrollment charter.”</a:t>
            </a:r>
          </a:p>
          <a:p>
            <a:pPr>
              <a:lnSpc>
                <a:spcPct val="120000"/>
              </a:lnSpc>
              <a:spcAft>
                <a:spcPts val="600"/>
              </a:spcAft>
              <a:defRPr/>
            </a:pPr>
            <a:r>
              <a:rPr lang="en-US" dirty="0" smtClean="0"/>
              <a:t>Important to note: A charter may not accept students who reside outside its geographic boundary.  However, a charter may have primary geographic boundary and secondary or transfer geographic boundary </a:t>
            </a:r>
            <a:r>
              <a:rPr lang="en-US" i="1" dirty="0" smtClean="0"/>
              <a:t>if </a:t>
            </a:r>
            <a:r>
              <a:rPr lang="en-US" dirty="0" smtClean="0"/>
              <a:t> the open-enrollment charter so provides. </a:t>
            </a:r>
            <a:endParaRPr lang="en-US" i="1"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normAutofit fontScale="90000"/>
          </a:bodyPr>
          <a:lstStyle/>
          <a:p>
            <a:r>
              <a:rPr lang="en-US" dirty="0" smtClean="0">
                <a:solidFill>
                  <a:schemeClr val="tx1"/>
                </a:solidFill>
              </a:rPr>
              <a:t>Admissions Process – continued </a:t>
            </a:r>
          </a:p>
        </p:txBody>
      </p:sp>
      <p:sp>
        <p:nvSpPr>
          <p:cNvPr id="4" name="Content Placeholder 3"/>
          <p:cNvSpPr>
            <a:spLocks noGrp="1"/>
          </p:cNvSpPr>
          <p:nvPr>
            <p:ph idx="1"/>
          </p:nvPr>
        </p:nvSpPr>
        <p:spPr/>
        <p:txBody>
          <a:bodyPr>
            <a:normAutofit fontScale="62500" lnSpcReduction="20000"/>
          </a:bodyPr>
          <a:lstStyle/>
          <a:p>
            <a:pPr>
              <a:lnSpc>
                <a:spcPct val="120000"/>
              </a:lnSpc>
              <a:spcAft>
                <a:spcPts val="600"/>
              </a:spcAft>
              <a:defRPr/>
            </a:pPr>
            <a:r>
              <a:rPr lang="en-US" sz="3200" dirty="0" smtClean="0"/>
              <a:t>Beware:</a:t>
            </a:r>
          </a:p>
          <a:p>
            <a:pPr>
              <a:lnSpc>
                <a:spcPct val="120000"/>
              </a:lnSpc>
              <a:spcAft>
                <a:spcPts val="600"/>
              </a:spcAft>
              <a:defRPr/>
            </a:pPr>
            <a:r>
              <a:rPr lang="en-US" dirty="0" smtClean="0"/>
              <a:t>Very few charters have such transfer boundaries. It can be very costly to charter holder if you accept students from outside your approved geographic boundaries. See 19 TAC §100.1041(d) Eligibility for state funding (1) If a charter holder,…before or without approval for expansion under §100.1033(d)of this title,…expands its geographic boundaries, …then the charter holder is not eligible to receive state funds for the activities of the unapproved expansion of its charter school operations.</a:t>
            </a:r>
          </a:p>
          <a:p>
            <a:pPr>
              <a:lnSpc>
                <a:spcPct val="120000"/>
              </a:lnSpc>
              <a:spcAft>
                <a:spcPts val="600"/>
              </a:spcAft>
              <a:defRPr/>
            </a:pPr>
            <a:r>
              <a:rPr lang="en-US" dirty="0" smtClean="0"/>
              <a:t>The charter may owe the state of Texas a repayment for over allocated funds for those students who live in unapproved geographic boundaries while attending the charter.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normAutofit/>
          </a:bodyPr>
          <a:lstStyle/>
          <a:p>
            <a:pPr eaLnBrk="1" hangingPunct="1"/>
            <a:r>
              <a:rPr lang="en-US" dirty="0" smtClean="0">
                <a:solidFill>
                  <a:schemeClr val="tx1"/>
                </a:solidFill>
              </a:rPr>
              <a:t>Admission Policy</a:t>
            </a:r>
          </a:p>
        </p:txBody>
      </p:sp>
      <p:sp>
        <p:nvSpPr>
          <p:cNvPr id="5" name="Content Placeholder 4"/>
          <p:cNvSpPr>
            <a:spLocks noGrp="1"/>
          </p:cNvSpPr>
          <p:nvPr>
            <p:ph idx="1"/>
          </p:nvPr>
        </p:nvSpPr>
        <p:spPr/>
        <p:txBody>
          <a:bodyPr/>
          <a:lstStyle/>
          <a:p>
            <a:pPr>
              <a:spcAft>
                <a:spcPts val="600"/>
              </a:spcAft>
              <a:buFontTx/>
              <a:buChar char="•"/>
              <a:defRPr/>
            </a:pPr>
            <a:r>
              <a:rPr lang="en-US" sz="2400" dirty="0" smtClean="0">
                <a:latin typeface="Arial" pitchFamily="34" charset="0"/>
                <a:cs typeface="Arial" pitchFamily="34" charset="0"/>
              </a:rPr>
              <a:t> Inclusions required:</a:t>
            </a:r>
          </a:p>
          <a:p>
            <a:pPr lvl="1">
              <a:spcAft>
                <a:spcPts val="600"/>
              </a:spcAft>
              <a:buFontTx/>
              <a:buChar char="•"/>
              <a:defRPr/>
            </a:pPr>
            <a:r>
              <a:rPr lang="en-US" sz="2400" dirty="0" smtClean="0">
                <a:latin typeface="Arial" pitchFamily="34" charset="0"/>
                <a:cs typeface="Arial" pitchFamily="34" charset="0"/>
              </a:rPr>
              <a:t>19 TAC §100.1207(d) – governing body of the charter holder must adopt a student admissions and enrollment policy that:</a:t>
            </a:r>
          </a:p>
          <a:p>
            <a:pPr lvl="2">
              <a:spcAft>
                <a:spcPts val="600"/>
              </a:spcAft>
              <a:buFontTx/>
              <a:buChar char="•"/>
              <a:defRPr/>
            </a:pPr>
            <a:r>
              <a:rPr lang="en-US" sz="2000" dirty="0" smtClean="0">
                <a:latin typeface="Arial" pitchFamily="34" charset="0"/>
                <a:cs typeface="Arial" pitchFamily="34" charset="0"/>
              </a:rPr>
              <a:t>1) prohibits discrimination on basis of sex, national origin, ethnicity, religion, disability, academic ability, or athletic ability, or the district the student would otherwise attend or</a:t>
            </a:r>
          </a:p>
          <a:p>
            <a:pPr lvl="2">
              <a:spcAft>
                <a:spcPts val="600"/>
              </a:spcAft>
              <a:buFontTx/>
              <a:buChar char="•"/>
              <a:defRPr/>
            </a:pPr>
            <a:r>
              <a:rPr lang="en-US" sz="2000" dirty="0" smtClean="0">
                <a:latin typeface="Arial" pitchFamily="34" charset="0"/>
                <a:cs typeface="Arial" pitchFamily="34" charset="0"/>
              </a:rPr>
              <a:t>2) specific other non-discriminatory enrollment criteria, i.e. history of criminal offense, juvenile at adjudicated or discipline problem under TEC Chapter 37, Subchapter A</a:t>
            </a:r>
          </a:p>
        </p:txBody>
      </p:sp>
      <p:pic>
        <p:nvPicPr>
          <p:cNvPr id="6" name="Picture 2"/>
          <p:cNvPicPr>
            <a:picLocks noChangeAspect="1" noChangeArrowheads="1"/>
          </p:cNvPicPr>
          <p:nvPr/>
        </p:nvPicPr>
        <p:blipFill>
          <a:blip r:embed="rId2" cstate="print"/>
          <a:srcRect/>
          <a:stretch>
            <a:fillRect/>
          </a:stretch>
        </p:blipFill>
        <p:spPr bwMode="auto">
          <a:xfrm>
            <a:off x="7010400" y="657225"/>
            <a:ext cx="1762125" cy="1476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normAutofit/>
          </a:bodyPr>
          <a:lstStyle/>
          <a:p>
            <a:r>
              <a:rPr lang="en-US" dirty="0" smtClean="0">
                <a:solidFill>
                  <a:schemeClr val="tx1"/>
                </a:solidFill>
              </a:rPr>
              <a:t>Admission Policy – continued </a:t>
            </a:r>
          </a:p>
        </p:txBody>
      </p:sp>
      <p:sp>
        <p:nvSpPr>
          <p:cNvPr id="4" name="Content Placeholder 3"/>
          <p:cNvSpPr>
            <a:spLocks noGrp="1"/>
          </p:cNvSpPr>
          <p:nvPr>
            <p:ph idx="1"/>
          </p:nvPr>
        </p:nvSpPr>
        <p:spPr/>
        <p:txBody>
          <a:bodyPr/>
          <a:lstStyle/>
          <a:p>
            <a:pPr>
              <a:spcAft>
                <a:spcPts val="600"/>
              </a:spcAft>
              <a:buFontTx/>
              <a:buChar char="•"/>
              <a:defRPr/>
            </a:pPr>
            <a:r>
              <a:rPr lang="en-US" sz="2400" dirty="0" smtClean="0"/>
              <a:t>Exclusions allowed:</a:t>
            </a:r>
          </a:p>
          <a:p>
            <a:pPr lvl="1">
              <a:spcAft>
                <a:spcPts val="600"/>
              </a:spcAft>
              <a:buFontTx/>
              <a:buChar char="•"/>
              <a:defRPr/>
            </a:pPr>
            <a:r>
              <a:rPr lang="en-US" sz="2400" dirty="0" smtClean="0"/>
              <a:t>TEC §12.111(a)(6)(A) –  exclusion of student for disciplinary reasons under Chapter 37, Subchapter A</a:t>
            </a:r>
          </a:p>
          <a:p>
            <a:pPr lvl="1">
              <a:spcAft>
                <a:spcPts val="600"/>
              </a:spcAft>
              <a:buFontTx/>
              <a:buChar char="•"/>
              <a:defRPr/>
            </a:pPr>
            <a:r>
              <a:rPr lang="en-US" sz="2400" dirty="0" smtClean="0">
                <a:latin typeface="Arial" pitchFamily="34" charset="0"/>
                <a:cs typeface="Arial" pitchFamily="34" charset="0"/>
              </a:rPr>
              <a:t>TEC §12.111(a)(6)(B) – policy that requires demonstration of artistic ability for school specializing in performing arts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92" name="Picture 8" descr="C:\Users\rkeese\AppData\Local\Microsoft\Windows\Temporary Internet Files\Content.IE5\QLHGOBZP\MC900217144[1].wmf"/>
          <p:cNvPicPr>
            <a:picLocks noChangeAspect="1" noChangeArrowheads="1"/>
          </p:cNvPicPr>
          <p:nvPr/>
        </p:nvPicPr>
        <p:blipFill>
          <a:blip r:embed="rId2" cstate="print"/>
          <a:srcRect/>
          <a:stretch>
            <a:fillRect/>
          </a:stretch>
        </p:blipFill>
        <p:spPr bwMode="auto">
          <a:xfrm>
            <a:off x="7010400" y="709879"/>
            <a:ext cx="1808683" cy="1652321"/>
          </a:xfrm>
          <a:prstGeom prst="rect">
            <a:avLst/>
          </a:prstGeom>
          <a:noFill/>
        </p:spPr>
      </p:pic>
      <p:sp>
        <p:nvSpPr>
          <p:cNvPr id="16387" name="Rectangle 2"/>
          <p:cNvSpPr>
            <a:spLocks noGrp="1" noChangeArrowheads="1"/>
          </p:cNvSpPr>
          <p:nvPr>
            <p:ph type="title"/>
          </p:nvPr>
        </p:nvSpPr>
        <p:spPr/>
        <p:txBody>
          <a:bodyPr>
            <a:normAutofit/>
          </a:bodyPr>
          <a:lstStyle/>
          <a:p>
            <a:pPr eaLnBrk="1" fontAlgn="auto" hangingPunct="1">
              <a:spcAft>
                <a:spcPts val="0"/>
              </a:spcAft>
              <a:defRPr/>
            </a:pPr>
            <a:r>
              <a:rPr lang="en-US" dirty="0" smtClean="0">
                <a:solidFill>
                  <a:schemeClr val="tx1"/>
                </a:solidFill>
              </a:rPr>
              <a:t>Performing Arts</a:t>
            </a:r>
          </a:p>
        </p:txBody>
      </p:sp>
      <p:sp>
        <p:nvSpPr>
          <p:cNvPr id="16388" name="Rectangle 3"/>
          <p:cNvSpPr>
            <a:spLocks noGrp="1" noChangeArrowheads="1"/>
          </p:cNvSpPr>
          <p:nvPr>
            <p:ph idx="1"/>
          </p:nvPr>
        </p:nvSpPr>
        <p:spPr/>
        <p:txBody>
          <a:bodyPr>
            <a:normAutofit lnSpcReduction="10000"/>
          </a:bodyPr>
          <a:lstStyle/>
          <a:p>
            <a:pPr eaLnBrk="1" hangingPunct="1">
              <a:spcAft>
                <a:spcPts val="600"/>
              </a:spcAft>
            </a:pPr>
            <a:r>
              <a:rPr lang="en-US" sz="2400" b="1" dirty="0" smtClean="0">
                <a:latin typeface="Arial" pitchFamily="34" charset="0"/>
                <a:cs typeface="Arial" pitchFamily="34" charset="0"/>
              </a:rPr>
              <a:t>TEC §§12.1171 &amp; 12.111</a:t>
            </a:r>
            <a:r>
              <a:rPr lang="en-US" sz="2400" dirty="0" smtClean="0">
                <a:latin typeface="Arial" pitchFamily="34" charset="0"/>
                <a:cs typeface="Arial" pitchFamily="34" charset="0"/>
              </a:rPr>
              <a:t> – Charter may include an emphasis in performing arts – music, theater and dance – which may include:</a:t>
            </a:r>
          </a:p>
          <a:p>
            <a:pPr lvl="1" eaLnBrk="1" hangingPunct="1">
              <a:spcAft>
                <a:spcPts val="600"/>
              </a:spcAft>
            </a:pPr>
            <a:r>
              <a:rPr lang="en-US" sz="2100" dirty="0" smtClean="0">
                <a:latin typeface="Arial" pitchFamily="34" charset="0"/>
                <a:cs typeface="Arial" pitchFamily="34" charset="0"/>
              </a:rPr>
              <a:t>1) core academic curriculum integrated with performing arts</a:t>
            </a:r>
          </a:p>
          <a:p>
            <a:pPr lvl="1" eaLnBrk="1" hangingPunct="1">
              <a:spcAft>
                <a:spcPts val="600"/>
              </a:spcAft>
            </a:pPr>
            <a:r>
              <a:rPr lang="en-US" sz="2100" dirty="0" smtClean="0">
                <a:latin typeface="Arial" pitchFamily="34" charset="0"/>
                <a:cs typeface="Arial" pitchFamily="34" charset="0"/>
              </a:rPr>
              <a:t>2) wider array of performing arts courses then are typically offered at public schools </a:t>
            </a:r>
          </a:p>
          <a:p>
            <a:pPr lvl="1" eaLnBrk="1" hangingPunct="1">
              <a:spcAft>
                <a:spcPts val="600"/>
              </a:spcAft>
            </a:pPr>
            <a:r>
              <a:rPr lang="en-US" sz="2100" dirty="0" smtClean="0">
                <a:latin typeface="Arial" pitchFamily="34" charset="0"/>
                <a:cs typeface="Arial" pitchFamily="34" charset="0"/>
              </a:rPr>
              <a:t>3) frequent opportunities for students to demonstrate artistic talent</a:t>
            </a:r>
          </a:p>
          <a:p>
            <a:pPr lvl="1" eaLnBrk="1" hangingPunct="1">
              <a:spcAft>
                <a:spcPts val="600"/>
              </a:spcAft>
            </a:pPr>
            <a:r>
              <a:rPr lang="en-US" sz="2100" dirty="0" smtClean="0">
                <a:latin typeface="Arial" pitchFamily="34" charset="0"/>
                <a:cs typeface="Arial" pitchFamily="34" charset="0"/>
              </a:rPr>
              <a:t>4) cooperative programs with other organizations or individual in the performing arts community</a:t>
            </a:r>
          </a:p>
          <a:p>
            <a:pPr lvl="1" eaLnBrk="1" hangingPunct="1">
              <a:spcAft>
                <a:spcPts val="600"/>
              </a:spcAft>
            </a:pPr>
            <a:r>
              <a:rPr lang="en-US" sz="2100" dirty="0" smtClean="0">
                <a:latin typeface="Arial" pitchFamily="34" charset="0"/>
                <a:cs typeface="Arial" pitchFamily="34" charset="0"/>
              </a:rPr>
              <a:t>5) other innovative methods for offering performing arts learning opportunities</a:t>
            </a:r>
          </a:p>
        </p:txBody>
      </p:sp>
      <p:sp>
        <p:nvSpPr>
          <p:cNvPr id="5" name="Slide Number Placeholder 5"/>
          <p:cNvSpPr>
            <a:spLocks noGrp="1"/>
          </p:cNvSpPr>
          <p:nvPr>
            <p:ph type="sldNum" sz="quarter" idx="12"/>
          </p:nvPr>
        </p:nvSpPr>
        <p:spPr/>
        <p:txBody>
          <a:bodyPr>
            <a:normAutofit/>
          </a:bodyPr>
          <a:lstStyle/>
          <a:p>
            <a:pPr>
              <a:defRPr/>
            </a:pPr>
            <a:fld id="{5F5DEF49-425E-42DE-9106-C7C68E6714C8}" type="slidenum">
              <a:rPr lang="en-US"/>
              <a:pPr>
                <a:defRPr/>
              </a:pPr>
              <a:t>36</a:t>
            </a:fld>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a:bodyPr>
          <a:lstStyle/>
          <a:p>
            <a:pPr>
              <a:defRPr/>
            </a:pPr>
            <a:r>
              <a:rPr lang="en-US" dirty="0" smtClean="0">
                <a:solidFill>
                  <a:schemeClr val="tx1"/>
                </a:solidFill>
              </a:rPr>
              <a:t>Performing Arts – continued </a:t>
            </a:r>
          </a:p>
        </p:txBody>
      </p:sp>
      <p:sp>
        <p:nvSpPr>
          <p:cNvPr id="16388" name="Rectangle 3"/>
          <p:cNvSpPr>
            <a:spLocks noGrp="1" noChangeArrowheads="1"/>
          </p:cNvSpPr>
          <p:nvPr>
            <p:ph idx="1"/>
          </p:nvPr>
        </p:nvSpPr>
        <p:spPr/>
        <p:txBody>
          <a:bodyPr/>
          <a:lstStyle/>
          <a:p>
            <a:pPr eaLnBrk="1" hangingPunct="1">
              <a:spcAft>
                <a:spcPts val="600"/>
              </a:spcAft>
            </a:pPr>
            <a:r>
              <a:rPr lang="en-US" sz="2400" dirty="0" smtClean="0">
                <a:latin typeface="Arial" pitchFamily="34" charset="0"/>
                <a:cs typeface="Arial" pitchFamily="34" charset="0"/>
              </a:rPr>
              <a:t>To the extent consistent with definition of public charter school with NCLB, governing body may adopt an admission policy that required a student to demonstrate an interest or ability in the performing arts or to audition for admission to the school.</a:t>
            </a:r>
          </a:p>
        </p:txBody>
      </p:sp>
      <p:sp>
        <p:nvSpPr>
          <p:cNvPr id="5" name="Slide Number Placeholder 5"/>
          <p:cNvSpPr>
            <a:spLocks noGrp="1"/>
          </p:cNvSpPr>
          <p:nvPr>
            <p:ph type="sldNum" sz="quarter" idx="12"/>
          </p:nvPr>
        </p:nvSpPr>
        <p:spPr/>
        <p:txBody>
          <a:bodyPr>
            <a:normAutofit/>
          </a:bodyPr>
          <a:lstStyle/>
          <a:p>
            <a:pPr>
              <a:defRPr/>
            </a:pPr>
            <a:fld id="{5F5DEF49-425E-42DE-9106-C7C68E6714C8}" type="slidenum">
              <a:rPr lang="en-US"/>
              <a:pPr>
                <a:defRPr/>
              </a:pPr>
              <a:t>37</a:t>
            </a:fld>
            <a:endParaRPr lang="en-US" dirty="0"/>
          </a:p>
        </p:txBody>
      </p:sp>
      <p:pic>
        <p:nvPicPr>
          <p:cNvPr id="53251" name="Picture 3" descr="C:\Users\rkeese\AppData\Local\Microsoft\Windows\Temporary Internet Files\Content.IE5\660IDSXF\MC900441798[1].png"/>
          <p:cNvPicPr>
            <a:picLocks noChangeAspect="1" noChangeArrowheads="1"/>
          </p:cNvPicPr>
          <p:nvPr/>
        </p:nvPicPr>
        <p:blipFill>
          <a:blip r:embed="rId2" cstate="print"/>
          <a:srcRect/>
          <a:stretch>
            <a:fillRect/>
          </a:stretch>
        </p:blipFill>
        <p:spPr bwMode="auto">
          <a:xfrm>
            <a:off x="6934200" y="4876800"/>
            <a:ext cx="1600200" cy="1600200"/>
          </a:xfrm>
          <a:prstGeom prst="rect">
            <a:avLst/>
          </a:prstGeom>
          <a:noFill/>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a:bodyPr>
          <a:lstStyle/>
          <a:p>
            <a:pPr eaLnBrk="1" fontAlgn="auto" hangingPunct="1">
              <a:spcAft>
                <a:spcPts val="0"/>
              </a:spcAft>
              <a:defRPr/>
            </a:pPr>
            <a:r>
              <a:rPr lang="en-US" dirty="0" smtClean="0">
                <a:solidFill>
                  <a:schemeClr val="tx1"/>
                </a:solidFill>
              </a:rPr>
              <a:t>Lottery</a:t>
            </a:r>
          </a:p>
        </p:txBody>
      </p:sp>
      <p:sp>
        <p:nvSpPr>
          <p:cNvPr id="16388" name="Rectangle 3"/>
          <p:cNvSpPr>
            <a:spLocks noGrp="1" noChangeArrowheads="1"/>
          </p:cNvSpPr>
          <p:nvPr>
            <p:ph idx="1"/>
          </p:nvPr>
        </p:nvSpPr>
        <p:spPr/>
        <p:txBody>
          <a:bodyPr>
            <a:normAutofit lnSpcReduction="10000"/>
          </a:bodyPr>
          <a:lstStyle/>
          <a:p>
            <a:pPr eaLnBrk="1" hangingPunct="1">
              <a:spcAft>
                <a:spcPts val="600"/>
              </a:spcAft>
            </a:pPr>
            <a:r>
              <a:rPr lang="en-US" sz="2400" dirty="0" smtClean="0">
                <a:latin typeface="Arial" pitchFamily="34" charset="0"/>
                <a:cs typeface="Arial" pitchFamily="34" charset="0"/>
              </a:rPr>
              <a:t>Federal law and Non-Regulatory Guidance require charter schools receiving federal funds to use a lottery when a school is oversubscribed.</a:t>
            </a:r>
          </a:p>
          <a:p>
            <a:pPr lvl="1" eaLnBrk="1" hangingPunct="1">
              <a:spcAft>
                <a:spcPts val="600"/>
              </a:spcAft>
            </a:pPr>
            <a:r>
              <a:rPr lang="en-US" sz="2100" dirty="0" smtClean="0">
                <a:latin typeface="Arial" pitchFamily="34" charset="0"/>
                <a:cs typeface="Arial" pitchFamily="34" charset="0"/>
              </a:rPr>
              <a:t>20 USC §7221(</a:t>
            </a:r>
            <a:r>
              <a:rPr lang="en-US" sz="2100" dirty="0" err="1" smtClean="0">
                <a:latin typeface="Arial" pitchFamily="34" charset="0"/>
                <a:cs typeface="Arial" pitchFamily="34" charset="0"/>
              </a:rPr>
              <a:t>i</a:t>
            </a:r>
            <a:r>
              <a:rPr lang="en-US" sz="2100" dirty="0" smtClean="0">
                <a:latin typeface="Arial" pitchFamily="34" charset="0"/>
                <a:cs typeface="Arial" pitchFamily="34" charset="0"/>
              </a:rPr>
              <a:t>)(1) – “charter school” means a public school that-</a:t>
            </a:r>
          </a:p>
          <a:p>
            <a:pPr lvl="2" eaLnBrk="1" hangingPunct="1">
              <a:spcAft>
                <a:spcPts val="600"/>
              </a:spcAft>
            </a:pPr>
            <a:r>
              <a:rPr lang="en-US" sz="1800" dirty="0" smtClean="0">
                <a:latin typeface="Arial" pitchFamily="34" charset="0"/>
                <a:cs typeface="Arial" pitchFamily="34" charset="0"/>
              </a:rPr>
              <a:t>(H) is a school to which parents choose to send their children and admits children on basis of lottery, if more students apply for admission than that can be accommodated.</a:t>
            </a:r>
          </a:p>
          <a:p>
            <a:pPr lvl="1" eaLnBrk="1" hangingPunct="1">
              <a:spcAft>
                <a:spcPts val="600"/>
              </a:spcAft>
            </a:pPr>
            <a:r>
              <a:rPr lang="en-US" sz="2100" dirty="0" smtClean="0">
                <a:latin typeface="Arial" pitchFamily="34" charset="0"/>
                <a:cs typeface="Arial" pitchFamily="34" charset="0"/>
              </a:rPr>
              <a:t>Texas Law – TEC §12.117 offers 2 options:</a:t>
            </a:r>
          </a:p>
          <a:p>
            <a:pPr lvl="2" eaLnBrk="1" hangingPunct="1">
              <a:spcAft>
                <a:spcPts val="600"/>
              </a:spcAft>
            </a:pPr>
            <a:r>
              <a:rPr lang="en-US" sz="1800" dirty="0" smtClean="0">
                <a:latin typeface="Arial" pitchFamily="34" charset="0"/>
                <a:cs typeface="Arial" pitchFamily="34" charset="0"/>
              </a:rPr>
              <a:t>Lottery or</a:t>
            </a:r>
          </a:p>
          <a:p>
            <a:pPr lvl="2" eaLnBrk="1" hangingPunct="1">
              <a:spcAft>
                <a:spcPts val="600"/>
              </a:spcAft>
            </a:pPr>
            <a:r>
              <a:rPr lang="en-US" sz="1800" dirty="0" smtClean="0">
                <a:latin typeface="Arial" pitchFamily="34" charset="0"/>
                <a:cs typeface="Arial" pitchFamily="34" charset="0"/>
              </a:rPr>
              <a:t>First come, first serve – fill the positions in the order in which the applications were received before the application deadline.</a:t>
            </a:r>
          </a:p>
        </p:txBody>
      </p:sp>
      <p:sp>
        <p:nvSpPr>
          <p:cNvPr id="5" name="Slide Number Placeholder 5"/>
          <p:cNvSpPr>
            <a:spLocks noGrp="1"/>
          </p:cNvSpPr>
          <p:nvPr>
            <p:ph type="sldNum" sz="quarter" idx="12"/>
          </p:nvPr>
        </p:nvSpPr>
        <p:spPr/>
        <p:txBody>
          <a:bodyPr>
            <a:normAutofit/>
          </a:bodyPr>
          <a:lstStyle/>
          <a:p>
            <a:pPr>
              <a:defRPr/>
            </a:pPr>
            <a:fld id="{5F5DEF49-425E-42DE-9106-C7C68E6714C8}" type="slidenum">
              <a:rPr lang="en-US"/>
              <a:pPr>
                <a:defRPr/>
              </a:pPr>
              <a:t>38</a:t>
            </a:fld>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a:bodyPr>
          <a:lstStyle/>
          <a:p>
            <a:pPr eaLnBrk="1" fontAlgn="auto" hangingPunct="1">
              <a:spcAft>
                <a:spcPts val="0"/>
              </a:spcAft>
              <a:defRPr/>
            </a:pPr>
            <a:r>
              <a:rPr lang="en-US" dirty="0" smtClean="0">
                <a:solidFill>
                  <a:schemeClr val="tx1"/>
                </a:solidFill>
              </a:rPr>
              <a:t>Lottery Exemptions</a:t>
            </a:r>
          </a:p>
        </p:txBody>
      </p:sp>
      <p:sp>
        <p:nvSpPr>
          <p:cNvPr id="16388" name="Rectangle 3"/>
          <p:cNvSpPr>
            <a:spLocks noGrp="1" noChangeArrowheads="1"/>
          </p:cNvSpPr>
          <p:nvPr>
            <p:ph idx="1"/>
          </p:nvPr>
        </p:nvSpPr>
        <p:spPr/>
        <p:txBody>
          <a:bodyPr>
            <a:normAutofit fontScale="85000" lnSpcReduction="10000"/>
          </a:bodyPr>
          <a:lstStyle/>
          <a:p>
            <a:pPr eaLnBrk="1" hangingPunct="1">
              <a:lnSpc>
                <a:spcPct val="110000"/>
              </a:lnSpc>
              <a:spcAft>
                <a:spcPts val="600"/>
              </a:spcAft>
            </a:pPr>
            <a:r>
              <a:rPr lang="en-US" sz="2400" dirty="0" smtClean="0">
                <a:latin typeface="Arial" pitchFamily="34" charset="0"/>
                <a:cs typeface="Arial" pitchFamily="34" charset="0"/>
              </a:rPr>
              <a:t>Exemptions allowed under lottery:</a:t>
            </a:r>
          </a:p>
          <a:p>
            <a:pPr lvl="1" eaLnBrk="1" hangingPunct="1">
              <a:lnSpc>
                <a:spcPct val="110000"/>
              </a:lnSpc>
              <a:spcAft>
                <a:spcPts val="600"/>
              </a:spcAft>
            </a:pPr>
            <a:r>
              <a:rPr lang="en-US" sz="2000" dirty="0" smtClean="0">
                <a:latin typeface="Arial" pitchFamily="34" charset="0"/>
                <a:cs typeface="Arial" pitchFamily="34" charset="0"/>
              </a:rPr>
              <a:t>a) Students who are enrolled in a public school at the time it is converted into a public charter school;</a:t>
            </a:r>
          </a:p>
          <a:p>
            <a:pPr lvl="1" eaLnBrk="1" hangingPunct="1">
              <a:lnSpc>
                <a:spcPct val="110000"/>
              </a:lnSpc>
              <a:spcAft>
                <a:spcPts val="600"/>
              </a:spcAft>
            </a:pPr>
            <a:r>
              <a:rPr lang="en-US" sz="2000" dirty="0" smtClean="0">
                <a:latin typeface="Arial" pitchFamily="34" charset="0"/>
                <a:cs typeface="Arial" pitchFamily="34" charset="0"/>
              </a:rPr>
              <a:t>b) Students who are eligible to attend, and are living in the attendance area of, a public school at the time it is converted into a public charter school;</a:t>
            </a:r>
          </a:p>
          <a:p>
            <a:pPr lvl="1" eaLnBrk="1" hangingPunct="1">
              <a:lnSpc>
                <a:spcPct val="110000"/>
              </a:lnSpc>
              <a:spcAft>
                <a:spcPts val="600"/>
              </a:spcAft>
            </a:pPr>
            <a:r>
              <a:rPr lang="en-US" sz="2000" dirty="0" smtClean="0">
                <a:latin typeface="Arial" pitchFamily="34" charset="0"/>
                <a:cs typeface="Arial" pitchFamily="34" charset="0"/>
              </a:rPr>
              <a:t>c) Siblings of students already admitted to or attending the same charter school;</a:t>
            </a:r>
          </a:p>
          <a:p>
            <a:pPr lvl="1" eaLnBrk="1" hangingPunct="1">
              <a:lnSpc>
                <a:spcPct val="110000"/>
              </a:lnSpc>
              <a:spcAft>
                <a:spcPts val="600"/>
              </a:spcAft>
            </a:pPr>
            <a:r>
              <a:rPr lang="en-US" sz="2000" dirty="0" smtClean="0">
                <a:latin typeface="Arial" pitchFamily="34" charset="0"/>
                <a:cs typeface="Arial" pitchFamily="34" charset="0"/>
              </a:rPr>
              <a:t>d) Children of a charter school’s founders, teachers, and staff (so long as the total number of students allowed under this exemption constitutes only a small percentage of the school’s total enrollment); and</a:t>
            </a:r>
          </a:p>
          <a:p>
            <a:pPr lvl="1" eaLnBrk="1" hangingPunct="1">
              <a:lnSpc>
                <a:spcPct val="110000"/>
              </a:lnSpc>
              <a:spcAft>
                <a:spcPts val="600"/>
              </a:spcAft>
            </a:pPr>
            <a:r>
              <a:rPr lang="en-US" sz="2000" dirty="0" smtClean="0">
                <a:latin typeface="Arial" pitchFamily="34" charset="0"/>
                <a:cs typeface="Arial" pitchFamily="34" charset="0"/>
              </a:rPr>
              <a:t>e) Children of employee in a work-site charter school, (so long as the total number of students allowed under this exemption constitutes only a small percentage of the student’s total enrollment).</a:t>
            </a:r>
          </a:p>
        </p:txBody>
      </p:sp>
      <p:sp>
        <p:nvSpPr>
          <p:cNvPr id="5" name="Slide Number Placeholder 5"/>
          <p:cNvSpPr>
            <a:spLocks noGrp="1"/>
          </p:cNvSpPr>
          <p:nvPr>
            <p:ph type="sldNum" sz="quarter" idx="12"/>
          </p:nvPr>
        </p:nvSpPr>
        <p:spPr/>
        <p:txBody>
          <a:bodyPr>
            <a:normAutofit/>
          </a:bodyPr>
          <a:lstStyle/>
          <a:p>
            <a:pPr>
              <a:defRPr/>
            </a:pPr>
            <a:fld id="{5F5DEF49-425E-42DE-9106-C7C68E6714C8}" type="slidenum">
              <a:rPr lang="en-US"/>
              <a:pPr>
                <a:defRPr/>
              </a:pPr>
              <a:t>39</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Eligible Entities</a:t>
            </a:r>
            <a:endParaRPr lang="en-US" dirty="0"/>
          </a:p>
        </p:txBody>
      </p:sp>
      <p:sp>
        <p:nvSpPr>
          <p:cNvPr id="5" name="Content Placeholder 4"/>
          <p:cNvSpPr>
            <a:spLocks noGrp="1"/>
          </p:cNvSpPr>
          <p:nvPr>
            <p:ph idx="1"/>
          </p:nvPr>
        </p:nvSpPr>
        <p:spPr/>
        <p:txBody>
          <a:bodyPr/>
          <a:lstStyle/>
          <a:p>
            <a:pPr>
              <a:spcAft>
                <a:spcPts val="600"/>
              </a:spcAft>
            </a:pPr>
            <a:r>
              <a:rPr lang="en-US" dirty="0" smtClean="0"/>
              <a:t>Governmental Entity</a:t>
            </a:r>
          </a:p>
          <a:p>
            <a:pPr>
              <a:spcAft>
                <a:spcPts val="600"/>
              </a:spcAft>
            </a:pPr>
            <a:r>
              <a:rPr lang="en-US" dirty="0" smtClean="0"/>
              <a:t>Institution of Higher Education</a:t>
            </a:r>
          </a:p>
          <a:p>
            <a:pPr>
              <a:spcAft>
                <a:spcPts val="600"/>
              </a:spcAft>
            </a:pPr>
            <a:r>
              <a:rPr lang="en-US" dirty="0" smtClean="0"/>
              <a:t>Nonprofit corporation exempt from taxation under Internal Revenue Code Section 501(c)(3)</a:t>
            </a:r>
          </a:p>
          <a:p>
            <a:pPr lvl="1">
              <a:spcAft>
                <a:spcPts val="600"/>
              </a:spcAft>
            </a:pPr>
            <a:r>
              <a:rPr lang="en-US" dirty="0" smtClean="0"/>
              <a:t>Must have final IRS determination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a:bodyPr>
          <a:lstStyle/>
          <a:p>
            <a:pPr eaLnBrk="1" fontAlgn="auto" hangingPunct="1">
              <a:spcAft>
                <a:spcPts val="0"/>
              </a:spcAft>
              <a:defRPr/>
            </a:pPr>
            <a:r>
              <a:rPr lang="en-US" dirty="0" smtClean="0">
                <a:solidFill>
                  <a:schemeClr val="tx1"/>
                </a:solidFill>
              </a:rPr>
              <a:t>Lottery Questions</a:t>
            </a:r>
          </a:p>
        </p:txBody>
      </p:sp>
      <p:sp>
        <p:nvSpPr>
          <p:cNvPr id="16388" name="Rectangle 3"/>
          <p:cNvSpPr>
            <a:spLocks noGrp="1" noChangeArrowheads="1"/>
          </p:cNvSpPr>
          <p:nvPr>
            <p:ph idx="1"/>
          </p:nvPr>
        </p:nvSpPr>
        <p:spPr/>
        <p:txBody>
          <a:bodyPr>
            <a:normAutofit fontScale="92500" lnSpcReduction="20000"/>
          </a:bodyPr>
          <a:lstStyle/>
          <a:p>
            <a:pPr eaLnBrk="1" hangingPunct="1">
              <a:lnSpc>
                <a:spcPct val="110000"/>
              </a:lnSpc>
              <a:spcAft>
                <a:spcPts val="600"/>
              </a:spcAft>
            </a:pPr>
            <a:r>
              <a:rPr lang="en-US" sz="2400" dirty="0" smtClean="0">
                <a:latin typeface="Arial" pitchFamily="34" charset="0"/>
                <a:cs typeface="Arial" pitchFamily="34" charset="0"/>
              </a:rPr>
              <a:t>1) May a charter have a priority among classes of exemptions?</a:t>
            </a:r>
          </a:p>
          <a:p>
            <a:pPr lvl="1" eaLnBrk="1" hangingPunct="1">
              <a:lnSpc>
                <a:spcPct val="110000"/>
              </a:lnSpc>
              <a:spcAft>
                <a:spcPts val="600"/>
              </a:spcAft>
            </a:pPr>
            <a:r>
              <a:rPr lang="en-US" sz="2000" dirty="0" smtClean="0">
                <a:latin typeface="Arial" pitchFamily="34" charset="0"/>
                <a:cs typeface="Arial" pitchFamily="34" charset="0"/>
              </a:rPr>
              <a:t>No. Must have one lottery for all exemptions if you have more exemptions than spaces available.  Need to note that there is a limitation on “children of teachers/staff/founders” as they can only comprise a small percentage of total student population.  Texas defines small percentage as 5%.</a:t>
            </a:r>
          </a:p>
          <a:p>
            <a:pPr lvl="2" eaLnBrk="1" hangingPunct="1">
              <a:lnSpc>
                <a:spcPct val="110000"/>
              </a:lnSpc>
              <a:spcAft>
                <a:spcPts val="600"/>
              </a:spcAft>
            </a:pPr>
            <a:r>
              <a:rPr lang="en-US" sz="1800" dirty="0" smtClean="0">
                <a:latin typeface="Arial" pitchFamily="34" charset="0"/>
                <a:cs typeface="Arial" pitchFamily="34" charset="0"/>
              </a:rPr>
              <a:t>Example: ABC Charter has an enrollment of 100 students.  Children of teachers/staff/founders can be no more than 5 students.</a:t>
            </a:r>
          </a:p>
          <a:p>
            <a:pPr eaLnBrk="1" hangingPunct="1">
              <a:lnSpc>
                <a:spcPct val="110000"/>
              </a:lnSpc>
              <a:spcAft>
                <a:spcPts val="600"/>
              </a:spcAft>
            </a:pPr>
            <a:r>
              <a:rPr lang="en-US" sz="2400" dirty="0" smtClean="0">
                <a:latin typeface="Arial" pitchFamily="34" charset="0"/>
                <a:cs typeface="Arial" pitchFamily="34" charset="0"/>
              </a:rPr>
              <a:t>2) May a charter give priority placement to siblings, if it does not hold a lottery?</a:t>
            </a:r>
          </a:p>
          <a:p>
            <a:pPr lvl="1" eaLnBrk="1" hangingPunct="1">
              <a:lnSpc>
                <a:spcPct val="110000"/>
              </a:lnSpc>
              <a:spcAft>
                <a:spcPts val="600"/>
              </a:spcAft>
            </a:pPr>
            <a:r>
              <a:rPr lang="en-US" sz="2000" dirty="0" smtClean="0">
                <a:latin typeface="Arial" pitchFamily="34" charset="0"/>
                <a:cs typeface="Arial" pitchFamily="34" charset="0"/>
              </a:rPr>
              <a:t>No, because exemptions are valid only for a  lottery.  No lottery, no priority.</a:t>
            </a:r>
          </a:p>
        </p:txBody>
      </p:sp>
      <p:sp>
        <p:nvSpPr>
          <p:cNvPr id="5" name="Slide Number Placeholder 5"/>
          <p:cNvSpPr>
            <a:spLocks noGrp="1"/>
          </p:cNvSpPr>
          <p:nvPr>
            <p:ph type="sldNum" sz="quarter" idx="12"/>
          </p:nvPr>
        </p:nvSpPr>
        <p:spPr/>
        <p:txBody>
          <a:bodyPr>
            <a:normAutofit/>
          </a:bodyPr>
          <a:lstStyle/>
          <a:p>
            <a:pPr>
              <a:defRPr/>
            </a:pPr>
            <a:fld id="{5F5DEF49-425E-42DE-9106-C7C68E6714C8}" type="slidenum">
              <a:rPr lang="en-US"/>
              <a:pPr>
                <a:defRPr/>
              </a:pPr>
              <a:t>40</a:t>
            </a:fld>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a:bodyPr>
          <a:lstStyle/>
          <a:p>
            <a:pPr>
              <a:defRPr/>
            </a:pPr>
            <a:r>
              <a:rPr lang="en-US" dirty="0" smtClean="0">
                <a:solidFill>
                  <a:schemeClr val="tx1"/>
                </a:solidFill>
              </a:rPr>
              <a:t>Lottery Questions – continued </a:t>
            </a:r>
          </a:p>
        </p:txBody>
      </p:sp>
      <p:sp>
        <p:nvSpPr>
          <p:cNvPr id="16388" name="Rectangle 3"/>
          <p:cNvSpPr>
            <a:spLocks noGrp="1" noChangeArrowheads="1"/>
          </p:cNvSpPr>
          <p:nvPr>
            <p:ph idx="1"/>
          </p:nvPr>
        </p:nvSpPr>
        <p:spPr/>
        <p:txBody>
          <a:bodyPr/>
          <a:lstStyle/>
          <a:p>
            <a:pPr eaLnBrk="1" hangingPunct="1">
              <a:spcAft>
                <a:spcPts val="600"/>
              </a:spcAft>
            </a:pPr>
            <a:r>
              <a:rPr lang="en-US" sz="2300" dirty="0" smtClean="0">
                <a:latin typeface="Arial" pitchFamily="34" charset="0"/>
                <a:cs typeface="Arial" pitchFamily="34" charset="0"/>
              </a:rPr>
              <a:t>3) Can children of teachers/staff be considered exempt from lottery, if they do not reside within the school’s geographic boundary?</a:t>
            </a:r>
          </a:p>
          <a:p>
            <a:pPr lvl="1" eaLnBrk="1" hangingPunct="1">
              <a:spcAft>
                <a:spcPts val="600"/>
              </a:spcAft>
            </a:pPr>
            <a:r>
              <a:rPr lang="en-US" sz="2000" dirty="0" smtClean="0">
                <a:latin typeface="Arial" pitchFamily="34" charset="0"/>
                <a:cs typeface="Arial" pitchFamily="34" charset="0"/>
              </a:rPr>
              <a:t>No, to be exempt from the lottery, the student first has to be an eligible applicant and eligibility, by Texas statue, means a resident within the geographic boundary of the charter. However, it may be the primary or secondary (if applicable) boundary.</a:t>
            </a:r>
          </a:p>
          <a:p>
            <a:pPr eaLnBrk="1" hangingPunct="1">
              <a:spcAft>
                <a:spcPts val="600"/>
              </a:spcAft>
            </a:pPr>
            <a:r>
              <a:rPr lang="en-US" sz="2300" dirty="0" smtClean="0">
                <a:latin typeface="Arial" pitchFamily="34" charset="0"/>
                <a:cs typeface="Arial" pitchFamily="34" charset="0"/>
              </a:rPr>
              <a:t>4) What does term “children” of teachers/staff/founders include in this exemption?</a:t>
            </a:r>
          </a:p>
          <a:p>
            <a:pPr lvl="1" eaLnBrk="1" hangingPunct="1">
              <a:spcAft>
                <a:spcPts val="600"/>
              </a:spcAft>
            </a:pPr>
            <a:r>
              <a:rPr lang="en-US" sz="2000" dirty="0" smtClean="0">
                <a:latin typeface="Arial" pitchFamily="34" charset="0"/>
                <a:cs typeface="Arial" pitchFamily="34" charset="0"/>
              </a:rPr>
              <a:t>It includes the following: natural children, legally adopted children, step children living under same roof.</a:t>
            </a:r>
          </a:p>
          <a:p>
            <a:pPr lvl="2" eaLnBrk="1" hangingPunct="1">
              <a:spcAft>
                <a:spcPts val="600"/>
              </a:spcAft>
            </a:pPr>
            <a:endParaRPr lang="en-US" sz="1800" dirty="0" smtClean="0">
              <a:latin typeface="Arial" pitchFamily="34" charset="0"/>
              <a:cs typeface="Arial" pitchFamily="34" charset="0"/>
            </a:endParaRPr>
          </a:p>
        </p:txBody>
      </p:sp>
      <p:sp>
        <p:nvSpPr>
          <p:cNvPr id="5" name="Slide Number Placeholder 5"/>
          <p:cNvSpPr>
            <a:spLocks noGrp="1"/>
          </p:cNvSpPr>
          <p:nvPr>
            <p:ph type="sldNum" sz="quarter" idx="12"/>
          </p:nvPr>
        </p:nvSpPr>
        <p:spPr/>
        <p:txBody>
          <a:bodyPr>
            <a:normAutofit/>
          </a:bodyPr>
          <a:lstStyle/>
          <a:p>
            <a:pPr>
              <a:defRPr/>
            </a:pPr>
            <a:fld id="{5F5DEF49-425E-42DE-9106-C7C68E6714C8}" type="slidenum">
              <a:rPr lang="en-US"/>
              <a:pPr>
                <a:defRPr/>
              </a:pPr>
              <a:t>41</a:t>
            </a:fld>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a:bodyPr>
          <a:lstStyle/>
          <a:p>
            <a:pPr eaLnBrk="1" fontAlgn="auto" hangingPunct="1">
              <a:spcAft>
                <a:spcPts val="0"/>
              </a:spcAft>
              <a:defRPr/>
            </a:pPr>
            <a:r>
              <a:rPr lang="en-US" dirty="0" smtClean="0">
                <a:solidFill>
                  <a:schemeClr val="tx1"/>
                </a:solidFill>
              </a:rPr>
              <a:t>Elements in Admissions Policy</a:t>
            </a:r>
          </a:p>
        </p:txBody>
      </p:sp>
      <p:sp>
        <p:nvSpPr>
          <p:cNvPr id="16388" name="Rectangle 3"/>
          <p:cNvSpPr>
            <a:spLocks noGrp="1" noChangeArrowheads="1"/>
          </p:cNvSpPr>
          <p:nvPr>
            <p:ph idx="1"/>
          </p:nvPr>
        </p:nvSpPr>
        <p:spPr/>
        <p:txBody>
          <a:bodyPr/>
          <a:lstStyle/>
          <a:p>
            <a:pPr eaLnBrk="1" hangingPunct="1">
              <a:spcAft>
                <a:spcPts val="600"/>
              </a:spcAft>
            </a:pPr>
            <a:r>
              <a:rPr lang="en-US" sz="2400" dirty="0" smtClean="0">
                <a:latin typeface="Arial" pitchFamily="34" charset="0"/>
                <a:cs typeface="Arial" pitchFamily="34" charset="0"/>
              </a:rPr>
              <a:t>A set application period (beginning and ending dates).</a:t>
            </a:r>
          </a:p>
          <a:p>
            <a:pPr eaLnBrk="1" hangingPunct="1">
              <a:spcAft>
                <a:spcPts val="600"/>
              </a:spcAft>
            </a:pPr>
            <a:r>
              <a:rPr lang="en-US" sz="2400" dirty="0" smtClean="0">
                <a:latin typeface="Arial" pitchFamily="34" charset="0"/>
                <a:cs typeface="Arial" pitchFamily="34" charset="0"/>
              </a:rPr>
              <a:t>The nondiscrimination statement in TEC §12.111(a)(6).</a:t>
            </a:r>
          </a:p>
          <a:p>
            <a:pPr eaLnBrk="1" hangingPunct="1">
              <a:spcAft>
                <a:spcPts val="600"/>
              </a:spcAft>
            </a:pPr>
            <a:r>
              <a:rPr lang="en-US" sz="2400" dirty="0" smtClean="0">
                <a:latin typeface="Arial" pitchFamily="34" charset="0"/>
                <a:cs typeface="Arial" pitchFamily="34" charset="0"/>
              </a:rPr>
              <a:t>If  charter excludes students with documented histories of discipline problems under TEC §12.111(a)(6), the admissions policy in the charter application must state so.</a:t>
            </a:r>
          </a:p>
          <a:p>
            <a:pPr eaLnBrk="1" hangingPunct="1">
              <a:spcAft>
                <a:spcPts val="600"/>
              </a:spcAft>
            </a:pPr>
            <a:r>
              <a:rPr lang="en-US" sz="2400" dirty="0" smtClean="0">
                <a:latin typeface="Arial" pitchFamily="34" charset="0"/>
                <a:cs typeface="Arial" pitchFamily="34" charset="0"/>
              </a:rPr>
              <a:t>Explain how the application process and lottery process will work, including whether any students are excluded from the lottery.</a:t>
            </a:r>
          </a:p>
        </p:txBody>
      </p:sp>
      <p:sp>
        <p:nvSpPr>
          <p:cNvPr id="5" name="Slide Number Placeholder 5"/>
          <p:cNvSpPr>
            <a:spLocks noGrp="1"/>
          </p:cNvSpPr>
          <p:nvPr>
            <p:ph type="sldNum" sz="quarter" idx="12"/>
          </p:nvPr>
        </p:nvSpPr>
        <p:spPr/>
        <p:txBody>
          <a:bodyPr>
            <a:normAutofit/>
          </a:bodyPr>
          <a:lstStyle/>
          <a:p>
            <a:pPr>
              <a:defRPr/>
            </a:pPr>
            <a:fld id="{5F5DEF49-425E-42DE-9106-C7C68E6714C8}" type="slidenum">
              <a:rPr lang="en-US"/>
              <a:pPr>
                <a:defRPr/>
              </a:pPr>
              <a:t>42</a:t>
            </a:fld>
            <a:endParaRPr 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normAutofit/>
          </a:bodyPr>
          <a:lstStyle/>
          <a:p>
            <a:pPr eaLnBrk="1" hangingPunct="1"/>
            <a:r>
              <a:rPr lang="en-US" dirty="0" smtClean="0">
                <a:solidFill>
                  <a:schemeClr val="tx1"/>
                </a:solidFill>
              </a:rPr>
              <a:t>Enrollment Process</a:t>
            </a:r>
          </a:p>
        </p:txBody>
      </p:sp>
      <p:sp>
        <p:nvSpPr>
          <p:cNvPr id="17412" name="Rectangle 3"/>
          <p:cNvSpPr>
            <a:spLocks noGrp="1" noChangeArrowheads="1"/>
          </p:cNvSpPr>
          <p:nvPr>
            <p:ph idx="1"/>
          </p:nvPr>
        </p:nvSpPr>
        <p:spPr/>
        <p:txBody>
          <a:bodyPr>
            <a:normAutofit fontScale="92500" lnSpcReduction="10000"/>
          </a:bodyPr>
          <a:lstStyle/>
          <a:p>
            <a:pPr eaLnBrk="1" hangingPunct="1">
              <a:lnSpc>
                <a:spcPct val="110000"/>
              </a:lnSpc>
              <a:spcAft>
                <a:spcPts val="600"/>
              </a:spcAft>
              <a:buNone/>
            </a:pPr>
            <a:r>
              <a:rPr lang="en-US" sz="2400" b="1" dirty="0" smtClean="0">
                <a:latin typeface="Arial" pitchFamily="34" charset="0"/>
                <a:cs typeface="Arial" pitchFamily="34" charset="0"/>
              </a:rPr>
              <a:t>Enrollment Records</a:t>
            </a:r>
          </a:p>
          <a:p>
            <a:pPr eaLnBrk="1" hangingPunct="1">
              <a:lnSpc>
                <a:spcPct val="110000"/>
              </a:lnSpc>
              <a:spcAft>
                <a:spcPts val="600"/>
              </a:spcAft>
            </a:pPr>
            <a:r>
              <a:rPr lang="en-US" sz="2000" dirty="0" smtClean="0">
                <a:latin typeface="Arial" pitchFamily="34" charset="0"/>
                <a:cs typeface="Arial" pitchFamily="34" charset="0"/>
              </a:rPr>
              <a:t>Schools may not prohibit students from enrolling pending receipt of records from the prior school.  19 TAC §74.26(a)(1).   You cannot require transcripts, report cards, ARD documents prior to enrolling child. </a:t>
            </a:r>
          </a:p>
          <a:p>
            <a:pPr eaLnBrk="1" hangingPunct="1">
              <a:lnSpc>
                <a:spcPct val="110000"/>
              </a:lnSpc>
              <a:spcAft>
                <a:spcPts val="600"/>
              </a:spcAft>
            </a:pPr>
            <a:r>
              <a:rPr lang="en-US" sz="2000" dirty="0" smtClean="0">
                <a:latin typeface="Arial" pitchFamily="34" charset="0"/>
                <a:cs typeface="Arial" pitchFamily="34" charset="0"/>
              </a:rPr>
              <a:t>The failure of a prior school or the person enrolling the student to provide identification or records does not constitute grounds for refusing to admit the student.  However, if identifying records are not furnished within 30 days, TEC §25.002(c) requires the school to notify law enforcement and request a determination of whether the student has been reported as missing.</a:t>
            </a:r>
          </a:p>
          <a:p>
            <a:pPr eaLnBrk="1" hangingPunct="1">
              <a:lnSpc>
                <a:spcPct val="110000"/>
              </a:lnSpc>
              <a:spcAft>
                <a:spcPts val="600"/>
              </a:spcAft>
            </a:pPr>
            <a:r>
              <a:rPr lang="en-US" sz="2000" dirty="0" smtClean="0">
                <a:latin typeface="Arial" pitchFamily="34" charset="0"/>
                <a:cs typeface="Arial" pitchFamily="34" charset="0"/>
              </a:rPr>
              <a:t>Remember McKinney Vento Act – homeless student may enroll without records.</a:t>
            </a:r>
          </a:p>
        </p:txBody>
      </p:sp>
      <p:sp>
        <p:nvSpPr>
          <p:cNvPr id="5" name="Slide Number Placeholder 5"/>
          <p:cNvSpPr>
            <a:spLocks noGrp="1"/>
          </p:cNvSpPr>
          <p:nvPr>
            <p:ph type="sldNum" sz="quarter" idx="12"/>
          </p:nvPr>
        </p:nvSpPr>
        <p:spPr/>
        <p:txBody>
          <a:bodyPr>
            <a:normAutofit/>
          </a:bodyPr>
          <a:lstStyle/>
          <a:p>
            <a:pPr>
              <a:defRPr/>
            </a:pPr>
            <a:fld id="{678ECB3E-A5E6-4BB7-B55D-9FE0495E871C}" type="slidenum">
              <a:rPr lang="en-US"/>
              <a:pPr>
                <a:defRPr/>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solidFill>
                  <a:schemeClr val="tx1"/>
                </a:solidFill>
              </a:rPr>
              <a:t>Related Issues</a:t>
            </a:r>
          </a:p>
        </p:txBody>
      </p:sp>
      <p:sp>
        <p:nvSpPr>
          <p:cNvPr id="18436" name="Rectangle 3"/>
          <p:cNvSpPr>
            <a:spLocks noGrp="1" noChangeArrowheads="1"/>
          </p:cNvSpPr>
          <p:nvPr>
            <p:ph idx="1"/>
          </p:nvPr>
        </p:nvSpPr>
        <p:spPr>
          <a:xfrm>
            <a:off x="457200" y="2209800"/>
            <a:ext cx="8229600" cy="4325112"/>
          </a:xfrm>
        </p:spPr>
        <p:txBody>
          <a:bodyPr/>
          <a:lstStyle/>
          <a:p>
            <a:pPr eaLnBrk="1" hangingPunct="1">
              <a:spcAft>
                <a:spcPts val="600"/>
              </a:spcAft>
            </a:pPr>
            <a:r>
              <a:rPr lang="en-US" sz="2400" b="1" i="1" dirty="0" smtClean="0">
                <a:solidFill>
                  <a:srgbClr val="006699"/>
                </a:solidFill>
                <a:latin typeface="Arial" pitchFamily="34" charset="0"/>
                <a:cs typeface="Arial" pitchFamily="34" charset="0"/>
              </a:rPr>
              <a:t>Promotional Materials &amp; Websites</a:t>
            </a:r>
            <a:r>
              <a:rPr lang="en-US" sz="2400" b="1" dirty="0" smtClean="0">
                <a:solidFill>
                  <a:schemeClr val="bg2"/>
                </a:solidFill>
                <a:latin typeface="Arial" pitchFamily="34" charset="0"/>
                <a:cs typeface="Arial" pitchFamily="34" charset="0"/>
              </a:rPr>
              <a:t> </a:t>
            </a:r>
            <a:r>
              <a:rPr lang="en-US" sz="2400" dirty="0" smtClean="0">
                <a:latin typeface="Arial" pitchFamily="34" charset="0"/>
                <a:cs typeface="Arial" pitchFamily="34" charset="0"/>
              </a:rPr>
              <a:t>– must be consistent with the admissions policy in the charter application and renewal application.</a:t>
            </a:r>
            <a:endParaRPr lang="en-US" sz="2400" b="1" dirty="0" smtClean="0">
              <a:latin typeface="Arial" pitchFamily="34" charset="0"/>
              <a:cs typeface="Arial" pitchFamily="34" charset="0"/>
            </a:endParaRPr>
          </a:p>
          <a:p>
            <a:pPr eaLnBrk="1" hangingPunct="1">
              <a:spcAft>
                <a:spcPts val="600"/>
              </a:spcAft>
            </a:pPr>
            <a:r>
              <a:rPr lang="en-US" sz="2400" b="1" i="1" dirty="0" smtClean="0">
                <a:solidFill>
                  <a:srgbClr val="006699"/>
                </a:solidFill>
                <a:latin typeface="Arial" pitchFamily="34" charset="0"/>
                <a:cs typeface="Arial" pitchFamily="34" charset="0"/>
              </a:rPr>
              <a:t>Applicant Interviews/Meetings</a:t>
            </a:r>
            <a:r>
              <a:rPr lang="en-US" sz="2400" b="1" i="1" dirty="0" smtClean="0">
                <a:solidFill>
                  <a:srgbClr val="FF3300"/>
                </a:solidFill>
                <a:latin typeface="Arial" pitchFamily="34" charset="0"/>
                <a:cs typeface="Arial" pitchFamily="34" charset="0"/>
              </a:rPr>
              <a:t> </a:t>
            </a:r>
            <a:r>
              <a:rPr lang="en-US" sz="2400" i="1" dirty="0" smtClean="0">
                <a:latin typeface="Arial" pitchFamily="34" charset="0"/>
                <a:cs typeface="Arial" pitchFamily="34" charset="0"/>
              </a:rPr>
              <a:t>– </a:t>
            </a:r>
            <a:r>
              <a:rPr lang="en-US" sz="2400" dirty="0" smtClean="0">
                <a:latin typeface="Arial" pitchFamily="34" charset="0"/>
                <a:cs typeface="Arial" pitchFamily="34" charset="0"/>
              </a:rPr>
              <a:t>cannot be required as a condition for admission or enrollment. Charter may encourage these but parents must be able to mail application to school, drop it off, or apply online.  Cannot require face to face interviews.</a:t>
            </a:r>
            <a:endParaRPr lang="en-US" sz="2400" b="1" dirty="0" smtClean="0">
              <a:solidFill>
                <a:srgbClr val="FF3300"/>
              </a:solidFill>
              <a:latin typeface="Arial" pitchFamily="34" charset="0"/>
              <a:cs typeface="Arial" pitchFamily="34" charset="0"/>
            </a:endParaRPr>
          </a:p>
          <a:p>
            <a:pPr eaLnBrk="1" hangingPunct="1">
              <a:spcAft>
                <a:spcPts val="600"/>
              </a:spcAft>
            </a:pPr>
            <a:r>
              <a:rPr lang="en-US" sz="2400" b="1" i="1" dirty="0" smtClean="0">
                <a:solidFill>
                  <a:srgbClr val="006699"/>
                </a:solidFill>
                <a:latin typeface="Arial" pitchFamily="34" charset="0"/>
                <a:cs typeface="Arial" pitchFamily="34" charset="0"/>
              </a:rPr>
              <a:t>Assessments/Essays</a:t>
            </a:r>
            <a:r>
              <a:rPr lang="en-US" sz="2400" b="1" i="1" dirty="0" smtClean="0">
                <a:solidFill>
                  <a:srgbClr val="FF3300"/>
                </a:solidFill>
                <a:latin typeface="Arial" pitchFamily="34" charset="0"/>
                <a:cs typeface="Arial" pitchFamily="34" charset="0"/>
              </a:rPr>
              <a:t> </a:t>
            </a:r>
            <a:r>
              <a:rPr lang="en-US" sz="2400" dirty="0" smtClean="0">
                <a:latin typeface="Arial" pitchFamily="34" charset="0"/>
                <a:cs typeface="Arial" pitchFamily="34" charset="0"/>
              </a:rPr>
              <a:t>– cannot require pre-enrollment.</a:t>
            </a:r>
          </a:p>
        </p:txBody>
      </p:sp>
      <p:sp>
        <p:nvSpPr>
          <p:cNvPr id="2" name="Slide Number Placeholder 5"/>
          <p:cNvSpPr>
            <a:spLocks noGrp="1"/>
          </p:cNvSpPr>
          <p:nvPr>
            <p:ph type="sldNum" sz="quarter" idx="12"/>
          </p:nvPr>
        </p:nvSpPr>
        <p:spPr/>
        <p:txBody>
          <a:bodyPr>
            <a:normAutofit/>
          </a:bodyPr>
          <a:lstStyle/>
          <a:p>
            <a:pPr>
              <a:defRPr/>
            </a:pPr>
            <a:fld id="{702E4FBD-EFA7-4B8C-A5D8-29BA84F04348}" type="slidenum">
              <a:rPr lang="en-US"/>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solidFill>
                  <a:schemeClr val="tx1"/>
                </a:solidFill>
              </a:rPr>
              <a:t>Related Issues – continued </a:t>
            </a:r>
          </a:p>
        </p:txBody>
      </p:sp>
      <p:sp>
        <p:nvSpPr>
          <p:cNvPr id="18436" name="Rectangle 3"/>
          <p:cNvSpPr>
            <a:spLocks noGrp="1" noChangeArrowheads="1"/>
          </p:cNvSpPr>
          <p:nvPr>
            <p:ph idx="1"/>
          </p:nvPr>
        </p:nvSpPr>
        <p:spPr/>
        <p:txBody>
          <a:bodyPr>
            <a:normAutofit fontScale="92500" lnSpcReduction="10000"/>
          </a:bodyPr>
          <a:lstStyle/>
          <a:p>
            <a:pPr marL="320040" indent="-320040" eaLnBrk="1" fontAlgn="auto" hangingPunct="1">
              <a:lnSpc>
                <a:spcPct val="110000"/>
              </a:lnSpc>
              <a:spcAft>
                <a:spcPts val="600"/>
              </a:spcAft>
              <a:buFont typeface="Arial" pitchFamily="34" charset="0"/>
              <a:buChar char="•"/>
              <a:defRPr/>
            </a:pPr>
            <a:r>
              <a:rPr lang="en-US" sz="2400" b="1" i="1" dirty="0" smtClean="0">
                <a:solidFill>
                  <a:srgbClr val="006699"/>
                </a:solidFill>
                <a:latin typeface="Arial" pitchFamily="34" charset="0"/>
                <a:cs typeface="Arial" pitchFamily="34" charset="0"/>
              </a:rPr>
              <a:t>Parent or Student Contracts</a:t>
            </a:r>
            <a:r>
              <a:rPr lang="en-US" sz="2400" b="1" i="1" dirty="0" smtClean="0">
                <a:solidFill>
                  <a:srgbClr val="FF3300"/>
                </a:solidFill>
                <a:latin typeface="Arial" pitchFamily="34" charset="0"/>
                <a:cs typeface="Arial" pitchFamily="34" charset="0"/>
              </a:rPr>
              <a:t> </a:t>
            </a:r>
            <a:r>
              <a:rPr lang="en-US" sz="2400" dirty="0" smtClean="0">
                <a:latin typeface="Arial" pitchFamily="34" charset="0"/>
                <a:cs typeface="Arial" pitchFamily="34" charset="0"/>
              </a:rPr>
              <a:t>– cannot require pre-enrollment or require as a condition of enrollment; cannot require parents to volunteer or to donate money in lieu of volunteering or work to pay off fees.</a:t>
            </a:r>
          </a:p>
          <a:p>
            <a:pPr marL="320040" indent="-320040" eaLnBrk="1" fontAlgn="auto" hangingPunct="1">
              <a:lnSpc>
                <a:spcPct val="110000"/>
              </a:lnSpc>
              <a:spcAft>
                <a:spcPts val="600"/>
              </a:spcAft>
              <a:buFont typeface="Arial" pitchFamily="34" charset="0"/>
              <a:buChar char="•"/>
              <a:defRPr/>
            </a:pPr>
            <a:r>
              <a:rPr lang="en-US" sz="2400" b="1" i="1" dirty="0" smtClean="0">
                <a:solidFill>
                  <a:srgbClr val="006699"/>
                </a:solidFill>
                <a:latin typeface="Arial" pitchFamily="34" charset="0"/>
                <a:cs typeface="Arial" pitchFamily="34" charset="0"/>
              </a:rPr>
              <a:t>School Uniforms</a:t>
            </a:r>
            <a:r>
              <a:rPr lang="en-US" sz="2400" b="1" i="1" dirty="0" smtClean="0">
                <a:solidFill>
                  <a:srgbClr val="FF0066"/>
                </a:solidFill>
                <a:latin typeface="Arial" pitchFamily="34" charset="0"/>
                <a:cs typeface="Arial" pitchFamily="34" charset="0"/>
              </a:rPr>
              <a:t> </a:t>
            </a:r>
            <a:r>
              <a:rPr lang="en-US" sz="2400" i="1" dirty="0" smtClean="0">
                <a:latin typeface="Arial" pitchFamily="34" charset="0"/>
                <a:cs typeface="Arial" pitchFamily="34" charset="0"/>
              </a:rPr>
              <a:t>– </a:t>
            </a:r>
            <a:r>
              <a:rPr lang="en-US" sz="2400" dirty="0" smtClean="0">
                <a:latin typeface="Arial" pitchFamily="34" charset="0"/>
                <a:cs typeface="Arial" pitchFamily="34" charset="0"/>
              </a:rPr>
              <a:t>TEC §11.162 doesn’t expressly apply; but, charter schools should ensure that policies are reasonable and consider disadvantaged students and students with bona file religious or philosophical objections. </a:t>
            </a:r>
          </a:p>
          <a:p>
            <a:pPr marL="320040" indent="-320040" eaLnBrk="1" fontAlgn="auto" hangingPunct="1">
              <a:lnSpc>
                <a:spcPct val="110000"/>
              </a:lnSpc>
              <a:spcAft>
                <a:spcPts val="600"/>
              </a:spcAft>
              <a:buFont typeface="Arial" pitchFamily="34" charset="0"/>
              <a:buChar char="•"/>
              <a:defRPr/>
            </a:pPr>
            <a:r>
              <a:rPr lang="en-US" sz="2400" b="1" i="1" dirty="0" smtClean="0">
                <a:solidFill>
                  <a:srgbClr val="006699"/>
                </a:solidFill>
                <a:latin typeface="Arial" pitchFamily="34" charset="0"/>
                <a:cs typeface="Arial" pitchFamily="34" charset="0"/>
              </a:rPr>
              <a:t>Withdrawals</a:t>
            </a:r>
            <a:r>
              <a:rPr lang="en-US" sz="2400" i="1" dirty="0" smtClean="0">
                <a:solidFill>
                  <a:srgbClr val="FF3300"/>
                </a:solidFill>
                <a:latin typeface="Arial" pitchFamily="34" charset="0"/>
                <a:cs typeface="Arial" pitchFamily="34" charset="0"/>
              </a:rPr>
              <a:t> </a:t>
            </a:r>
            <a:r>
              <a:rPr lang="en-US" sz="2400" dirty="0" smtClean="0">
                <a:latin typeface="Arial" pitchFamily="34" charset="0"/>
                <a:cs typeface="Arial" pitchFamily="34" charset="0"/>
              </a:rPr>
              <a:t>– Withdrawals must be entirely </a:t>
            </a:r>
            <a:r>
              <a:rPr lang="en-US" sz="2400" u="sng" dirty="0" smtClean="0">
                <a:latin typeface="Arial" pitchFamily="34" charset="0"/>
                <a:cs typeface="Arial" pitchFamily="34" charset="0"/>
              </a:rPr>
              <a:t>voluntary</a:t>
            </a:r>
            <a:r>
              <a:rPr lang="en-US" sz="2400" dirty="0" smtClean="0">
                <a:latin typeface="Arial" pitchFamily="34" charset="0"/>
                <a:cs typeface="Arial" pitchFamily="34" charset="0"/>
              </a:rPr>
              <a:t>.  Discipline problems should be addressed following the school’s discipline policy.</a:t>
            </a:r>
          </a:p>
        </p:txBody>
      </p:sp>
      <p:sp>
        <p:nvSpPr>
          <p:cNvPr id="18434" name="Slide Number Placeholder 5"/>
          <p:cNvSpPr>
            <a:spLocks noGrp="1"/>
          </p:cNvSpPr>
          <p:nvPr>
            <p:ph type="sldNum" sz="quarter" idx="12"/>
          </p:nvPr>
        </p:nvSpPr>
        <p:spPr/>
        <p:txBody>
          <a:bodyPr>
            <a:normAutofit/>
          </a:bodyPr>
          <a:lstStyle/>
          <a:p>
            <a:pPr>
              <a:defRPr/>
            </a:pPr>
            <a:fld id="{5C4CDDF3-1E0F-4ED7-8DE7-0996232E483C}" type="slidenum">
              <a:rPr lang="en-US"/>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pPr eaLnBrk="1" hangingPunct="1"/>
            <a:r>
              <a:rPr lang="en-US" dirty="0" smtClean="0">
                <a:solidFill>
                  <a:schemeClr val="tx1"/>
                </a:solidFill>
              </a:rPr>
              <a:t>Tuition &amp; Fees</a:t>
            </a:r>
          </a:p>
        </p:txBody>
      </p:sp>
      <p:pic>
        <p:nvPicPr>
          <p:cNvPr id="20485" name="Picture 45" descr="MCj02824800000[1]"/>
          <p:cNvPicPr>
            <a:picLocks noChangeAspect="1" noChangeArrowheads="1"/>
          </p:cNvPicPr>
          <p:nvPr/>
        </p:nvPicPr>
        <p:blipFill>
          <a:blip r:embed="rId2" cstate="print"/>
          <a:srcRect/>
          <a:stretch>
            <a:fillRect/>
          </a:stretch>
        </p:blipFill>
        <p:spPr bwMode="auto">
          <a:xfrm>
            <a:off x="762000" y="489186"/>
            <a:ext cx="1519238" cy="958614"/>
          </a:xfrm>
          <a:prstGeom prst="rect">
            <a:avLst/>
          </a:prstGeom>
          <a:noFill/>
          <a:ln w="9525">
            <a:noFill/>
            <a:miter lim="800000"/>
            <a:headEnd/>
            <a:tailEnd/>
          </a:ln>
        </p:spPr>
      </p:pic>
      <p:sp>
        <p:nvSpPr>
          <p:cNvPr id="6" name="Content Placeholder 5"/>
          <p:cNvSpPr>
            <a:spLocks noGrp="1"/>
          </p:cNvSpPr>
          <p:nvPr>
            <p:ph idx="1"/>
          </p:nvPr>
        </p:nvSpPr>
        <p:spPr/>
        <p:txBody>
          <a:bodyPr>
            <a:normAutofit fontScale="77500" lnSpcReduction="20000"/>
          </a:bodyPr>
          <a:lstStyle/>
          <a:p>
            <a:pPr>
              <a:lnSpc>
                <a:spcPct val="120000"/>
              </a:lnSpc>
              <a:spcAft>
                <a:spcPts val="600"/>
              </a:spcAft>
            </a:pPr>
            <a:r>
              <a:rPr lang="en-US" dirty="0" smtClean="0">
                <a:latin typeface="Arial" pitchFamily="34" charset="0"/>
                <a:cs typeface="Arial" pitchFamily="34" charset="0"/>
              </a:rPr>
              <a:t>An open enrollment charter school may not charge tuition (except for certain pre-K classes).  There cannot be a blanket fee charged to parents.  Cannot require payment of fee before parent can turn in application.</a:t>
            </a:r>
          </a:p>
          <a:p>
            <a:pPr>
              <a:lnSpc>
                <a:spcPct val="120000"/>
              </a:lnSpc>
              <a:spcAft>
                <a:spcPts val="600"/>
              </a:spcAft>
            </a:pPr>
            <a:r>
              <a:rPr lang="en-US" dirty="0" smtClean="0">
                <a:latin typeface="Arial" pitchFamily="34" charset="0"/>
                <a:cs typeface="Arial" pitchFamily="34" charset="0"/>
              </a:rPr>
              <a:t>The governing body of an open-enrollment charter school may require a student to pay any fee that the board of trustees of a school district may charge under TEC §11.158(a). </a:t>
            </a:r>
            <a:r>
              <a:rPr lang="en-US" dirty="0" smtClean="0">
                <a:solidFill>
                  <a:srgbClr val="0066FF"/>
                </a:solidFill>
                <a:latin typeface="Arial" pitchFamily="34" charset="0"/>
                <a:cs typeface="Arial" pitchFamily="34" charset="0"/>
              </a:rPr>
              <a:t>TEC §12.108</a:t>
            </a:r>
          </a:p>
          <a:p>
            <a:pPr>
              <a:lnSpc>
                <a:spcPct val="120000"/>
              </a:lnSpc>
              <a:spcAft>
                <a:spcPts val="600"/>
              </a:spcAft>
            </a:pPr>
            <a:r>
              <a:rPr lang="en-US" dirty="0" smtClean="0">
                <a:latin typeface="Arial" pitchFamily="34" charset="0"/>
                <a:cs typeface="Arial" pitchFamily="34" charset="0"/>
              </a:rPr>
              <a:t>But a child should be able to attend the open enrollment charter school and receive all the required curriculum and graduate without paying any fee.</a:t>
            </a:r>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en-US" dirty="0" smtClean="0">
                <a:solidFill>
                  <a:schemeClr val="tx1"/>
                </a:solidFill>
              </a:rPr>
              <a:t>Tuition &amp; Fees – continued </a:t>
            </a:r>
          </a:p>
        </p:txBody>
      </p:sp>
      <p:pic>
        <p:nvPicPr>
          <p:cNvPr id="21509" name="Picture 45" descr="MCj02824800000[1]"/>
          <p:cNvPicPr>
            <a:picLocks noChangeAspect="1" noChangeArrowheads="1"/>
          </p:cNvPicPr>
          <p:nvPr/>
        </p:nvPicPr>
        <p:blipFill>
          <a:blip r:embed="rId2" cstate="print"/>
          <a:srcRect/>
          <a:stretch>
            <a:fillRect/>
          </a:stretch>
        </p:blipFill>
        <p:spPr bwMode="auto">
          <a:xfrm>
            <a:off x="762000" y="449262"/>
            <a:ext cx="1519238" cy="958614"/>
          </a:xfrm>
          <a:prstGeom prst="rect">
            <a:avLst/>
          </a:prstGeom>
          <a:noFill/>
          <a:ln w="9525">
            <a:noFill/>
            <a:miter lim="800000"/>
            <a:headEnd/>
            <a:tailEnd/>
          </a:ln>
        </p:spPr>
      </p:pic>
      <p:sp>
        <p:nvSpPr>
          <p:cNvPr id="6" name="Content Placeholder 5"/>
          <p:cNvSpPr>
            <a:spLocks noGrp="1"/>
          </p:cNvSpPr>
          <p:nvPr>
            <p:ph idx="1"/>
          </p:nvPr>
        </p:nvSpPr>
        <p:spPr/>
        <p:txBody>
          <a:bodyPr/>
          <a:lstStyle/>
          <a:p>
            <a:pPr>
              <a:spcAft>
                <a:spcPts val="600"/>
              </a:spcAft>
            </a:pPr>
            <a:r>
              <a:rPr lang="en-US" dirty="0" smtClean="0">
                <a:latin typeface="Arial" pitchFamily="34" charset="0"/>
                <a:cs typeface="Arial" pitchFamily="34" charset="0"/>
              </a:rPr>
              <a:t>Charter schools should not require parents to donate money in lieu of volunteering their time.</a:t>
            </a:r>
          </a:p>
          <a:p>
            <a:pPr>
              <a:spcAft>
                <a:spcPts val="600"/>
              </a:spcAft>
            </a:pPr>
            <a:r>
              <a:rPr lang="en-US" dirty="0" smtClean="0">
                <a:latin typeface="Arial" pitchFamily="34" charset="0"/>
                <a:cs typeface="Arial" pitchFamily="34" charset="0"/>
              </a:rPr>
              <a:t>The only authorization to withhold records is TEC §31.104(d), which allows withholding an official transcript because of failure to pay for a lost textbook.</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solidFill>
                  <a:schemeClr val="tx1"/>
                </a:solidFill>
              </a:rPr>
              <a:t>Students</a:t>
            </a:r>
          </a:p>
        </p:txBody>
      </p:sp>
      <p:sp>
        <p:nvSpPr>
          <p:cNvPr id="22531" name="Rectangle 3"/>
          <p:cNvSpPr>
            <a:spLocks noGrp="1" noChangeArrowheads="1"/>
          </p:cNvSpPr>
          <p:nvPr>
            <p:ph idx="1"/>
          </p:nvPr>
        </p:nvSpPr>
        <p:spPr/>
        <p:txBody>
          <a:bodyPr>
            <a:noAutofit/>
          </a:bodyPr>
          <a:lstStyle/>
          <a:p>
            <a:pPr eaLnBrk="1" hangingPunct="1">
              <a:spcAft>
                <a:spcPts val="600"/>
              </a:spcAft>
            </a:pPr>
            <a:r>
              <a:rPr lang="en-US" sz="1500" b="1" dirty="0" smtClean="0"/>
              <a:t>(a)  Student performance. </a:t>
            </a:r>
            <a:r>
              <a:rPr lang="en-US" sz="1500" dirty="0" smtClean="0"/>
              <a:t>Notwithstanding any provision in an open-enrollment charter, acceptable student performance under Texas Education Code, §12.111(3), shall at a minimum require student performance meeting the standards for an "Acceptable" rating as determined by the commissioner of education under the relevant Accountability Manual, or under the alternative education accountability rating procedures, if applicable.</a:t>
            </a:r>
          </a:p>
          <a:p>
            <a:pPr eaLnBrk="1" hangingPunct="1">
              <a:spcAft>
                <a:spcPts val="600"/>
              </a:spcAft>
            </a:pPr>
            <a:r>
              <a:rPr lang="en-US" sz="1500" b="1" dirty="0" smtClean="0"/>
              <a:t>(b)  Reporting child abuse or neglect. </a:t>
            </a:r>
            <a:r>
              <a:rPr lang="en-US" sz="1500" dirty="0" smtClean="0"/>
              <a:t>A charter holder shall adopt and disseminate to all charter school staff and volunteers a policy governing child abuse reports required by Texas Family Code, Chapter 261. The policy shall require that employees, volunteers, or agents of the charter holder and the charter school report child abuse or neglect directly to an appropriate entity listed in Texas Family Code, Chapter 261.</a:t>
            </a:r>
          </a:p>
          <a:p>
            <a:pPr eaLnBrk="1" hangingPunct="1">
              <a:spcAft>
                <a:spcPts val="600"/>
              </a:spcAft>
            </a:pPr>
            <a:r>
              <a:rPr lang="en-US" sz="1500" b="1" dirty="0" smtClean="0"/>
              <a:t>adopt a school year for the charter school, </a:t>
            </a:r>
            <a:r>
              <a:rPr lang="en-US" sz="1500" dirty="0" smtClean="0"/>
              <a:t>with fixed beginning and ending dates.</a:t>
            </a:r>
          </a:p>
          <a:p>
            <a:pPr eaLnBrk="1" hangingPunct="1">
              <a:spcAft>
                <a:spcPts val="600"/>
              </a:spcAft>
            </a:pPr>
            <a:r>
              <a:rPr lang="en-US" sz="1500" b="1" dirty="0" smtClean="0">
                <a:solidFill>
                  <a:schemeClr val="accent3"/>
                </a:solidFill>
              </a:rPr>
              <a:t>TAC §100.1211</a:t>
            </a:r>
          </a:p>
        </p:txBody>
      </p:sp>
      <p:pic>
        <p:nvPicPr>
          <p:cNvPr id="22532" name="Picture 4" descr="MCj04360410000[1]"/>
          <p:cNvPicPr>
            <a:picLocks noChangeAspect="1" noChangeArrowheads="1"/>
          </p:cNvPicPr>
          <p:nvPr/>
        </p:nvPicPr>
        <p:blipFill>
          <a:blip r:embed="rId2" cstate="print"/>
          <a:srcRect/>
          <a:stretch>
            <a:fillRect/>
          </a:stretch>
        </p:blipFill>
        <p:spPr bwMode="auto">
          <a:xfrm>
            <a:off x="6934200" y="647700"/>
            <a:ext cx="1841500" cy="148590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solidFill>
                  <a:schemeClr val="tx1"/>
                </a:solidFill>
              </a:rPr>
              <a:t>Students – continued</a:t>
            </a:r>
          </a:p>
        </p:txBody>
      </p:sp>
      <p:sp>
        <p:nvSpPr>
          <p:cNvPr id="23555" name="Rectangle 3"/>
          <p:cNvSpPr>
            <a:spLocks noGrp="1" noChangeArrowheads="1"/>
          </p:cNvSpPr>
          <p:nvPr>
            <p:ph idx="1"/>
          </p:nvPr>
        </p:nvSpPr>
        <p:spPr/>
        <p:txBody>
          <a:bodyPr>
            <a:normAutofit fontScale="85000" lnSpcReduction="10000"/>
          </a:bodyPr>
          <a:lstStyle/>
          <a:p>
            <a:pPr eaLnBrk="1" hangingPunct="1">
              <a:lnSpc>
                <a:spcPct val="110000"/>
              </a:lnSpc>
              <a:spcAft>
                <a:spcPts val="600"/>
              </a:spcAft>
            </a:pPr>
            <a:r>
              <a:rPr lang="en-US" sz="2400" b="1" dirty="0" smtClean="0"/>
              <a:t>(c)  Notice of expulsion or withdrawal. </a:t>
            </a:r>
            <a:r>
              <a:rPr lang="en-US" sz="2400" dirty="0" smtClean="0"/>
              <a:t>A charter holder shall notify the school district in which the student resides within three business days of any action expelling or withdrawing a student from the charter school.</a:t>
            </a:r>
          </a:p>
          <a:p>
            <a:pPr eaLnBrk="1" hangingPunct="1">
              <a:lnSpc>
                <a:spcPct val="110000"/>
              </a:lnSpc>
              <a:spcAft>
                <a:spcPts val="600"/>
              </a:spcAft>
            </a:pPr>
            <a:r>
              <a:rPr lang="en-US" sz="2400" b="1" dirty="0" smtClean="0"/>
              <a:t>(d)  Data reporting. </a:t>
            </a:r>
            <a:r>
              <a:rPr lang="en-US" sz="2400" dirty="0" smtClean="0"/>
              <a:t>A charter holder shall report timely and accurate information required by the commissioner to the Texas Education Agency, except as expressly waived by the commissioner.</a:t>
            </a:r>
          </a:p>
          <a:p>
            <a:pPr eaLnBrk="1" hangingPunct="1">
              <a:lnSpc>
                <a:spcPct val="110000"/>
              </a:lnSpc>
              <a:spcAft>
                <a:spcPts val="600"/>
              </a:spcAft>
            </a:pPr>
            <a:r>
              <a:rPr lang="en-US" sz="2400" b="1" dirty="0" smtClean="0"/>
              <a:t>(e)  Scholastic year. </a:t>
            </a:r>
            <a:r>
              <a:rPr lang="en-US" sz="2400" dirty="0" smtClean="0"/>
              <a:t>A charter holder shall adopt a school year for the charter school, with fixed beginning and ending dates.</a:t>
            </a:r>
          </a:p>
          <a:p>
            <a:pPr eaLnBrk="1" hangingPunct="1">
              <a:lnSpc>
                <a:spcPct val="110000"/>
              </a:lnSpc>
              <a:spcAft>
                <a:spcPts val="600"/>
              </a:spcAft>
            </a:pPr>
            <a:r>
              <a:rPr lang="en-US" sz="2400" b="1" dirty="0" smtClean="0">
                <a:solidFill>
                  <a:schemeClr val="accent3"/>
                </a:solidFill>
              </a:rPr>
              <a:t>TAC §100.1211 </a:t>
            </a:r>
          </a:p>
        </p:txBody>
      </p:sp>
      <p:pic>
        <p:nvPicPr>
          <p:cNvPr id="23556" name="Picture 4" descr="MCj04360410000[1]"/>
          <p:cNvPicPr>
            <a:picLocks noChangeAspect="1" noChangeArrowheads="1"/>
          </p:cNvPicPr>
          <p:nvPr/>
        </p:nvPicPr>
        <p:blipFill>
          <a:blip r:embed="rId2" cstate="print"/>
          <a:srcRect/>
          <a:stretch>
            <a:fillRect/>
          </a:stretch>
        </p:blipFill>
        <p:spPr bwMode="auto">
          <a:xfrm>
            <a:off x="6934200" y="647700"/>
            <a:ext cx="1841500" cy="14859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Texas Business Organizations Code</a:t>
            </a:r>
            <a:endParaRPr lang="en-US" dirty="0"/>
          </a:p>
        </p:txBody>
      </p:sp>
      <p:sp>
        <p:nvSpPr>
          <p:cNvPr id="3" name="Content Placeholder 2"/>
          <p:cNvSpPr>
            <a:spLocks noGrp="1"/>
          </p:cNvSpPr>
          <p:nvPr>
            <p:ph idx="1"/>
          </p:nvPr>
        </p:nvSpPr>
        <p:spPr/>
        <p:txBody>
          <a:bodyPr>
            <a:noAutofit/>
          </a:bodyPr>
          <a:lstStyle/>
          <a:p>
            <a:pPr>
              <a:spcAft>
                <a:spcPts val="600"/>
              </a:spcAft>
            </a:pPr>
            <a:r>
              <a:rPr lang="en-US" sz="2200" dirty="0" smtClean="0"/>
              <a:t>Charter holders that are Texas non-profit corporations must remember to comply with the requirement of the Business Organizations Code (BOC).</a:t>
            </a:r>
          </a:p>
          <a:p>
            <a:pPr>
              <a:spcAft>
                <a:spcPts val="600"/>
              </a:spcAft>
            </a:pPr>
            <a:r>
              <a:rPr lang="en-US" sz="2200" dirty="0" smtClean="0"/>
              <a:t>Under the BOC, the number of directors of a corporation shall be not less than three (3).</a:t>
            </a:r>
          </a:p>
          <a:p>
            <a:pPr>
              <a:spcAft>
                <a:spcPts val="600"/>
              </a:spcAft>
            </a:pPr>
            <a:r>
              <a:rPr lang="en-US" sz="2200" dirty="0" smtClean="0"/>
              <a:t>Questions regarding non-profit corporations should be directed to the Texas Secretary of State’s Corporations Division.</a:t>
            </a:r>
          </a:p>
          <a:p>
            <a:pPr>
              <a:spcAft>
                <a:spcPts val="600"/>
              </a:spcAft>
            </a:pPr>
            <a:r>
              <a:rPr lang="en-US" sz="2200" dirty="0" smtClean="0"/>
              <a:t>Tip:  Check to make sure that you are in good standing with the Texas Secretary of State and the IRS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accent3"/>
                </a:solidFill>
              </a:rPr>
              <a:t>Q &amp; A</a:t>
            </a:r>
            <a:br>
              <a:rPr lang="en-US" dirty="0" smtClean="0">
                <a:solidFill>
                  <a:schemeClr val="accent3"/>
                </a:solidFill>
              </a:rPr>
            </a:br>
            <a:endParaRPr lang="en-US" dirty="0">
              <a:solidFill>
                <a:schemeClr val="accent3"/>
              </a:solidFill>
            </a:endParaRPr>
          </a:p>
        </p:txBody>
      </p:sp>
      <p:sp>
        <p:nvSpPr>
          <p:cNvPr id="5" name="Text Placeholder 4"/>
          <p:cNvSpPr>
            <a:spLocks noGrp="1"/>
          </p:cNvSpPr>
          <p:nvPr>
            <p:ph type="body" idx="1"/>
          </p:nvPr>
        </p:nvSpPr>
        <p:spPr/>
        <p:txBody>
          <a:bodyPr/>
          <a:lstStyle/>
          <a:p>
            <a:r>
              <a:rPr lang="en-US" dirty="0" smtClean="0"/>
              <a:t> </a:t>
            </a:r>
            <a:endParaRPr lang="en-US" dirty="0"/>
          </a:p>
        </p:txBody>
      </p:sp>
      <p:pic>
        <p:nvPicPr>
          <p:cNvPr id="6" name="Picture 13" descr="MCj03605160000[1]"/>
          <p:cNvPicPr>
            <a:picLocks noChangeAspect="1" noChangeArrowheads="1"/>
          </p:cNvPicPr>
          <p:nvPr/>
        </p:nvPicPr>
        <p:blipFill>
          <a:blip r:embed="rId2" cstate="print"/>
          <a:srcRect/>
          <a:stretch>
            <a:fillRect/>
          </a:stretch>
        </p:blipFill>
        <p:spPr bwMode="auto">
          <a:xfrm>
            <a:off x="2438400" y="3276600"/>
            <a:ext cx="4488366" cy="2667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IRS 501(c)(3) Exemption Status</a:t>
            </a:r>
            <a:endParaRPr lang="en-US" dirty="0"/>
          </a:p>
        </p:txBody>
      </p:sp>
      <p:sp>
        <p:nvSpPr>
          <p:cNvPr id="3" name="Content Placeholder 2"/>
          <p:cNvSpPr>
            <a:spLocks noGrp="1"/>
          </p:cNvSpPr>
          <p:nvPr>
            <p:ph idx="1"/>
          </p:nvPr>
        </p:nvSpPr>
        <p:spPr/>
        <p:txBody>
          <a:bodyPr>
            <a:normAutofit/>
          </a:bodyPr>
          <a:lstStyle/>
          <a:p>
            <a:pPr>
              <a:spcAft>
                <a:spcPts val="600"/>
              </a:spcAft>
            </a:pPr>
            <a:r>
              <a:rPr lang="en-US" sz="2200" dirty="0" smtClean="0"/>
              <a:t>An automatic revocation is effective on the original filing due date of the third annual return or notice.</a:t>
            </a:r>
          </a:p>
          <a:p>
            <a:pPr>
              <a:spcAft>
                <a:spcPts val="600"/>
              </a:spcAft>
            </a:pPr>
            <a:r>
              <a:rPr lang="en-US" sz="2200" dirty="0" smtClean="0"/>
              <a:t>The law does not give IRS authority to undo an automatic revocation and there is no appeal process.</a:t>
            </a:r>
          </a:p>
          <a:p>
            <a:pPr>
              <a:spcAft>
                <a:spcPts val="600"/>
              </a:spcAft>
            </a:pPr>
            <a:r>
              <a:rPr lang="en-US" sz="2200" dirty="0" smtClean="0"/>
              <a:t>An automatically revoked organization must </a:t>
            </a:r>
            <a:r>
              <a:rPr lang="en-US" sz="2200" u="sng" dirty="0" smtClean="0"/>
              <a:t>apply to have its status reinstated, even if the organization was not originally required to file an application for exemption.</a:t>
            </a:r>
            <a:endParaRPr lang="en-US" sz="2000" dirty="0" smtClean="0"/>
          </a:p>
          <a:p>
            <a:pPr>
              <a:spcAft>
                <a:spcPts val="600"/>
              </a:spcAft>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IRS 501(c)(3) Exemption Status – cont’d</a:t>
            </a:r>
            <a:endParaRPr lang="en-US" dirty="0"/>
          </a:p>
        </p:txBody>
      </p:sp>
      <p:sp>
        <p:nvSpPr>
          <p:cNvPr id="3" name="Content Placeholder 2"/>
          <p:cNvSpPr>
            <a:spLocks noGrp="1"/>
          </p:cNvSpPr>
          <p:nvPr>
            <p:ph idx="1"/>
          </p:nvPr>
        </p:nvSpPr>
        <p:spPr/>
        <p:txBody>
          <a:bodyPr/>
          <a:lstStyle/>
          <a:p>
            <a:pPr>
              <a:spcAft>
                <a:spcPts val="600"/>
              </a:spcAft>
            </a:pPr>
            <a:endParaRPr lang="en-US" sz="2200" dirty="0" smtClean="0"/>
          </a:p>
          <a:p>
            <a:pPr>
              <a:spcAft>
                <a:spcPts val="600"/>
              </a:spcAft>
            </a:pPr>
            <a:r>
              <a:rPr lang="en-US" sz="2500" dirty="0" smtClean="0"/>
              <a:t>For more information:</a:t>
            </a:r>
          </a:p>
          <a:p>
            <a:pPr lvl="1">
              <a:spcAft>
                <a:spcPts val="600"/>
              </a:spcAft>
            </a:pPr>
            <a:r>
              <a:rPr lang="en-US" sz="2500" dirty="0" smtClean="0"/>
              <a:t>www.irs.gov/eo-Charities/Non-Profit page</a:t>
            </a:r>
          </a:p>
          <a:p>
            <a:pPr lvl="1">
              <a:spcAft>
                <a:spcPts val="600"/>
              </a:spcAft>
            </a:pPr>
            <a:r>
              <a:rPr lang="en-US" sz="2500" dirty="0" smtClean="0"/>
              <a:t>Frequently Asked Questions (FAQs) – </a:t>
            </a:r>
            <a:r>
              <a:rPr lang="en-US" sz="2500" i="1" dirty="0" smtClean="0"/>
              <a:t>Automatic Revocation</a:t>
            </a:r>
          </a:p>
          <a:p>
            <a:pPr lvl="1">
              <a:spcAft>
                <a:spcPts val="600"/>
              </a:spcAft>
            </a:pPr>
            <a:r>
              <a:rPr lang="en-US" sz="2500" dirty="0" smtClean="0"/>
              <a:t>Fact Sheet – </a:t>
            </a:r>
            <a:r>
              <a:rPr lang="en-US" sz="2500" i="1" dirty="0" smtClean="0"/>
              <a:t>Annual Form 990 Requirements for Tax-Exempt Organizations </a:t>
            </a:r>
            <a:r>
              <a:rPr lang="en-US" sz="2500" dirty="0" smtClean="0"/>
              <a:t> (PDF)              </a:t>
            </a:r>
            <a:endParaRPr lang="en-US" sz="2500" i="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Texas Open Meetings Act </a:t>
            </a:r>
            <a:br>
              <a:rPr lang="en-US" dirty="0" smtClean="0"/>
            </a:br>
            <a:r>
              <a:rPr lang="en-US" dirty="0" smtClean="0"/>
              <a:t>Texas </a:t>
            </a:r>
            <a:r>
              <a:rPr lang="en-US" dirty="0" err="1" smtClean="0"/>
              <a:t>Gov’t</a:t>
            </a:r>
            <a:r>
              <a:rPr lang="en-US" dirty="0" smtClean="0"/>
              <a:t> Code Chapter 551</a:t>
            </a:r>
            <a:endParaRPr lang="en-US" dirty="0"/>
          </a:p>
        </p:txBody>
      </p:sp>
      <p:sp>
        <p:nvSpPr>
          <p:cNvPr id="3" name="Content Placeholder 2"/>
          <p:cNvSpPr>
            <a:spLocks noGrp="1"/>
          </p:cNvSpPr>
          <p:nvPr>
            <p:ph idx="1"/>
          </p:nvPr>
        </p:nvSpPr>
        <p:spPr/>
        <p:txBody>
          <a:bodyPr>
            <a:normAutofit fontScale="77500" lnSpcReduction="20000"/>
          </a:bodyPr>
          <a:lstStyle/>
          <a:p>
            <a:pPr>
              <a:spcAft>
                <a:spcPts val="600"/>
              </a:spcAft>
            </a:pPr>
            <a:r>
              <a:rPr lang="en-US" dirty="0" smtClean="0"/>
              <a:t>TOMA requires that when a quorum of a governing body discusses public business, written notice of the time, place, and subject of the meeting be posted for at least 72 hours at a place convenient to the public at the central administrative office.</a:t>
            </a:r>
          </a:p>
          <a:p>
            <a:pPr>
              <a:spcAft>
                <a:spcPts val="600"/>
              </a:spcAft>
            </a:pPr>
            <a:r>
              <a:rPr lang="en-US" dirty="0" smtClean="0"/>
              <a:t>The Act applies to both charter holder boards and charter school boards.</a:t>
            </a:r>
          </a:p>
          <a:p>
            <a:pPr>
              <a:spcAft>
                <a:spcPts val="600"/>
              </a:spcAft>
            </a:pPr>
            <a:r>
              <a:rPr lang="en-US" dirty="0" smtClean="0"/>
              <a:t>Attorney General’s Answers to FAQs:</a:t>
            </a:r>
          </a:p>
          <a:p>
            <a:pPr lvl="1">
              <a:spcAft>
                <a:spcPts val="600"/>
              </a:spcAft>
              <a:buNone/>
            </a:pPr>
            <a:r>
              <a:rPr lang="en-US" sz="2800" dirty="0" smtClean="0">
                <a:hlinkClick r:id="rId2"/>
              </a:rPr>
              <a:t>http://oag.state.tx.us/opinopen/og_faqs.shtml#oma</a:t>
            </a:r>
            <a:endParaRPr lang="en-US" sz="2800" dirty="0" smtClean="0"/>
          </a:p>
          <a:p>
            <a:pPr>
              <a:spcAft>
                <a:spcPts val="600"/>
              </a:spcAft>
            </a:pPr>
            <a:r>
              <a:rPr lang="en-US" i="1" dirty="0" smtClean="0"/>
              <a:t>2012 Open Meetings Handbook</a:t>
            </a:r>
            <a:r>
              <a:rPr lang="en-US" dirty="0" smtClean="0"/>
              <a:t> is available at </a:t>
            </a:r>
            <a:r>
              <a:rPr lang="en-US" dirty="0" smtClean="0">
                <a:hlinkClick r:id="rId3"/>
              </a:rPr>
              <a:t>http://</a:t>
            </a:r>
            <a:r>
              <a:rPr lang="en-US" dirty="0" smtClean="0">
                <a:hlinkClick r:id="rId3"/>
              </a:rPr>
              <a:t>www.oag.state.tx.us/AG_Publications/pdfs/openmeeting_hb2012.pdf</a:t>
            </a:r>
            <a:endParaRPr lang="en-US" dirty="0" smtClean="0"/>
          </a:p>
          <a:p>
            <a:pPr lvl="1">
              <a:spcAft>
                <a:spcPts val="600"/>
              </a:spcAft>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Nonsectarian Nature</a:t>
            </a:r>
            <a:endParaRPr lang="en-US" dirty="0"/>
          </a:p>
        </p:txBody>
      </p:sp>
      <p:sp>
        <p:nvSpPr>
          <p:cNvPr id="3" name="Content Placeholder 2"/>
          <p:cNvSpPr>
            <a:spLocks noGrp="1"/>
          </p:cNvSpPr>
          <p:nvPr>
            <p:ph idx="1"/>
          </p:nvPr>
        </p:nvSpPr>
        <p:spPr/>
        <p:txBody>
          <a:bodyPr/>
          <a:lstStyle/>
          <a:p>
            <a:pPr>
              <a:spcAft>
                <a:spcPts val="600"/>
              </a:spcAft>
            </a:pPr>
            <a:r>
              <a:rPr lang="en-US" dirty="0" smtClean="0"/>
              <a:t>Like other public schools, charter schools must be nonsectarian in all respects;</a:t>
            </a:r>
          </a:p>
          <a:p>
            <a:pPr lvl="1">
              <a:spcAft>
                <a:spcPts val="600"/>
              </a:spcAft>
            </a:pPr>
            <a:r>
              <a:rPr lang="en-US" dirty="0" smtClean="0"/>
              <a:t>Admission of students</a:t>
            </a:r>
          </a:p>
          <a:p>
            <a:pPr lvl="1">
              <a:spcAft>
                <a:spcPts val="600"/>
              </a:spcAft>
            </a:pPr>
            <a:r>
              <a:rPr lang="en-US" dirty="0" smtClean="0"/>
              <a:t>Hiring of employees</a:t>
            </a:r>
          </a:p>
          <a:p>
            <a:pPr lvl="1">
              <a:spcAft>
                <a:spcPts val="600"/>
              </a:spcAft>
            </a:pPr>
            <a:r>
              <a:rPr lang="en-US" dirty="0" smtClean="0"/>
              <a:t>Instruction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235</TotalTime>
  <Words>3144</Words>
  <Application>Microsoft Office PowerPoint</Application>
  <PresentationFormat>On-screen Show (4:3)</PresentationFormat>
  <Paragraphs>286</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Urban</vt:lpstr>
      <vt:lpstr>Generation 19 Applicant Conference Selected Legal Issues </vt:lpstr>
      <vt:lpstr>Topics </vt:lpstr>
      <vt:lpstr>Governance </vt:lpstr>
      <vt:lpstr>Eligible Entities</vt:lpstr>
      <vt:lpstr>Texas Business Organizations Code</vt:lpstr>
      <vt:lpstr>IRS 501(c)(3) Exemption Status</vt:lpstr>
      <vt:lpstr>IRS 501(c)(3) Exemption Status – cont’d</vt:lpstr>
      <vt:lpstr>Texas Open Meetings Act  Texas Gov’t Code Chapter 551</vt:lpstr>
      <vt:lpstr>Nonsectarian Nature</vt:lpstr>
      <vt:lpstr>Why must charter schools be nonsectarian?</vt:lpstr>
      <vt:lpstr>Restrictions on Who May Serve on Charter Holder’s Board</vt:lpstr>
      <vt:lpstr>Nepotism Restrictions</vt:lpstr>
      <vt:lpstr>Relatives within the Third Degree</vt:lpstr>
      <vt:lpstr>Request</vt:lpstr>
      <vt:lpstr>Conflict of Interest Restriction </vt:lpstr>
      <vt:lpstr>Exception</vt:lpstr>
      <vt:lpstr>Request</vt:lpstr>
      <vt:lpstr>Substantial Interests in Management Company</vt:lpstr>
      <vt:lpstr>Criminal History Restriction</vt:lpstr>
      <vt:lpstr>Note:</vt:lpstr>
      <vt:lpstr>Roles and Responsibilities of Governing Bodies</vt:lpstr>
      <vt:lpstr>Non-delegable Duties</vt:lpstr>
      <vt:lpstr>Governance Issues in the RFA</vt:lpstr>
      <vt:lpstr>Applicable Laws and Regulations</vt:lpstr>
      <vt:lpstr>Requirements Applicable to ISDs and Charter Schools</vt:lpstr>
      <vt:lpstr>Areas of Difference between ISDs and Charter Schools</vt:lpstr>
      <vt:lpstr>Admissions and Enrollment Issues</vt:lpstr>
      <vt:lpstr>Terminology</vt:lpstr>
      <vt:lpstr>Admissions Process</vt:lpstr>
      <vt:lpstr>Admissions Process – continued </vt:lpstr>
      <vt:lpstr>Admissions Process – continued </vt:lpstr>
      <vt:lpstr>Admissions Process – continued </vt:lpstr>
      <vt:lpstr>Admissions Process – continued </vt:lpstr>
      <vt:lpstr>Admission Policy</vt:lpstr>
      <vt:lpstr>Admission Policy – continued </vt:lpstr>
      <vt:lpstr>Performing Arts</vt:lpstr>
      <vt:lpstr>Performing Arts – continued </vt:lpstr>
      <vt:lpstr>Lottery</vt:lpstr>
      <vt:lpstr>Lottery Exemptions</vt:lpstr>
      <vt:lpstr>Lottery Questions</vt:lpstr>
      <vt:lpstr>Lottery Questions – continued </vt:lpstr>
      <vt:lpstr>Elements in Admissions Policy</vt:lpstr>
      <vt:lpstr>Enrollment Process</vt:lpstr>
      <vt:lpstr>Related Issues</vt:lpstr>
      <vt:lpstr>Related Issues – continued </vt:lpstr>
      <vt:lpstr>Tuition &amp; Fees</vt:lpstr>
      <vt:lpstr>Tuition &amp; Fees – continued </vt:lpstr>
      <vt:lpstr>Students</vt:lpstr>
      <vt:lpstr>Students – continued</vt:lpstr>
      <vt:lpstr>Q &amp; 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19 Applicant Conference Selected Legal Issues</dc:title>
  <dc:creator>rkeese</dc:creator>
  <cp:lastModifiedBy>kjohnson</cp:lastModifiedBy>
  <cp:revision>60</cp:revision>
  <dcterms:created xsi:type="dcterms:W3CDTF">2013-06-26T19:53:34Z</dcterms:created>
  <dcterms:modified xsi:type="dcterms:W3CDTF">2013-07-08T18:33:57Z</dcterms:modified>
</cp:coreProperties>
</file>