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2" r:id="rId6"/>
    <p:sldMasterId id="2147483712" r:id="rId7"/>
    <p:sldMasterId id="2147483727" r:id="rId8"/>
    <p:sldMasterId id="2147483748" r:id="rId9"/>
  </p:sldMasterIdLst>
  <p:notesMasterIdLst>
    <p:notesMasterId r:id="rId26"/>
  </p:notesMasterIdLst>
  <p:sldIdLst>
    <p:sldId id="258" r:id="rId10"/>
    <p:sldId id="2261" r:id="rId11"/>
    <p:sldId id="2262" r:id="rId12"/>
    <p:sldId id="2263" r:id="rId13"/>
    <p:sldId id="2248" r:id="rId14"/>
    <p:sldId id="2240" r:id="rId15"/>
    <p:sldId id="2242" r:id="rId16"/>
    <p:sldId id="2243" r:id="rId17"/>
    <p:sldId id="2238" r:id="rId18"/>
    <p:sldId id="2251" r:id="rId19"/>
    <p:sldId id="2253" r:id="rId20"/>
    <p:sldId id="2254" r:id="rId21"/>
    <p:sldId id="2256" r:id="rId22"/>
    <p:sldId id="2258" r:id="rId23"/>
    <p:sldId id="2259" r:id="rId24"/>
    <p:sldId id="2249"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008000"/>
    <a:srgbClr val="1482C5"/>
    <a:srgbClr val="E0E0E0"/>
    <a:srgbClr val="305496"/>
    <a:srgbClr val="FFFFA3"/>
    <a:srgbClr val="F1F8EC"/>
    <a:srgbClr val="C5E0B4"/>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711CF-DFA4-418C-A7F8-5FFBA9BC14DA}" v="7" dt="2020-04-07T16:04:28.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0" autoAdjust="0"/>
  </p:normalViewPr>
  <p:slideViewPr>
    <p:cSldViewPr snapToGrid="0" showGuides="1">
      <p:cViewPr varScale="1">
        <p:scale>
          <a:sx n="62" d="100"/>
          <a:sy n="62"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A9C0E16-2AFB-49A0-ADC0-6A143F15F4F0}" type="datetimeFigureOut">
              <a:rPr lang="en-US" smtClean="0"/>
              <a:t>4/7/2020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4A6A1D8-5AAD-45CE-BC71-589F76F3B918}" type="slidenum">
              <a:rPr lang="en-US" smtClean="0"/>
              <a:t>‹#›</a:t>
            </a:fld>
            <a:endParaRPr lang="en-US"/>
          </a:p>
        </p:txBody>
      </p:sp>
    </p:spTree>
    <p:extLst>
      <p:ext uri="{BB962C8B-B14F-4D97-AF65-F5344CB8AC3E}">
        <p14:creationId xmlns:p14="http://schemas.microsoft.com/office/powerpoint/2010/main" val="10440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52462">
              <a:defRPr/>
            </a:pPr>
            <a:fld id="{CE9FACDD-CF80-0846-A9D4-A013DD70DEFB}" type="slidenum">
              <a:rPr lang="en-US">
                <a:solidFill>
                  <a:prstClr val="black"/>
                </a:solidFill>
                <a:latin typeface="Calibri" panose="020F0502020204030204"/>
              </a:rPr>
              <a:pPr defTabSz="95246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87758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4/7/2020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422818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859645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4911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943405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4/7/2020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219810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4/7/2020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501950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573064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4/7/2020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4/7/2020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46242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925098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5252820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7756282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62018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233807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4/7/2020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2522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73609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727074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118655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649671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37223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233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137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7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301079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339888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5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02281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8873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884362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12232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388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034440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961319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95517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2664888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2941108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4/7/2020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50870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939002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r>
              <a:rPr lang="en-US"/>
              <a:t>#BLGPsummit2019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75138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#BLGPsummit2019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43757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#BLGPsummit2019</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955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t>#BLGPsummit2019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092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#BLGPsummit2019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577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93237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401025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1425302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47287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257560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8735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26343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#BLGPsummit2019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8788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#BLGPsummit2019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626281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#BLGPSummit2019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810375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#BLGPsummit2019</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26244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r>
              <a:rPr lang="en-US"/>
              <a:t>#BLGPsummit2019</a:t>
            </a:r>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815414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r>
              <a:rPr lang="en-US"/>
              <a:t>#BLGPsummit2019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373214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175131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4/7/2020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2071034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2368903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3301254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4247102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92157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295306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483275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653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07108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997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1208586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5579758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831315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834191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3172210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95991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2575410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702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174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496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0905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3970477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93346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341282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36962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380074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59593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18267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703531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465206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348727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4/7/2020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17277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897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4171366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146048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37137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93218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50658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673549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692304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517932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824343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4/7/2020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1570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4279137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4/7/2020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11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4/7/2020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523837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4/7/2020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76794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4/7/2020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230838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4/7/2020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237310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4/7/2020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7454854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4/7/2020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943037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4307488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59853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4/7/2020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04971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5.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6.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2.jpeg"/><Relationship Id="rId2" Type="http://schemas.openxmlformats.org/officeDocument/2006/relationships/slideLayout" Target="../slideLayouts/slideLayout51.xml"/><Relationship Id="rId16" Type="http://schemas.openxmlformats.org/officeDocument/2006/relationships/image" Target="../media/image1.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5.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theme" Target="../theme/theme6.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5023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4/7/2020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5533870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745" r:id="rId17"/>
    <p:sldLayoutId id="2147483747" r:id="rId18"/>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r>
              <a:rPr lang="en-US"/>
              <a:t>#BLGPSummit2019</a:t>
            </a:r>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8804343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4/7/2020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778604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4/7/2020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926117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4/7/2020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2749858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hyperlink" Target="http://www.texashomelearning.org/" TargetMode="Externa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9.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457202" y="3199005"/>
            <a:ext cx="2870789" cy="2392325"/>
          </a:xfrm>
        </p:spPr>
        <p:txBody>
          <a:bodyPr/>
          <a:lstStyle/>
          <a:p>
            <a:r>
              <a:rPr lang="en-US" dirty="0"/>
              <a:t>Instructional Continuity Texas Home Learning Model</a:t>
            </a:r>
            <a:br>
              <a:rPr lang="en-US" dirty="0"/>
            </a:br>
            <a:r>
              <a:rPr lang="en-US" sz="2800" dirty="0"/>
              <a:t>April 6, 2020</a:t>
            </a:r>
            <a:endParaRPr lang="en-US" sz="3200" dirty="0"/>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District Use Is Completely Optional and May Include:</a:t>
            </a:r>
          </a:p>
        </p:txBody>
      </p:sp>
      <p:sp>
        <p:nvSpPr>
          <p:cNvPr id="8" name="Rectangle 7">
            <a:extLst>
              <a:ext uri="{FF2B5EF4-FFF2-40B4-BE49-F238E27FC236}">
                <a16:creationId xmlns:a16="http://schemas.microsoft.com/office/drawing/2014/main" id="{43F5947E-93DD-478B-9724-C23F7652D92B}"/>
              </a:ext>
            </a:extLst>
          </p:cNvPr>
          <p:cNvSpPr/>
          <p:nvPr/>
        </p:nvSpPr>
        <p:spPr>
          <a:xfrm>
            <a:off x="1668409" y="5208735"/>
            <a:ext cx="8801471" cy="561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Districts may also continue their existing plans and do nothing with this site.</a:t>
            </a:r>
          </a:p>
        </p:txBody>
      </p:sp>
      <p:sp>
        <p:nvSpPr>
          <p:cNvPr id="4" name="Rectangle 3">
            <a:extLst>
              <a:ext uri="{FF2B5EF4-FFF2-40B4-BE49-F238E27FC236}">
                <a16:creationId xmlns:a16="http://schemas.microsoft.com/office/drawing/2014/main" id="{7FA08B3D-FB51-4A90-8F8D-C77AD938E870}"/>
              </a:ext>
            </a:extLst>
          </p:cNvPr>
          <p:cNvSpPr/>
          <p:nvPr/>
        </p:nvSpPr>
        <p:spPr>
          <a:xfrm>
            <a:off x="411481" y="1194140"/>
            <a:ext cx="5506527"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Adopt Texas Home Learning as District Resource</a:t>
            </a:r>
          </a:p>
        </p:txBody>
      </p:sp>
      <p:sp>
        <p:nvSpPr>
          <p:cNvPr id="7" name="Rectangle 6">
            <a:extLst>
              <a:ext uri="{FF2B5EF4-FFF2-40B4-BE49-F238E27FC236}">
                <a16:creationId xmlns:a16="http://schemas.microsoft.com/office/drawing/2014/main" id="{645106D5-EDEF-4FB9-B899-FACD73173976}"/>
              </a:ext>
            </a:extLst>
          </p:cNvPr>
          <p:cNvSpPr/>
          <p:nvPr/>
        </p:nvSpPr>
        <p:spPr>
          <a:xfrm>
            <a:off x="6327510" y="1194140"/>
            <a:ext cx="5506527"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Modify Texas Home Learning Plans for Local Context</a:t>
            </a:r>
          </a:p>
        </p:txBody>
      </p:sp>
      <p:sp>
        <p:nvSpPr>
          <p:cNvPr id="9" name="Rectangle 8">
            <a:extLst>
              <a:ext uri="{FF2B5EF4-FFF2-40B4-BE49-F238E27FC236}">
                <a16:creationId xmlns:a16="http://schemas.microsoft.com/office/drawing/2014/main" id="{21D98E2D-FF77-4CBA-98B1-8FC9482AC15E}"/>
              </a:ext>
            </a:extLst>
          </p:cNvPr>
          <p:cNvSpPr/>
          <p:nvPr/>
        </p:nvSpPr>
        <p:spPr>
          <a:xfrm>
            <a:off x="411479" y="1650241"/>
            <a:ext cx="5506527" cy="3816429"/>
          </a:xfrm>
          <a:prstGeom prst="rect">
            <a:avLst/>
          </a:prstGeom>
        </p:spPr>
        <p:txBody>
          <a:bodyPr wrap="square">
            <a:spAutoFit/>
          </a:bodyPr>
          <a:lstStyle/>
          <a:p>
            <a:pPr lvl="0"/>
            <a:endParaRPr lang="en-US" sz="2200" b="1" dirty="0">
              <a:solidFill>
                <a:schemeClr val="accent5"/>
              </a:solidFill>
            </a:endParaRPr>
          </a:p>
          <a:p>
            <a:pPr lvl="0"/>
            <a:r>
              <a:rPr lang="en-US" sz="2200" b="1" dirty="0">
                <a:solidFill>
                  <a:schemeClr val="accent5"/>
                </a:solidFill>
              </a:rPr>
              <a:t>Benefits:</a:t>
            </a:r>
          </a:p>
          <a:p>
            <a:pPr marL="285750" lvl="0" indent="-285750">
              <a:buFont typeface="Arial" panose="020B0604020202020204" pitchFamily="34" charset="0"/>
              <a:buChar char="•"/>
            </a:pPr>
            <a:r>
              <a:rPr lang="en-US" sz="2200" dirty="0">
                <a:solidFill>
                  <a:schemeClr val="accent5"/>
                </a:solidFill>
              </a:rPr>
              <a:t>Send resource directly to parents/teachers </a:t>
            </a:r>
          </a:p>
          <a:p>
            <a:pPr marL="285750" lvl="0" indent="-285750">
              <a:buFont typeface="Arial" panose="020B0604020202020204" pitchFamily="34" charset="0"/>
              <a:buChar char="•"/>
            </a:pPr>
            <a:r>
              <a:rPr lang="en-US" sz="2200" dirty="0">
                <a:solidFill>
                  <a:schemeClr val="accent5"/>
                </a:solidFill>
              </a:rPr>
              <a:t>Order grade level print packets to be shipped directly to students</a:t>
            </a:r>
          </a:p>
          <a:p>
            <a:pPr marL="285750" lvl="0" indent="-285750">
              <a:buFont typeface="Arial" panose="020B0604020202020204" pitchFamily="34" charset="0"/>
              <a:buChar char="•"/>
            </a:pPr>
            <a:r>
              <a:rPr lang="en-US" sz="2200" dirty="0">
                <a:solidFill>
                  <a:schemeClr val="accent5"/>
                </a:solidFill>
              </a:rPr>
              <a:t>Focus resources on supporting quality implementation</a:t>
            </a:r>
            <a:endParaRPr lang="en-US" sz="2200" b="1" dirty="0">
              <a:solidFill>
                <a:schemeClr val="accent5"/>
              </a:solidFill>
            </a:endParaRPr>
          </a:p>
          <a:p>
            <a:pPr lvl="0"/>
            <a:r>
              <a:rPr lang="en-US" sz="2200" b="1" dirty="0">
                <a:solidFill>
                  <a:schemeClr val="accent5"/>
                </a:solidFill>
              </a:rPr>
              <a:t>Considerations:</a:t>
            </a:r>
          </a:p>
          <a:p>
            <a:pPr marL="285750" lvl="0" indent="-285750">
              <a:buFont typeface="Arial" panose="020B0604020202020204" pitchFamily="34" charset="0"/>
              <a:buChar char="•"/>
            </a:pPr>
            <a:r>
              <a:rPr lang="en-US" sz="2200" b="1" dirty="0">
                <a:solidFill>
                  <a:schemeClr val="accent5"/>
                </a:solidFill>
              </a:rPr>
              <a:t>Cannot </a:t>
            </a:r>
            <a:r>
              <a:rPr lang="en-US" sz="2200" dirty="0">
                <a:solidFill>
                  <a:schemeClr val="accent5"/>
                </a:solidFill>
              </a:rPr>
              <a:t>adapt learning plan based on local needs</a:t>
            </a:r>
          </a:p>
          <a:p>
            <a:pPr marL="285750" lvl="0" indent="-285750">
              <a:buFont typeface="Arial" panose="020B0604020202020204" pitchFamily="34" charset="0"/>
              <a:buChar char="•"/>
            </a:pPr>
            <a:endParaRPr lang="en-US" sz="2200" b="1" dirty="0">
              <a:solidFill>
                <a:schemeClr val="accent5"/>
              </a:solidFill>
            </a:endParaRPr>
          </a:p>
        </p:txBody>
      </p:sp>
      <p:sp>
        <p:nvSpPr>
          <p:cNvPr id="10" name="Rectangle 9">
            <a:extLst>
              <a:ext uri="{FF2B5EF4-FFF2-40B4-BE49-F238E27FC236}">
                <a16:creationId xmlns:a16="http://schemas.microsoft.com/office/drawing/2014/main" id="{7B9FF985-7819-4113-8F29-B3B25F7A3418}"/>
              </a:ext>
            </a:extLst>
          </p:cNvPr>
          <p:cNvSpPr/>
          <p:nvPr/>
        </p:nvSpPr>
        <p:spPr>
          <a:xfrm>
            <a:off x="6327507" y="1650241"/>
            <a:ext cx="5506527" cy="3477875"/>
          </a:xfrm>
          <a:prstGeom prst="rect">
            <a:avLst/>
          </a:prstGeom>
        </p:spPr>
        <p:txBody>
          <a:bodyPr wrap="square">
            <a:spAutoFit/>
          </a:bodyPr>
          <a:lstStyle/>
          <a:p>
            <a:pPr lvl="0"/>
            <a:endParaRPr lang="en-US" sz="2200" b="1" dirty="0">
              <a:solidFill>
                <a:schemeClr val="accent5"/>
              </a:solidFill>
            </a:endParaRPr>
          </a:p>
          <a:p>
            <a:pPr lvl="0"/>
            <a:r>
              <a:rPr lang="en-US" sz="2200" b="1" dirty="0">
                <a:solidFill>
                  <a:schemeClr val="accent5"/>
                </a:solidFill>
              </a:rPr>
              <a:t>Benefits:</a:t>
            </a:r>
          </a:p>
          <a:p>
            <a:pPr marL="285750" lvl="0" indent="-285750">
              <a:buFont typeface="Arial" panose="020B0604020202020204" pitchFamily="34" charset="0"/>
              <a:buChar char="•"/>
            </a:pPr>
            <a:r>
              <a:rPr lang="en-US" sz="2200" dirty="0">
                <a:solidFill>
                  <a:schemeClr val="accent5"/>
                </a:solidFill>
              </a:rPr>
              <a:t>Use existing templates and substitute resources as needed to meet local needs</a:t>
            </a:r>
          </a:p>
          <a:p>
            <a:pPr marL="285750" lvl="0" indent="-285750">
              <a:buFont typeface="Arial" panose="020B0604020202020204" pitchFamily="34" charset="0"/>
              <a:buChar char="•"/>
            </a:pPr>
            <a:r>
              <a:rPr lang="en-US" sz="2200" dirty="0">
                <a:solidFill>
                  <a:schemeClr val="accent5"/>
                </a:solidFill>
              </a:rPr>
              <a:t>Incorporate existing home learning guidance into model</a:t>
            </a:r>
            <a:endParaRPr lang="en-US" sz="2200" b="1" dirty="0">
              <a:solidFill>
                <a:schemeClr val="accent5"/>
              </a:solidFill>
            </a:endParaRPr>
          </a:p>
          <a:p>
            <a:pPr lvl="0"/>
            <a:r>
              <a:rPr lang="en-US" sz="2200" b="1" dirty="0">
                <a:solidFill>
                  <a:schemeClr val="accent5"/>
                </a:solidFill>
              </a:rPr>
              <a:t>Considerations:</a:t>
            </a:r>
          </a:p>
          <a:p>
            <a:pPr marL="285750" lvl="0" indent="-285750">
              <a:buFont typeface="Arial" panose="020B0604020202020204" pitchFamily="34" charset="0"/>
              <a:buChar char="•"/>
            </a:pPr>
            <a:r>
              <a:rPr lang="en-US" sz="2200" b="1" dirty="0">
                <a:solidFill>
                  <a:schemeClr val="accent5"/>
                </a:solidFill>
              </a:rPr>
              <a:t>Cannot </a:t>
            </a:r>
            <a:r>
              <a:rPr lang="en-US" sz="2200" dirty="0">
                <a:solidFill>
                  <a:schemeClr val="accent5"/>
                </a:solidFill>
              </a:rPr>
              <a:t>access statewide printing if changes are made</a:t>
            </a:r>
          </a:p>
          <a:p>
            <a:pPr marL="285750" lvl="0" indent="-285750">
              <a:buFont typeface="Arial" panose="020B0604020202020204" pitchFamily="34" charset="0"/>
              <a:buChar char="•"/>
            </a:pPr>
            <a:endParaRPr lang="en-US" sz="2200" b="1" dirty="0">
              <a:solidFill>
                <a:schemeClr val="accent5"/>
              </a:solidFill>
            </a:endParaRPr>
          </a:p>
        </p:txBody>
      </p:sp>
    </p:spTree>
    <p:extLst>
      <p:ext uri="{BB962C8B-B14F-4D97-AF65-F5344CB8AC3E}">
        <p14:creationId xmlns:p14="http://schemas.microsoft.com/office/powerpoint/2010/main" val="140486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Questions for Consideration of Use</a:t>
            </a:r>
          </a:p>
        </p:txBody>
      </p:sp>
      <p:sp>
        <p:nvSpPr>
          <p:cNvPr id="9" name="Rectangle 8">
            <a:extLst>
              <a:ext uri="{FF2B5EF4-FFF2-40B4-BE49-F238E27FC236}">
                <a16:creationId xmlns:a16="http://schemas.microsoft.com/office/drawing/2014/main" id="{21D98E2D-FF77-4CBA-98B1-8FC9482AC15E}"/>
              </a:ext>
            </a:extLst>
          </p:cNvPr>
          <p:cNvSpPr/>
          <p:nvPr/>
        </p:nvSpPr>
        <p:spPr>
          <a:xfrm>
            <a:off x="411479" y="1971380"/>
            <a:ext cx="11422557" cy="3693319"/>
          </a:xfrm>
          <a:prstGeom prst="rect">
            <a:avLst/>
          </a:prstGeom>
          <a:ln>
            <a:noFill/>
          </a:ln>
        </p:spPr>
        <p:txBody>
          <a:bodyPr wrap="square">
            <a:spAutoFit/>
          </a:bodyPr>
          <a:lstStyle/>
          <a:p>
            <a:r>
              <a:rPr lang="en-US" sz="2600" b="1" dirty="0">
                <a:solidFill>
                  <a:schemeClr val="accent5"/>
                </a:solidFill>
              </a:rPr>
              <a:t>A district may consider adopting Texas Home Learning (without changes) if:</a:t>
            </a:r>
          </a:p>
          <a:p>
            <a:pPr marL="285750" lvl="0" indent="-285750">
              <a:buFont typeface="Arial" panose="020B0604020202020204" pitchFamily="34" charset="0"/>
              <a:buChar char="•"/>
            </a:pPr>
            <a:r>
              <a:rPr lang="en-US" sz="2600" dirty="0">
                <a:solidFill>
                  <a:schemeClr val="accent5"/>
                </a:solidFill>
              </a:rPr>
              <a:t>District is currently offering limited daily and weekly guidance to parents and teachers in all core subjects </a:t>
            </a:r>
          </a:p>
          <a:p>
            <a:pPr marL="285750" lvl="0" indent="-285750">
              <a:buFont typeface="Arial" panose="020B0604020202020204" pitchFamily="34" charset="0"/>
              <a:buChar char="•"/>
            </a:pPr>
            <a:r>
              <a:rPr lang="en-US" sz="2600" dirty="0">
                <a:solidFill>
                  <a:schemeClr val="accent5"/>
                </a:solidFill>
              </a:rPr>
              <a:t>Students would benefit from building strong daily routines and learning structures to last them through end of year</a:t>
            </a:r>
          </a:p>
          <a:p>
            <a:pPr marL="285750" lvl="0" indent="-285750">
              <a:buFont typeface="Arial" panose="020B0604020202020204" pitchFamily="34" charset="0"/>
              <a:buChar char="•"/>
            </a:pPr>
            <a:r>
              <a:rPr lang="en-US" sz="2600" dirty="0">
                <a:solidFill>
                  <a:schemeClr val="accent5"/>
                </a:solidFill>
              </a:rPr>
              <a:t>Parents are seeking additional support and guidance for home support</a:t>
            </a:r>
          </a:p>
          <a:p>
            <a:pPr marL="285750" lvl="0" indent="-285750">
              <a:buFont typeface="Arial" panose="020B0604020202020204" pitchFamily="34" charset="0"/>
              <a:buChar char="•"/>
            </a:pPr>
            <a:r>
              <a:rPr lang="en-US" sz="2600" dirty="0">
                <a:solidFill>
                  <a:schemeClr val="accent5"/>
                </a:solidFill>
              </a:rPr>
              <a:t>District does not have solution in place to support families that do not have access to internet and/or devices (and need print materials)</a:t>
            </a:r>
          </a:p>
          <a:p>
            <a:pPr marL="285750" lvl="0" indent="-285750">
              <a:buFont typeface="Arial" panose="020B0604020202020204" pitchFamily="34" charset="0"/>
              <a:buChar char="•"/>
            </a:pPr>
            <a:endParaRPr lang="en-US" sz="2600" b="1" dirty="0">
              <a:solidFill>
                <a:schemeClr val="accent5"/>
              </a:solidFill>
            </a:endParaRPr>
          </a:p>
        </p:txBody>
      </p:sp>
      <p:sp>
        <p:nvSpPr>
          <p:cNvPr id="11" name="Rectangle 10">
            <a:extLst>
              <a:ext uri="{FF2B5EF4-FFF2-40B4-BE49-F238E27FC236}">
                <a16:creationId xmlns:a16="http://schemas.microsoft.com/office/drawing/2014/main" id="{D0352213-06F8-44EB-B73A-D4800697081D}"/>
              </a:ext>
            </a:extLst>
          </p:cNvPr>
          <p:cNvSpPr/>
          <p:nvPr/>
        </p:nvSpPr>
        <p:spPr>
          <a:xfrm>
            <a:off x="411481" y="1194140"/>
            <a:ext cx="5506527"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Adopt Texas Home Learning as District Resource</a:t>
            </a:r>
          </a:p>
        </p:txBody>
      </p:sp>
      <p:sp>
        <p:nvSpPr>
          <p:cNvPr id="12" name="Rectangle 11">
            <a:extLst>
              <a:ext uri="{FF2B5EF4-FFF2-40B4-BE49-F238E27FC236}">
                <a16:creationId xmlns:a16="http://schemas.microsoft.com/office/drawing/2014/main" id="{5A30E397-0D59-4955-8618-AD5D0F264927}"/>
              </a:ext>
            </a:extLst>
          </p:cNvPr>
          <p:cNvSpPr/>
          <p:nvPr/>
        </p:nvSpPr>
        <p:spPr>
          <a:xfrm>
            <a:off x="6327510" y="1194140"/>
            <a:ext cx="5506527" cy="746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Modify Texas Home Learning Plans for Local Context</a:t>
            </a:r>
          </a:p>
        </p:txBody>
      </p:sp>
    </p:spTree>
    <p:extLst>
      <p:ext uri="{BB962C8B-B14F-4D97-AF65-F5344CB8AC3E}">
        <p14:creationId xmlns:p14="http://schemas.microsoft.com/office/powerpoint/2010/main" val="375809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Questions for Consideration of Use</a:t>
            </a:r>
          </a:p>
        </p:txBody>
      </p:sp>
      <p:sp>
        <p:nvSpPr>
          <p:cNvPr id="9" name="Rectangle 8">
            <a:extLst>
              <a:ext uri="{FF2B5EF4-FFF2-40B4-BE49-F238E27FC236}">
                <a16:creationId xmlns:a16="http://schemas.microsoft.com/office/drawing/2014/main" id="{21D98E2D-FF77-4CBA-98B1-8FC9482AC15E}"/>
              </a:ext>
            </a:extLst>
          </p:cNvPr>
          <p:cNvSpPr/>
          <p:nvPr/>
        </p:nvSpPr>
        <p:spPr>
          <a:xfrm>
            <a:off x="411479" y="1971380"/>
            <a:ext cx="11422557" cy="3693319"/>
          </a:xfrm>
          <a:prstGeom prst="rect">
            <a:avLst/>
          </a:prstGeom>
          <a:ln>
            <a:noFill/>
          </a:ln>
        </p:spPr>
        <p:txBody>
          <a:bodyPr wrap="square">
            <a:spAutoFit/>
          </a:bodyPr>
          <a:lstStyle/>
          <a:p>
            <a:r>
              <a:rPr lang="en-US" sz="2600" b="1" dirty="0">
                <a:solidFill>
                  <a:schemeClr val="accent5"/>
                </a:solidFill>
              </a:rPr>
              <a:t>A district may consider modifying Texas Home Learning locally if:</a:t>
            </a:r>
          </a:p>
          <a:p>
            <a:pPr marL="285750" lvl="0" indent="-285750">
              <a:buFont typeface="Arial" panose="020B0604020202020204" pitchFamily="34" charset="0"/>
              <a:buChar char="•"/>
            </a:pPr>
            <a:r>
              <a:rPr lang="en-US" sz="2600" dirty="0">
                <a:solidFill>
                  <a:schemeClr val="accent5"/>
                </a:solidFill>
              </a:rPr>
              <a:t>Home Learning resources do not meet the specific needs of the local student population </a:t>
            </a:r>
          </a:p>
          <a:p>
            <a:pPr marL="285750" lvl="0" indent="-285750">
              <a:buFont typeface="Arial" panose="020B0604020202020204" pitchFamily="34" charset="0"/>
              <a:buChar char="•"/>
            </a:pPr>
            <a:r>
              <a:rPr lang="en-US" sz="2600" dirty="0">
                <a:solidFill>
                  <a:schemeClr val="accent5"/>
                </a:solidFill>
              </a:rPr>
              <a:t>Students have access to strong instructional materials that support students with home learning</a:t>
            </a:r>
          </a:p>
          <a:p>
            <a:pPr marL="285750" lvl="0" indent="-285750">
              <a:buFont typeface="Arial" panose="020B0604020202020204" pitchFamily="34" charset="0"/>
              <a:buChar char="•"/>
            </a:pPr>
            <a:r>
              <a:rPr lang="en-US" sz="2600" dirty="0">
                <a:solidFill>
                  <a:schemeClr val="accent5"/>
                </a:solidFill>
              </a:rPr>
              <a:t>Districts have access to local print and distribution services they can leverage to reach families that do not have access to internet and/or devices (and need the modified print materials)</a:t>
            </a:r>
          </a:p>
          <a:p>
            <a:pPr marL="285750" lvl="0" indent="-285750">
              <a:buFont typeface="Arial" panose="020B0604020202020204" pitchFamily="34" charset="0"/>
              <a:buChar char="•"/>
            </a:pPr>
            <a:endParaRPr lang="en-US" sz="2600" b="1" dirty="0">
              <a:solidFill>
                <a:schemeClr val="accent5"/>
              </a:solidFill>
            </a:endParaRPr>
          </a:p>
        </p:txBody>
      </p:sp>
      <p:sp>
        <p:nvSpPr>
          <p:cNvPr id="10" name="Rectangle 9">
            <a:extLst>
              <a:ext uri="{FF2B5EF4-FFF2-40B4-BE49-F238E27FC236}">
                <a16:creationId xmlns:a16="http://schemas.microsoft.com/office/drawing/2014/main" id="{E0E34F93-5734-4341-AA52-9CE25C960992}"/>
              </a:ext>
            </a:extLst>
          </p:cNvPr>
          <p:cNvSpPr/>
          <p:nvPr/>
        </p:nvSpPr>
        <p:spPr>
          <a:xfrm>
            <a:off x="411481" y="1194140"/>
            <a:ext cx="5506527" cy="746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Adopt Texas Home Learning as District Resource</a:t>
            </a:r>
          </a:p>
        </p:txBody>
      </p:sp>
      <p:sp>
        <p:nvSpPr>
          <p:cNvPr id="11" name="Rectangle 10">
            <a:extLst>
              <a:ext uri="{FF2B5EF4-FFF2-40B4-BE49-F238E27FC236}">
                <a16:creationId xmlns:a16="http://schemas.microsoft.com/office/drawing/2014/main" id="{E74B964B-EB70-4818-9FB3-688B709FD801}"/>
              </a:ext>
            </a:extLst>
          </p:cNvPr>
          <p:cNvSpPr/>
          <p:nvPr/>
        </p:nvSpPr>
        <p:spPr>
          <a:xfrm>
            <a:off x="6327510" y="1194140"/>
            <a:ext cx="5506527"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Modify Texas Home Learning Plans for Local Context</a:t>
            </a:r>
          </a:p>
        </p:txBody>
      </p:sp>
    </p:spTree>
    <p:extLst>
      <p:ext uri="{BB962C8B-B14F-4D97-AF65-F5344CB8AC3E}">
        <p14:creationId xmlns:p14="http://schemas.microsoft.com/office/powerpoint/2010/main" val="151548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84A-F83D-4436-B7E0-FE4FCE0F71D6}"/>
              </a:ext>
            </a:extLst>
          </p:cNvPr>
          <p:cNvSpPr>
            <a:spLocks noGrp="1"/>
          </p:cNvSpPr>
          <p:nvPr>
            <p:ph type="title"/>
          </p:nvPr>
        </p:nvSpPr>
        <p:spPr/>
        <p:txBody>
          <a:bodyPr/>
          <a:lstStyle/>
          <a:p>
            <a:r>
              <a:rPr lang="en-US" dirty="0"/>
              <a:t>Texas Home Learning Resources</a:t>
            </a:r>
          </a:p>
        </p:txBody>
      </p:sp>
      <p:sp>
        <p:nvSpPr>
          <p:cNvPr id="10" name="Rectangle 9">
            <a:extLst>
              <a:ext uri="{FF2B5EF4-FFF2-40B4-BE49-F238E27FC236}">
                <a16:creationId xmlns:a16="http://schemas.microsoft.com/office/drawing/2014/main" id="{10357B85-FDE3-4A36-A435-F72A9B87A576}"/>
              </a:ext>
            </a:extLst>
          </p:cNvPr>
          <p:cNvSpPr/>
          <p:nvPr/>
        </p:nvSpPr>
        <p:spPr>
          <a:xfrm>
            <a:off x="411479" y="1072220"/>
            <a:ext cx="11597641" cy="5293757"/>
          </a:xfrm>
          <a:prstGeom prst="rect">
            <a:avLst/>
          </a:prstGeom>
          <a:ln>
            <a:noFill/>
          </a:ln>
        </p:spPr>
        <p:txBody>
          <a:bodyPr wrap="square">
            <a:spAutoFit/>
          </a:bodyPr>
          <a:lstStyle/>
          <a:p>
            <a:r>
              <a:rPr lang="en-US" sz="2600" b="1" dirty="0">
                <a:solidFill>
                  <a:schemeClr val="accent2"/>
                </a:solidFill>
              </a:rPr>
              <a:t>What is available today?</a:t>
            </a:r>
          </a:p>
          <a:p>
            <a:pPr marL="285750" lvl="0" indent="-285750">
              <a:buFont typeface="Arial" panose="020B0604020202020204" pitchFamily="34" charset="0"/>
              <a:buChar char="•"/>
            </a:pPr>
            <a:r>
              <a:rPr lang="en-US" sz="2600" dirty="0">
                <a:solidFill>
                  <a:schemeClr val="accent5"/>
                </a:solidFill>
              </a:rPr>
              <a:t>Complete Week 1 Daily Schedules for PreK – Grade 5 for Online Resources</a:t>
            </a:r>
          </a:p>
          <a:p>
            <a:pPr marL="285750" lvl="0" indent="-285750">
              <a:buFont typeface="Arial" panose="020B0604020202020204" pitchFamily="34" charset="0"/>
              <a:buChar char="•"/>
            </a:pPr>
            <a:r>
              <a:rPr lang="en-US" sz="2600" dirty="0">
                <a:solidFill>
                  <a:schemeClr val="accent5"/>
                </a:solidFill>
              </a:rPr>
              <a:t>Complete Week 1 Daily Schedules for PreK – Grade 5 for Print Resources</a:t>
            </a:r>
          </a:p>
          <a:p>
            <a:pPr marL="285750" lvl="0" indent="-285750">
              <a:buFont typeface="Arial" panose="020B0604020202020204" pitchFamily="34" charset="0"/>
              <a:buChar char="•"/>
            </a:pPr>
            <a:r>
              <a:rPr lang="en-US" sz="2600" dirty="0">
                <a:solidFill>
                  <a:schemeClr val="accent5"/>
                </a:solidFill>
              </a:rPr>
              <a:t>Explore now at </a:t>
            </a:r>
            <a:r>
              <a:rPr lang="en-US" sz="2600" dirty="0">
                <a:solidFill>
                  <a:schemeClr val="accent5"/>
                </a:solidFill>
                <a:hlinkClick r:id="rId2"/>
              </a:rPr>
              <a:t>www.TexasHomeLearning.org</a:t>
            </a:r>
            <a:r>
              <a:rPr lang="en-US" sz="2600" dirty="0">
                <a:solidFill>
                  <a:schemeClr val="accent5"/>
                </a:solidFill>
              </a:rPr>
              <a:t> </a:t>
            </a:r>
          </a:p>
          <a:p>
            <a:endParaRPr lang="en-US" sz="2600" b="1" dirty="0">
              <a:solidFill>
                <a:schemeClr val="accent2"/>
              </a:solidFill>
            </a:endParaRPr>
          </a:p>
          <a:p>
            <a:r>
              <a:rPr lang="en-US" sz="2600" b="1" dirty="0">
                <a:solidFill>
                  <a:schemeClr val="accent2"/>
                </a:solidFill>
              </a:rPr>
              <a:t>What is available by the end of the week?</a:t>
            </a:r>
            <a:endParaRPr lang="en-US" sz="2600" b="1" dirty="0">
              <a:solidFill>
                <a:schemeClr val="accent5"/>
              </a:solidFill>
            </a:endParaRPr>
          </a:p>
          <a:p>
            <a:pPr marL="285750" indent="-285750">
              <a:buFont typeface="Arial" panose="020B0604020202020204" pitchFamily="34" charset="0"/>
              <a:buChar char="•"/>
            </a:pPr>
            <a:r>
              <a:rPr lang="en-US" sz="2600" dirty="0">
                <a:solidFill>
                  <a:schemeClr val="accent5"/>
                </a:solidFill>
              </a:rPr>
              <a:t>Complete Week 1 Daily Schedules for Grades 6 – 12 for Online and Print Resources</a:t>
            </a:r>
          </a:p>
          <a:p>
            <a:pPr marL="285750" lvl="0" indent="-285750">
              <a:buFont typeface="Arial" panose="020B0604020202020204" pitchFamily="34" charset="0"/>
              <a:buChar char="•"/>
            </a:pPr>
            <a:r>
              <a:rPr lang="en-US" sz="2600" dirty="0">
                <a:solidFill>
                  <a:schemeClr val="accent5"/>
                </a:solidFill>
              </a:rPr>
              <a:t>Additional weekly schedules added for PreK – Grade 5</a:t>
            </a:r>
          </a:p>
          <a:p>
            <a:pPr lvl="0"/>
            <a:endParaRPr lang="en-US" sz="2600" dirty="0">
              <a:solidFill>
                <a:schemeClr val="accent5"/>
              </a:solidFill>
            </a:endParaRPr>
          </a:p>
          <a:p>
            <a:pPr lvl="0"/>
            <a:r>
              <a:rPr lang="en-US" sz="2600" b="1" dirty="0">
                <a:solidFill>
                  <a:schemeClr val="accent2"/>
                </a:solidFill>
              </a:rPr>
              <a:t>What is available by end of next week?</a:t>
            </a:r>
          </a:p>
          <a:p>
            <a:pPr marL="285750" lvl="0" indent="-285750">
              <a:buFont typeface="Arial" panose="020B0604020202020204" pitchFamily="34" charset="0"/>
              <a:buChar char="•"/>
            </a:pPr>
            <a:r>
              <a:rPr lang="en-US" sz="2600" dirty="0">
                <a:solidFill>
                  <a:schemeClr val="accent5"/>
                </a:solidFill>
              </a:rPr>
              <a:t>Complete learning plans for all grades for online and print resources</a:t>
            </a:r>
          </a:p>
          <a:p>
            <a:pPr marL="285750" lvl="0" indent="-285750">
              <a:buFont typeface="Arial" panose="020B0604020202020204" pitchFamily="34" charset="0"/>
              <a:buChar char="•"/>
            </a:pPr>
            <a:r>
              <a:rPr lang="en-US" sz="2600" dirty="0">
                <a:solidFill>
                  <a:schemeClr val="accent5"/>
                </a:solidFill>
              </a:rPr>
              <a:t>Downloadable PDFs of grade level print packets </a:t>
            </a:r>
          </a:p>
          <a:p>
            <a:pPr marL="285750" lvl="0" indent="-285750">
              <a:buFont typeface="Arial" panose="020B0604020202020204" pitchFamily="34" charset="0"/>
              <a:buChar char="•"/>
            </a:pPr>
            <a:endParaRPr lang="en-US" sz="2600" b="1" dirty="0">
              <a:solidFill>
                <a:schemeClr val="accent5"/>
              </a:solidFill>
            </a:endParaRPr>
          </a:p>
        </p:txBody>
      </p:sp>
    </p:spTree>
    <p:extLst>
      <p:ext uri="{BB962C8B-B14F-4D97-AF65-F5344CB8AC3E}">
        <p14:creationId xmlns:p14="http://schemas.microsoft.com/office/powerpoint/2010/main" val="309907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84A-F83D-4436-B7E0-FE4FCE0F71D6}"/>
              </a:ext>
            </a:extLst>
          </p:cNvPr>
          <p:cNvSpPr>
            <a:spLocks noGrp="1"/>
          </p:cNvSpPr>
          <p:nvPr>
            <p:ph type="title"/>
          </p:nvPr>
        </p:nvSpPr>
        <p:spPr/>
        <p:txBody>
          <a:bodyPr/>
          <a:lstStyle/>
          <a:p>
            <a:r>
              <a:rPr lang="en-US" dirty="0"/>
              <a:t>How To Access Statewide Printing Services</a:t>
            </a:r>
          </a:p>
        </p:txBody>
      </p:sp>
      <p:sp>
        <p:nvSpPr>
          <p:cNvPr id="10" name="Rectangle 9">
            <a:extLst>
              <a:ext uri="{FF2B5EF4-FFF2-40B4-BE49-F238E27FC236}">
                <a16:creationId xmlns:a16="http://schemas.microsoft.com/office/drawing/2014/main" id="{10357B85-FDE3-4A36-A435-F72A9B87A576}"/>
              </a:ext>
            </a:extLst>
          </p:cNvPr>
          <p:cNvSpPr/>
          <p:nvPr/>
        </p:nvSpPr>
        <p:spPr>
          <a:xfrm>
            <a:off x="411479" y="1072220"/>
            <a:ext cx="11422557" cy="4893647"/>
          </a:xfrm>
          <a:prstGeom prst="rect">
            <a:avLst/>
          </a:prstGeom>
          <a:ln>
            <a:noFill/>
          </a:ln>
        </p:spPr>
        <p:txBody>
          <a:bodyPr wrap="square">
            <a:spAutoFit/>
          </a:bodyPr>
          <a:lstStyle/>
          <a:p>
            <a:r>
              <a:rPr lang="en-US" sz="2600" b="1" dirty="0">
                <a:solidFill>
                  <a:schemeClr val="accent2"/>
                </a:solidFill>
              </a:rPr>
              <a:t>What’s included in statewide printing?</a:t>
            </a:r>
          </a:p>
          <a:p>
            <a:pPr marL="285750" lvl="0" indent="-285750">
              <a:buFont typeface="Arial" panose="020B0604020202020204" pitchFamily="34" charset="0"/>
              <a:buChar char="•"/>
            </a:pPr>
            <a:r>
              <a:rPr lang="en-US" sz="2600" dirty="0">
                <a:solidFill>
                  <a:schemeClr val="accent5"/>
                </a:solidFill>
              </a:rPr>
              <a:t>Districts pay a per student amount for a grade level print packet that includes 10 weeks of daily schedules and supporting resources for students and parents</a:t>
            </a:r>
            <a:br>
              <a:rPr lang="en-US" sz="2600" dirty="0">
                <a:solidFill>
                  <a:schemeClr val="accent5"/>
                </a:solidFill>
              </a:rPr>
            </a:br>
            <a:r>
              <a:rPr lang="en-US" sz="2600" i="1" dirty="0">
                <a:solidFill>
                  <a:schemeClr val="accent5"/>
                </a:solidFill>
              </a:rPr>
              <a:t>Note: Pricing info available next week, and districts will likely be able to request reimbursement for purchase </a:t>
            </a:r>
            <a:endParaRPr lang="en-US" sz="2600" dirty="0">
              <a:solidFill>
                <a:schemeClr val="accent5"/>
              </a:solidFill>
            </a:endParaRPr>
          </a:p>
          <a:p>
            <a:r>
              <a:rPr lang="en-US" sz="2600" b="1" dirty="0">
                <a:solidFill>
                  <a:schemeClr val="accent2"/>
                </a:solidFill>
              </a:rPr>
              <a:t>How does it work?</a:t>
            </a:r>
            <a:endParaRPr lang="en-US" sz="2600" b="1" dirty="0">
              <a:solidFill>
                <a:schemeClr val="accent5"/>
              </a:solidFill>
            </a:endParaRPr>
          </a:p>
          <a:p>
            <a:pPr marL="285750" indent="-285750">
              <a:buFont typeface="Arial" panose="020B0604020202020204" pitchFamily="34" charset="0"/>
              <a:buChar char="•"/>
            </a:pPr>
            <a:r>
              <a:rPr lang="en-US" sz="2600" dirty="0">
                <a:solidFill>
                  <a:schemeClr val="accent5"/>
                </a:solidFill>
              </a:rPr>
              <a:t>A district downloads .</a:t>
            </a:r>
            <a:r>
              <a:rPr lang="en-US" sz="2600" dirty="0" err="1">
                <a:solidFill>
                  <a:schemeClr val="accent5"/>
                </a:solidFill>
              </a:rPr>
              <a:t>cvs</a:t>
            </a:r>
            <a:r>
              <a:rPr lang="en-US" sz="2600" dirty="0">
                <a:solidFill>
                  <a:schemeClr val="accent5"/>
                </a:solidFill>
              </a:rPr>
              <a:t> template from TEA website, completes data pull of student mailing addresses using template, and submits to TEA and/or vendor</a:t>
            </a:r>
          </a:p>
          <a:p>
            <a:pPr marL="285750" indent="-285750">
              <a:buFont typeface="Arial" panose="020B0604020202020204" pitchFamily="34" charset="0"/>
              <a:buChar char="•"/>
            </a:pPr>
            <a:r>
              <a:rPr lang="en-US" sz="2600" dirty="0">
                <a:solidFill>
                  <a:schemeClr val="accent5"/>
                </a:solidFill>
              </a:rPr>
              <a:t>TEA accepts print orders on a first come first serve basis</a:t>
            </a:r>
          </a:p>
          <a:p>
            <a:pPr marL="285750" indent="-285750">
              <a:buFont typeface="Arial" panose="020B0604020202020204" pitchFamily="34" charset="0"/>
              <a:buChar char="•"/>
            </a:pPr>
            <a:r>
              <a:rPr lang="en-US" sz="2600" dirty="0">
                <a:solidFill>
                  <a:schemeClr val="accent5"/>
                </a:solidFill>
              </a:rPr>
              <a:t>Once pricing is finalized, TEA confirms final charge with districts for approval</a:t>
            </a:r>
          </a:p>
          <a:p>
            <a:pPr marL="285750" indent="-285750">
              <a:buFont typeface="Arial" panose="020B0604020202020204" pitchFamily="34" charset="0"/>
              <a:buChar char="•"/>
            </a:pPr>
            <a:r>
              <a:rPr lang="en-US" sz="2600" dirty="0">
                <a:solidFill>
                  <a:schemeClr val="accent5"/>
                </a:solidFill>
              </a:rPr>
              <a:t>Districts submitting addresses by end of week should have households receiving packets by first week of May </a:t>
            </a:r>
          </a:p>
        </p:txBody>
      </p:sp>
    </p:spTree>
    <p:extLst>
      <p:ext uri="{BB962C8B-B14F-4D97-AF65-F5344CB8AC3E}">
        <p14:creationId xmlns:p14="http://schemas.microsoft.com/office/powerpoint/2010/main" val="336057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84A-F83D-4436-B7E0-FE4FCE0F71D6}"/>
              </a:ext>
            </a:extLst>
          </p:cNvPr>
          <p:cNvSpPr>
            <a:spLocks noGrp="1"/>
          </p:cNvSpPr>
          <p:nvPr>
            <p:ph type="title"/>
          </p:nvPr>
        </p:nvSpPr>
        <p:spPr/>
        <p:txBody>
          <a:bodyPr/>
          <a:lstStyle/>
          <a:p>
            <a:r>
              <a:rPr lang="en-US" dirty="0"/>
              <a:t>Example of Template to Request Printing</a:t>
            </a:r>
          </a:p>
        </p:txBody>
      </p:sp>
      <p:graphicFrame>
        <p:nvGraphicFramePr>
          <p:cNvPr id="5" name="Object 4">
            <a:extLst>
              <a:ext uri="{FF2B5EF4-FFF2-40B4-BE49-F238E27FC236}">
                <a16:creationId xmlns:a16="http://schemas.microsoft.com/office/drawing/2014/main" id="{A837F948-2B34-493B-B700-7A5E90FB9518}"/>
              </a:ext>
            </a:extLst>
          </p:cNvPr>
          <p:cNvGraphicFramePr>
            <a:graphicFrameLocks noChangeAspect="1"/>
          </p:cNvGraphicFramePr>
          <p:nvPr>
            <p:extLst>
              <p:ext uri="{D42A27DB-BD31-4B8C-83A1-F6EECF244321}">
                <p14:modId xmlns:p14="http://schemas.microsoft.com/office/powerpoint/2010/main" val="4084789461"/>
              </p:ext>
            </p:extLst>
          </p:nvPr>
        </p:nvGraphicFramePr>
        <p:xfrm>
          <a:off x="889000" y="1211798"/>
          <a:ext cx="10414000" cy="2355850"/>
        </p:xfrm>
        <a:graphic>
          <a:graphicData uri="http://schemas.openxmlformats.org/presentationml/2006/ole">
            <mc:AlternateContent xmlns:mc="http://schemas.openxmlformats.org/markup-compatibility/2006">
              <mc:Choice xmlns:v="urn:schemas-microsoft-com:vml" Requires="v">
                <p:oleObj spid="_x0000_s135169" name="Worksheet" r:id="rId3" imgW="10414099" imgH="2355762" progId="Excel.Sheet.12">
                  <p:embed/>
                </p:oleObj>
              </mc:Choice>
              <mc:Fallback>
                <p:oleObj name="Worksheet" r:id="rId3" imgW="10414099" imgH="2355762" progId="Excel.Sheet.12">
                  <p:embed/>
                  <p:pic>
                    <p:nvPicPr>
                      <p:cNvPr id="5" name="Object 4">
                        <a:extLst>
                          <a:ext uri="{FF2B5EF4-FFF2-40B4-BE49-F238E27FC236}">
                            <a16:creationId xmlns:a16="http://schemas.microsoft.com/office/drawing/2014/main" id="{A837F948-2B34-493B-B700-7A5E90FB9518}"/>
                          </a:ext>
                        </a:extLst>
                      </p:cNvPr>
                      <p:cNvPicPr/>
                      <p:nvPr/>
                    </p:nvPicPr>
                    <p:blipFill>
                      <a:blip r:embed="rId4"/>
                      <a:stretch>
                        <a:fillRect/>
                      </a:stretch>
                    </p:blipFill>
                    <p:spPr>
                      <a:xfrm>
                        <a:off x="889000" y="1211798"/>
                        <a:ext cx="10414000" cy="2355850"/>
                      </a:xfrm>
                      <a:prstGeom prst="rect">
                        <a:avLst/>
                      </a:prstGeom>
                    </p:spPr>
                  </p:pic>
                </p:oleObj>
              </mc:Fallback>
            </mc:AlternateContent>
          </a:graphicData>
        </a:graphic>
      </p:graphicFrame>
    </p:spTree>
    <p:extLst>
      <p:ext uri="{BB962C8B-B14F-4D97-AF65-F5344CB8AC3E}">
        <p14:creationId xmlns:p14="http://schemas.microsoft.com/office/powerpoint/2010/main" val="344415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209C4F-A600-4F3E-A0DB-0F6B5A724748}"/>
              </a:ext>
            </a:extLst>
          </p:cNvPr>
          <p:cNvSpPr>
            <a:spLocks noGrp="1"/>
          </p:cNvSpPr>
          <p:nvPr>
            <p:ph idx="1"/>
          </p:nvPr>
        </p:nvSpPr>
        <p:spPr/>
        <p:txBody>
          <a:bodyPr/>
          <a:lstStyle/>
          <a:p>
            <a:pPr marL="0" indent="0">
              <a:buNone/>
            </a:pPr>
            <a:r>
              <a:rPr lang="en-US" sz="2000" i="1" dirty="0">
                <a:latin typeface="Calibri" panose="020F0502020204030204" pitchFamily="34" charset="0"/>
                <a:ea typeface="Calibri" panose="020F0502020204030204" pitchFamily="34" charset="0"/>
                <a:cs typeface="Times New Roman" panose="02020603050405020304" pitchFamily="18" charset="0"/>
              </a:rPr>
              <a:t>The documents and links included on this webpage are provided as a resource only.  This information is intended to assist in the delivery of educational resources in this time of public crisis.  Any references contrary to the Texas essential knowledge and skills (TEKS) or inconsistent with requirements to deliver the TEKS are incidental. The overall purpose and message of instruction must be based on the TEKS, not any other set of standards or viewpoints.  Schools retain the responsibility for providing education to their students and consulting with their legal counsel to comply with legal and constitutional requirements and prohibitions. </a:t>
            </a:r>
            <a:endParaRPr lang="en-US" dirty="0"/>
          </a:p>
        </p:txBody>
      </p:sp>
      <p:sp>
        <p:nvSpPr>
          <p:cNvPr id="3" name="Title 2">
            <a:extLst>
              <a:ext uri="{FF2B5EF4-FFF2-40B4-BE49-F238E27FC236}">
                <a16:creationId xmlns:a16="http://schemas.microsoft.com/office/drawing/2014/main" id="{5D4392C2-118A-4C1F-A756-0798C965D7A5}"/>
              </a:ext>
            </a:extLst>
          </p:cNvPr>
          <p:cNvSpPr>
            <a:spLocks noGrp="1"/>
          </p:cNvSpPr>
          <p:nvPr>
            <p:ph type="title"/>
          </p:nvPr>
        </p:nvSpPr>
        <p:spPr/>
        <p:txBody>
          <a:bodyPr>
            <a:normAutofit fontScale="90000"/>
          </a:bodyPr>
          <a:lstStyle/>
          <a:p>
            <a:r>
              <a:rPr lang="en-US"/>
              <a:t>NOTICE AND DISCLAIMER</a:t>
            </a:r>
          </a:p>
        </p:txBody>
      </p:sp>
    </p:spTree>
    <p:extLst>
      <p:ext uri="{BB962C8B-B14F-4D97-AF65-F5344CB8AC3E}">
        <p14:creationId xmlns:p14="http://schemas.microsoft.com/office/powerpoint/2010/main" val="283330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Home Learning Resource Vision</a:t>
            </a:r>
          </a:p>
        </p:txBody>
      </p:sp>
      <p:sp>
        <p:nvSpPr>
          <p:cNvPr id="3" name="Rectangle 2">
            <a:extLst>
              <a:ext uri="{FF2B5EF4-FFF2-40B4-BE49-F238E27FC236}">
                <a16:creationId xmlns:a16="http://schemas.microsoft.com/office/drawing/2014/main" id="{C35D693E-1E7F-41FA-896E-D0FFE4A2BE05}"/>
              </a:ext>
            </a:extLst>
          </p:cNvPr>
          <p:cNvSpPr/>
          <p:nvPr/>
        </p:nvSpPr>
        <p:spPr>
          <a:xfrm>
            <a:off x="359764" y="1815905"/>
            <a:ext cx="3387773" cy="884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Home Learning 1.0</a:t>
            </a:r>
          </a:p>
          <a:p>
            <a:pPr algn="ctr"/>
            <a:r>
              <a:rPr lang="en-US" dirty="0"/>
              <a:t>Finish out School Year</a:t>
            </a:r>
          </a:p>
        </p:txBody>
      </p:sp>
      <p:sp>
        <p:nvSpPr>
          <p:cNvPr id="9" name="Rectangle 8">
            <a:extLst>
              <a:ext uri="{FF2B5EF4-FFF2-40B4-BE49-F238E27FC236}">
                <a16:creationId xmlns:a16="http://schemas.microsoft.com/office/drawing/2014/main" id="{84A875CF-A9BB-40DF-850E-5419E32FBFCC}"/>
              </a:ext>
            </a:extLst>
          </p:cNvPr>
          <p:cNvSpPr/>
          <p:nvPr/>
        </p:nvSpPr>
        <p:spPr>
          <a:xfrm>
            <a:off x="440211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2.0</a:t>
            </a:r>
          </a:p>
          <a:p>
            <a:pPr algn="ctr"/>
            <a:r>
              <a:rPr lang="en-US" dirty="0">
                <a:solidFill>
                  <a:schemeClr val="bg1">
                    <a:lumMod val="65000"/>
                  </a:schemeClr>
                </a:solidFill>
              </a:rPr>
              <a:t>Summer School Bridge</a:t>
            </a:r>
          </a:p>
        </p:txBody>
      </p:sp>
      <p:sp>
        <p:nvSpPr>
          <p:cNvPr id="12" name="Rectangle 11">
            <a:extLst>
              <a:ext uri="{FF2B5EF4-FFF2-40B4-BE49-F238E27FC236}">
                <a16:creationId xmlns:a16="http://schemas.microsoft.com/office/drawing/2014/main" id="{5D624544-3DE3-48F2-BC70-5958BE10272B}"/>
              </a:ext>
            </a:extLst>
          </p:cNvPr>
          <p:cNvSpPr/>
          <p:nvPr/>
        </p:nvSpPr>
        <p:spPr>
          <a:xfrm>
            <a:off x="84444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3.0</a:t>
            </a:r>
          </a:p>
          <a:p>
            <a:pPr algn="ctr"/>
            <a:r>
              <a:rPr lang="en-US" dirty="0">
                <a:solidFill>
                  <a:schemeClr val="bg1">
                    <a:lumMod val="65000"/>
                  </a:schemeClr>
                </a:solidFill>
              </a:rPr>
              <a:t>2020-21 School Year</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4" y="2866426"/>
            <a:ext cx="11489959" cy="3730227"/>
          </a:xfrm>
        </p:spPr>
        <p:txBody>
          <a:bodyPr/>
          <a:lstStyle/>
          <a:p>
            <a:r>
              <a:rPr lang="en-US" sz="2400" b="1" dirty="0">
                <a:solidFill>
                  <a:schemeClr val="accent5"/>
                </a:solidFill>
              </a:rPr>
              <a:t>Purpose:</a:t>
            </a:r>
            <a:r>
              <a:rPr lang="en-US" sz="2400" dirty="0">
                <a:solidFill>
                  <a:schemeClr val="accent5"/>
                </a:solidFill>
              </a:rPr>
              <a:t> To support students in finishing out school with daily and weekly schedules available online and in print format. </a:t>
            </a:r>
          </a:p>
          <a:p>
            <a:r>
              <a:rPr lang="en-US" sz="2400" b="1" dirty="0">
                <a:solidFill>
                  <a:schemeClr val="accent5"/>
                </a:solidFill>
              </a:rPr>
              <a:t>Approach: </a:t>
            </a:r>
            <a:r>
              <a:rPr lang="en-US" sz="2400" dirty="0">
                <a:solidFill>
                  <a:schemeClr val="accent5"/>
                </a:solidFill>
              </a:rPr>
              <a:t>Prioritize identifying freely available, parent friendly  resources, printable in high volumes.</a:t>
            </a:r>
          </a:p>
          <a:p>
            <a:r>
              <a:rPr lang="en-US" sz="2400" b="1" dirty="0">
                <a:solidFill>
                  <a:schemeClr val="accent5"/>
                </a:solidFill>
              </a:rPr>
              <a:t>Timing: </a:t>
            </a:r>
            <a:r>
              <a:rPr lang="en-US" sz="2400" dirty="0">
                <a:solidFill>
                  <a:schemeClr val="accent5"/>
                </a:solidFill>
              </a:rPr>
              <a:t>8 weeks of learning </a:t>
            </a:r>
            <a:br>
              <a:rPr lang="en-US" sz="2400" dirty="0">
                <a:solidFill>
                  <a:schemeClr val="accent5"/>
                </a:solidFill>
              </a:rPr>
            </a:br>
            <a:r>
              <a:rPr lang="en-US" sz="2400" dirty="0">
                <a:solidFill>
                  <a:schemeClr val="accent5"/>
                </a:solidFill>
              </a:rPr>
              <a:t>(approx. April – mid-June)</a:t>
            </a:r>
          </a:p>
        </p:txBody>
      </p:sp>
      <p:sp>
        <p:nvSpPr>
          <p:cNvPr id="16" name="Content Placeholder 12">
            <a:extLst>
              <a:ext uri="{FF2B5EF4-FFF2-40B4-BE49-F238E27FC236}">
                <a16:creationId xmlns:a16="http://schemas.microsoft.com/office/drawing/2014/main" id="{D3C60F46-760D-4EC8-968F-022307727685}"/>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Create multiple Home Learning models that meet specific district needs and allow for contingency planning during school closures. </a:t>
            </a:r>
            <a:endParaRPr lang="en-US" sz="1600" dirty="0">
              <a:solidFill>
                <a:schemeClr val="accent5"/>
              </a:solidFill>
            </a:endParaRPr>
          </a:p>
        </p:txBody>
      </p:sp>
      <p:sp>
        <p:nvSpPr>
          <p:cNvPr id="17" name="Rectangle 16">
            <a:extLst>
              <a:ext uri="{FF2B5EF4-FFF2-40B4-BE49-F238E27FC236}">
                <a16:creationId xmlns:a16="http://schemas.microsoft.com/office/drawing/2014/main" id="{D2160E48-448B-44C6-9F32-0F610586B734}"/>
              </a:ext>
            </a:extLst>
          </p:cNvPr>
          <p:cNvSpPr/>
          <p:nvPr/>
        </p:nvSpPr>
        <p:spPr>
          <a:xfrm>
            <a:off x="3900278" y="5331825"/>
            <a:ext cx="4223272" cy="461665"/>
          </a:xfrm>
          <a:prstGeom prst="rect">
            <a:avLst/>
          </a:prstGeom>
        </p:spPr>
        <p:txBody>
          <a:bodyPr wrap="none">
            <a:spAutoFit/>
          </a:bodyPr>
          <a:lstStyle/>
          <a:p>
            <a:pPr algn="ctr"/>
            <a:r>
              <a:rPr lang="en-US" sz="2400" b="1" i="1" dirty="0">
                <a:solidFill>
                  <a:schemeClr val="accent2"/>
                </a:solidFill>
              </a:rPr>
              <a:t>TODAY’S FOCUS OF DISCUSSION</a:t>
            </a:r>
          </a:p>
        </p:txBody>
      </p:sp>
      <p:sp>
        <p:nvSpPr>
          <p:cNvPr id="10" name="Rectangle 9">
            <a:extLst>
              <a:ext uri="{FF2B5EF4-FFF2-40B4-BE49-F238E27FC236}">
                <a16:creationId xmlns:a16="http://schemas.microsoft.com/office/drawing/2014/main" id="{B7B1F2FF-BAFE-45C6-A8EE-4951BBB2EB12}"/>
              </a:ext>
            </a:extLst>
          </p:cNvPr>
          <p:cNvSpPr/>
          <p:nvPr/>
        </p:nvSpPr>
        <p:spPr>
          <a:xfrm>
            <a:off x="8615843" y="1439208"/>
            <a:ext cx="3039999" cy="369332"/>
          </a:xfrm>
          <a:prstGeom prst="rect">
            <a:avLst/>
          </a:prstGeom>
        </p:spPr>
        <p:txBody>
          <a:bodyPr wrap="none">
            <a:spAutoFit/>
          </a:bodyPr>
          <a:lstStyle/>
          <a:p>
            <a:r>
              <a:rPr lang="en-US" i="1" dirty="0">
                <a:solidFill>
                  <a:schemeClr val="accent2"/>
                </a:solidFill>
              </a:rPr>
              <a:t>For contingency planning only:</a:t>
            </a:r>
          </a:p>
        </p:txBody>
      </p:sp>
    </p:spTree>
    <p:extLst>
      <p:ext uri="{BB962C8B-B14F-4D97-AF65-F5344CB8AC3E}">
        <p14:creationId xmlns:p14="http://schemas.microsoft.com/office/powerpoint/2010/main" val="302738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Home Learning Resource Vision</a:t>
            </a:r>
          </a:p>
        </p:txBody>
      </p:sp>
      <p:sp>
        <p:nvSpPr>
          <p:cNvPr id="3" name="Rectangle 2">
            <a:extLst>
              <a:ext uri="{FF2B5EF4-FFF2-40B4-BE49-F238E27FC236}">
                <a16:creationId xmlns:a16="http://schemas.microsoft.com/office/drawing/2014/main" id="{C35D693E-1E7F-41FA-896E-D0FFE4A2BE05}"/>
              </a:ext>
            </a:extLst>
          </p:cNvPr>
          <p:cNvSpPr/>
          <p:nvPr/>
        </p:nvSpPr>
        <p:spPr>
          <a:xfrm>
            <a:off x="3597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solidFill>
                  <a:schemeClr val="bg1">
                    <a:lumMod val="65000"/>
                  </a:schemeClr>
                </a:solidFill>
              </a:rPr>
              <a:t>Home Learning 1.0</a:t>
            </a:r>
          </a:p>
          <a:p>
            <a:pPr algn="ctr"/>
            <a:r>
              <a:rPr lang="en-US" sz="2600" dirty="0">
                <a:solidFill>
                  <a:schemeClr val="bg1">
                    <a:lumMod val="65000"/>
                  </a:schemeClr>
                </a:solidFill>
              </a:rPr>
              <a:t>Finish out School Year</a:t>
            </a:r>
          </a:p>
        </p:txBody>
      </p:sp>
      <p:sp>
        <p:nvSpPr>
          <p:cNvPr id="9" name="Rectangle 8">
            <a:extLst>
              <a:ext uri="{FF2B5EF4-FFF2-40B4-BE49-F238E27FC236}">
                <a16:creationId xmlns:a16="http://schemas.microsoft.com/office/drawing/2014/main" id="{84A875CF-A9BB-40DF-850E-5419E32FBFCC}"/>
              </a:ext>
            </a:extLst>
          </p:cNvPr>
          <p:cNvSpPr/>
          <p:nvPr/>
        </p:nvSpPr>
        <p:spPr>
          <a:xfrm>
            <a:off x="4402114" y="1815905"/>
            <a:ext cx="3387773" cy="884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t>Home Learning 2.0</a:t>
            </a:r>
          </a:p>
          <a:p>
            <a:pPr algn="ctr"/>
            <a:r>
              <a:rPr lang="en-US" sz="2600" dirty="0"/>
              <a:t>Summer School Bridge</a:t>
            </a:r>
          </a:p>
        </p:txBody>
      </p:sp>
      <p:sp>
        <p:nvSpPr>
          <p:cNvPr id="12" name="Rectangle 11">
            <a:extLst>
              <a:ext uri="{FF2B5EF4-FFF2-40B4-BE49-F238E27FC236}">
                <a16:creationId xmlns:a16="http://schemas.microsoft.com/office/drawing/2014/main" id="{5D624544-3DE3-48F2-BC70-5958BE10272B}"/>
              </a:ext>
            </a:extLst>
          </p:cNvPr>
          <p:cNvSpPr/>
          <p:nvPr/>
        </p:nvSpPr>
        <p:spPr>
          <a:xfrm>
            <a:off x="84444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3.0</a:t>
            </a:r>
          </a:p>
          <a:p>
            <a:pPr algn="ctr"/>
            <a:r>
              <a:rPr lang="en-US" dirty="0">
                <a:solidFill>
                  <a:schemeClr val="bg1">
                    <a:lumMod val="65000"/>
                  </a:schemeClr>
                </a:solidFill>
              </a:rPr>
              <a:t>2020-21 School Year</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4" y="2866426"/>
            <a:ext cx="11489959" cy="3730227"/>
          </a:xfrm>
        </p:spPr>
        <p:txBody>
          <a:bodyPr/>
          <a:lstStyle/>
          <a:p>
            <a:r>
              <a:rPr lang="en-US" sz="2400" b="1" dirty="0">
                <a:solidFill>
                  <a:schemeClr val="accent5"/>
                </a:solidFill>
              </a:rPr>
              <a:t>Purpose:</a:t>
            </a:r>
            <a:r>
              <a:rPr lang="en-US" sz="2400" dirty="0">
                <a:solidFill>
                  <a:schemeClr val="accent5"/>
                </a:solidFill>
              </a:rPr>
              <a:t> To provide students with support to prepare them for next academic school year.  </a:t>
            </a:r>
          </a:p>
          <a:p>
            <a:r>
              <a:rPr lang="en-US" sz="2400" b="1" dirty="0">
                <a:solidFill>
                  <a:schemeClr val="accent5"/>
                </a:solidFill>
              </a:rPr>
              <a:t>Approach: </a:t>
            </a:r>
            <a:r>
              <a:rPr lang="en-US" sz="2400" dirty="0">
                <a:solidFill>
                  <a:schemeClr val="accent5"/>
                </a:solidFill>
              </a:rPr>
              <a:t>Improve 1.0 version, with an emphasis on helping students access high quality text sets and novels at discounted state rates to accompany home learning plans.</a:t>
            </a:r>
          </a:p>
          <a:p>
            <a:r>
              <a:rPr lang="en-US" sz="2400" b="1" dirty="0">
                <a:solidFill>
                  <a:schemeClr val="accent5"/>
                </a:solidFill>
              </a:rPr>
              <a:t>Timing:</a:t>
            </a:r>
            <a:r>
              <a:rPr lang="en-US" sz="2400" dirty="0">
                <a:solidFill>
                  <a:schemeClr val="accent5"/>
                </a:solidFill>
              </a:rPr>
              <a:t> 4 – 8 weeks of learning</a:t>
            </a:r>
          </a:p>
        </p:txBody>
      </p:sp>
      <p:sp>
        <p:nvSpPr>
          <p:cNvPr id="16" name="Content Placeholder 12">
            <a:extLst>
              <a:ext uri="{FF2B5EF4-FFF2-40B4-BE49-F238E27FC236}">
                <a16:creationId xmlns:a16="http://schemas.microsoft.com/office/drawing/2014/main" id="{D3C60F46-760D-4EC8-968F-022307727685}"/>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Create multiple Home Learning models that meet specific district needs and allow for contingency planning during school closures. </a:t>
            </a:r>
            <a:endParaRPr lang="en-US" sz="1600" dirty="0">
              <a:solidFill>
                <a:schemeClr val="accent5"/>
              </a:solidFill>
            </a:endParaRPr>
          </a:p>
        </p:txBody>
      </p:sp>
      <p:sp>
        <p:nvSpPr>
          <p:cNvPr id="17" name="Rectangle 16">
            <a:extLst>
              <a:ext uri="{FF2B5EF4-FFF2-40B4-BE49-F238E27FC236}">
                <a16:creationId xmlns:a16="http://schemas.microsoft.com/office/drawing/2014/main" id="{D2160E48-448B-44C6-9F32-0F610586B734}"/>
              </a:ext>
            </a:extLst>
          </p:cNvPr>
          <p:cNvSpPr/>
          <p:nvPr/>
        </p:nvSpPr>
        <p:spPr>
          <a:xfrm>
            <a:off x="1556038" y="4997996"/>
            <a:ext cx="8995848" cy="830997"/>
          </a:xfrm>
          <a:prstGeom prst="rect">
            <a:avLst/>
          </a:prstGeom>
        </p:spPr>
        <p:txBody>
          <a:bodyPr wrap="square">
            <a:spAutoFit/>
          </a:bodyPr>
          <a:lstStyle/>
          <a:p>
            <a:pPr algn="ctr"/>
            <a:r>
              <a:rPr lang="en-US" sz="2400" b="1" i="1" dirty="0">
                <a:solidFill>
                  <a:schemeClr val="accent2"/>
                </a:solidFill>
              </a:rPr>
              <a:t>OBTAIN DISTRICT FEEDBACK NEXT </a:t>
            </a:r>
            <a:br>
              <a:rPr lang="en-US" sz="2400" b="1" i="1" dirty="0">
                <a:solidFill>
                  <a:schemeClr val="accent2"/>
                </a:solidFill>
              </a:rPr>
            </a:br>
            <a:r>
              <a:rPr lang="en-US" sz="2400" b="1" i="1" dirty="0">
                <a:solidFill>
                  <a:schemeClr val="accent2"/>
                </a:solidFill>
              </a:rPr>
              <a:t>WEEK TO BETTER UNDERSTAND NEEDS</a:t>
            </a:r>
          </a:p>
        </p:txBody>
      </p:sp>
      <p:sp>
        <p:nvSpPr>
          <p:cNvPr id="10" name="Rectangle 9">
            <a:extLst>
              <a:ext uri="{FF2B5EF4-FFF2-40B4-BE49-F238E27FC236}">
                <a16:creationId xmlns:a16="http://schemas.microsoft.com/office/drawing/2014/main" id="{C1E442AB-D90C-4476-9A62-7F7A5E776360}"/>
              </a:ext>
            </a:extLst>
          </p:cNvPr>
          <p:cNvSpPr/>
          <p:nvPr/>
        </p:nvSpPr>
        <p:spPr>
          <a:xfrm>
            <a:off x="8615843" y="1439208"/>
            <a:ext cx="3039999" cy="369332"/>
          </a:xfrm>
          <a:prstGeom prst="rect">
            <a:avLst/>
          </a:prstGeom>
        </p:spPr>
        <p:txBody>
          <a:bodyPr wrap="none">
            <a:spAutoFit/>
          </a:bodyPr>
          <a:lstStyle/>
          <a:p>
            <a:r>
              <a:rPr lang="en-US" i="1" dirty="0">
                <a:solidFill>
                  <a:schemeClr val="accent2"/>
                </a:solidFill>
              </a:rPr>
              <a:t>For contingency planning only:</a:t>
            </a:r>
          </a:p>
        </p:txBody>
      </p:sp>
    </p:spTree>
    <p:extLst>
      <p:ext uri="{BB962C8B-B14F-4D97-AF65-F5344CB8AC3E}">
        <p14:creationId xmlns:p14="http://schemas.microsoft.com/office/powerpoint/2010/main" val="275776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Long Term Vision</a:t>
            </a:r>
          </a:p>
        </p:txBody>
      </p:sp>
      <p:sp>
        <p:nvSpPr>
          <p:cNvPr id="3" name="Rectangle 2">
            <a:extLst>
              <a:ext uri="{FF2B5EF4-FFF2-40B4-BE49-F238E27FC236}">
                <a16:creationId xmlns:a16="http://schemas.microsoft.com/office/drawing/2014/main" id="{C35D693E-1E7F-41FA-896E-D0FFE4A2BE05}"/>
              </a:ext>
            </a:extLst>
          </p:cNvPr>
          <p:cNvSpPr/>
          <p:nvPr/>
        </p:nvSpPr>
        <p:spPr>
          <a:xfrm>
            <a:off x="3597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solidFill>
                  <a:schemeClr val="bg1">
                    <a:lumMod val="65000"/>
                  </a:schemeClr>
                </a:solidFill>
              </a:rPr>
              <a:t>Home Learning 1.0</a:t>
            </a:r>
          </a:p>
          <a:p>
            <a:pPr algn="ctr"/>
            <a:r>
              <a:rPr lang="en-US" sz="2600" dirty="0">
                <a:solidFill>
                  <a:schemeClr val="bg1">
                    <a:lumMod val="65000"/>
                  </a:schemeClr>
                </a:solidFill>
              </a:rPr>
              <a:t>Finish out School Year</a:t>
            </a:r>
          </a:p>
        </p:txBody>
      </p:sp>
      <p:sp>
        <p:nvSpPr>
          <p:cNvPr id="9" name="Rectangle 8">
            <a:extLst>
              <a:ext uri="{FF2B5EF4-FFF2-40B4-BE49-F238E27FC236}">
                <a16:creationId xmlns:a16="http://schemas.microsoft.com/office/drawing/2014/main" id="{84A875CF-A9BB-40DF-850E-5419E32FBFCC}"/>
              </a:ext>
            </a:extLst>
          </p:cNvPr>
          <p:cNvSpPr/>
          <p:nvPr/>
        </p:nvSpPr>
        <p:spPr>
          <a:xfrm>
            <a:off x="440211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solidFill>
                  <a:schemeClr val="bg1">
                    <a:lumMod val="65000"/>
                  </a:schemeClr>
                </a:solidFill>
              </a:rPr>
              <a:t>Home Learning 2.0</a:t>
            </a:r>
          </a:p>
          <a:p>
            <a:pPr algn="ctr"/>
            <a:r>
              <a:rPr lang="en-US" sz="2600" dirty="0">
                <a:solidFill>
                  <a:schemeClr val="bg1">
                    <a:lumMod val="65000"/>
                  </a:schemeClr>
                </a:solidFill>
              </a:rPr>
              <a:t>Summer School Bridge</a:t>
            </a:r>
          </a:p>
        </p:txBody>
      </p:sp>
      <p:sp>
        <p:nvSpPr>
          <p:cNvPr id="12" name="Rectangle 11">
            <a:extLst>
              <a:ext uri="{FF2B5EF4-FFF2-40B4-BE49-F238E27FC236}">
                <a16:creationId xmlns:a16="http://schemas.microsoft.com/office/drawing/2014/main" id="{5D624544-3DE3-48F2-BC70-5958BE10272B}"/>
              </a:ext>
            </a:extLst>
          </p:cNvPr>
          <p:cNvSpPr/>
          <p:nvPr/>
        </p:nvSpPr>
        <p:spPr>
          <a:xfrm>
            <a:off x="8444464" y="1815905"/>
            <a:ext cx="3387773" cy="884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t>Home Learning 3.0</a:t>
            </a:r>
          </a:p>
          <a:p>
            <a:pPr algn="ctr"/>
            <a:r>
              <a:rPr lang="en-US" sz="2600" dirty="0"/>
              <a:t>2020-21 School Year</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4" y="2866426"/>
            <a:ext cx="11489959" cy="3730227"/>
          </a:xfrm>
        </p:spPr>
        <p:txBody>
          <a:bodyPr/>
          <a:lstStyle/>
          <a:p>
            <a:r>
              <a:rPr lang="en-US" sz="2400" b="1" dirty="0">
                <a:solidFill>
                  <a:schemeClr val="accent5"/>
                </a:solidFill>
              </a:rPr>
              <a:t>Purpose:</a:t>
            </a:r>
            <a:r>
              <a:rPr lang="en-US" sz="2400" dirty="0">
                <a:solidFill>
                  <a:schemeClr val="accent5"/>
                </a:solidFill>
              </a:rPr>
              <a:t> To launch new school year in situation where Home Learning is continued into the fall.</a:t>
            </a:r>
          </a:p>
          <a:p>
            <a:r>
              <a:rPr lang="en-US" sz="2400" b="1" dirty="0">
                <a:solidFill>
                  <a:schemeClr val="accent5"/>
                </a:solidFill>
              </a:rPr>
              <a:t>Approach: </a:t>
            </a:r>
            <a:r>
              <a:rPr lang="en-US" sz="2400" dirty="0">
                <a:solidFill>
                  <a:schemeClr val="accent5"/>
                </a:solidFill>
              </a:rPr>
              <a:t>Improve 2.0 version by aligning home model to school model to provide continuous learning during closures.</a:t>
            </a:r>
          </a:p>
          <a:p>
            <a:r>
              <a:rPr lang="en-US" sz="2400" b="1" dirty="0">
                <a:solidFill>
                  <a:schemeClr val="accent5"/>
                </a:solidFill>
              </a:rPr>
              <a:t>Timing: </a:t>
            </a:r>
            <a:r>
              <a:rPr lang="en-US" sz="2400" dirty="0">
                <a:solidFill>
                  <a:schemeClr val="accent5"/>
                </a:solidFill>
              </a:rPr>
              <a:t>Prepare from start of school year (or at any point during school year) to follow full-year Scope and Sequence for indefinite timeline.  </a:t>
            </a:r>
            <a:endParaRPr lang="en-US" sz="2000" dirty="0">
              <a:solidFill>
                <a:schemeClr val="accent5"/>
              </a:solidFill>
            </a:endParaRPr>
          </a:p>
        </p:txBody>
      </p:sp>
      <p:sp>
        <p:nvSpPr>
          <p:cNvPr id="16" name="Content Placeholder 12">
            <a:extLst>
              <a:ext uri="{FF2B5EF4-FFF2-40B4-BE49-F238E27FC236}">
                <a16:creationId xmlns:a16="http://schemas.microsoft.com/office/drawing/2014/main" id="{D3C60F46-760D-4EC8-968F-022307727685}"/>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Create multiple Home Learning models that meet specific district needs and allow for contingency planning during school closures. </a:t>
            </a:r>
            <a:endParaRPr lang="en-US" sz="1600" dirty="0">
              <a:solidFill>
                <a:schemeClr val="accent5"/>
              </a:solidFill>
            </a:endParaRPr>
          </a:p>
        </p:txBody>
      </p:sp>
      <p:sp>
        <p:nvSpPr>
          <p:cNvPr id="17" name="Rectangle 16">
            <a:extLst>
              <a:ext uri="{FF2B5EF4-FFF2-40B4-BE49-F238E27FC236}">
                <a16:creationId xmlns:a16="http://schemas.microsoft.com/office/drawing/2014/main" id="{D2160E48-448B-44C6-9F32-0F610586B734}"/>
              </a:ext>
            </a:extLst>
          </p:cNvPr>
          <p:cNvSpPr/>
          <p:nvPr/>
        </p:nvSpPr>
        <p:spPr>
          <a:xfrm>
            <a:off x="1556038" y="5389881"/>
            <a:ext cx="8995848" cy="461665"/>
          </a:xfrm>
          <a:prstGeom prst="rect">
            <a:avLst/>
          </a:prstGeom>
        </p:spPr>
        <p:txBody>
          <a:bodyPr wrap="square">
            <a:spAutoFit/>
          </a:bodyPr>
          <a:lstStyle/>
          <a:p>
            <a:pPr algn="ctr"/>
            <a:r>
              <a:rPr lang="en-US" sz="2400" b="1" i="1" dirty="0">
                <a:solidFill>
                  <a:schemeClr val="accent2"/>
                </a:solidFill>
              </a:rPr>
              <a:t>TO BE DISCUSSED IN COMING WEEKS</a:t>
            </a:r>
          </a:p>
        </p:txBody>
      </p:sp>
      <p:sp>
        <p:nvSpPr>
          <p:cNvPr id="10" name="Rectangle 9">
            <a:extLst>
              <a:ext uri="{FF2B5EF4-FFF2-40B4-BE49-F238E27FC236}">
                <a16:creationId xmlns:a16="http://schemas.microsoft.com/office/drawing/2014/main" id="{FA0FEBC2-E0B6-49EC-AE5D-A3998C601877}"/>
              </a:ext>
            </a:extLst>
          </p:cNvPr>
          <p:cNvSpPr/>
          <p:nvPr/>
        </p:nvSpPr>
        <p:spPr>
          <a:xfrm>
            <a:off x="8615843" y="1439208"/>
            <a:ext cx="3039999" cy="369332"/>
          </a:xfrm>
          <a:prstGeom prst="rect">
            <a:avLst/>
          </a:prstGeom>
        </p:spPr>
        <p:txBody>
          <a:bodyPr wrap="none">
            <a:spAutoFit/>
          </a:bodyPr>
          <a:lstStyle/>
          <a:p>
            <a:r>
              <a:rPr lang="en-US" i="1" dirty="0">
                <a:solidFill>
                  <a:schemeClr val="accent2"/>
                </a:solidFill>
              </a:rPr>
              <a:t>For contingency planning only:</a:t>
            </a:r>
          </a:p>
        </p:txBody>
      </p:sp>
    </p:spTree>
    <p:extLst>
      <p:ext uri="{BB962C8B-B14F-4D97-AF65-F5344CB8AC3E}">
        <p14:creationId xmlns:p14="http://schemas.microsoft.com/office/powerpoint/2010/main" val="159103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Users Can Select Their Role</a:t>
            </a:r>
          </a:p>
        </p:txBody>
      </p:sp>
      <p:pic>
        <p:nvPicPr>
          <p:cNvPr id="3" name="Picture 2">
            <a:extLst>
              <a:ext uri="{FF2B5EF4-FFF2-40B4-BE49-F238E27FC236}">
                <a16:creationId xmlns:a16="http://schemas.microsoft.com/office/drawing/2014/main" id="{192CEE0C-65EE-4D9A-8E76-FCB041FAF1B2}"/>
              </a:ext>
            </a:extLst>
          </p:cNvPr>
          <p:cNvPicPr>
            <a:picLocks noChangeAspect="1"/>
          </p:cNvPicPr>
          <p:nvPr/>
        </p:nvPicPr>
        <p:blipFill rotWithShape="1">
          <a:blip r:embed="rId2"/>
          <a:srcRect l="1358"/>
          <a:stretch/>
        </p:blipFill>
        <p:spPr>
          <a:xfrm>
            <a:off x="20549" y="1455420"/>
            <a:ext cx="12195532" cy="4191000"/>
          </a:xfrm>
          <a:prstGeom prst="rect">
            <a:avLst/>
          </a:prstGeom>
        </p:spPr>
      </p:pic>
    </p:spTree>
    <p:extLst>
      <p:ext uri="{BB962C8B-B14F-4D97-AF65-F5344CB8AC3E}">
        <p14:creationId xmlns:p14="http://schemas.microsoft.com/office/powerpoint/2010/main" val="260102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3E53-43BF-4316-96E5-A5F45D270254}"/>
              </a:ext>
            </a:extLst>
          </p:cNvPr>
          <p:cNvSpPr>
            <a:spLocks noGrp="1"/>
          </p:cNvSpPr>
          <p:nvPr>
            <p:ph type="title"/>
          </p:nvPr>
        </p:nvSpPr>
        <p:spPr/>
        <p:txBody>
          <a:bodyPr/>
          <a:lstStyle/>
          <a:p>
            <a:r>
              <a:rPr lang="en-US" dirty="0"/>
              <a:t>Parents Can Select Online or Printed</a:t>
            </a:r>
          </a:p>
        </p:txBody>
      </p:sp>
      <p:pic>
        <p:nvPicPr>
          <p:cNvPr id="3" name="Picture 2">
            <a:extLst>
              <a:ext uri="{FF2B5EF4-FFF2-40B4-BE49-F238E27FC236}">
                <a16:creationId xmlns:a16="http://schemas.microsoft.com/office/drawing/2014/main" id="{FDCF1461-883C-4893-84FC-AE29ECC81DD5}"/>
              </a:ext>
            </a:extLst>
          </p:cNvPr>
          <p:cNvPicPr>
            <a:picLocks noChangeAspect="1"/>
          </p:cNvPicPr>
          <p:nvPr/>
        </p:nvPicPr>
        <p:blipFill>
          <a:blip r:embed="rId2"/>
          <a:stretch>
            <a:fillRect/>
          </a:stretch>
        </p:blipFill>
        <p:spPr>
          <a:xfrm>
            <a:off x="8349520" y="59542"/>
            <a:ext cx="3675182" cy="1135895"/>
          </a:xfrm>
          <a:prstGeom prst="rect">
            <a:avLst/>
          </a:prstGeom>
        </p:spPr>
      </p:pic>
      <p:pic>
        <p:nvPicPr>
          <p:cNvPr id="7" name="Picture 6">
            <a:extLst>
              <a:ext uri="{FF2B5EF4-FFF2-40B4-BE49-F238E27FC236}">
                <a16:creationId xmlns:a16="http://schemas.microsoft.com/office/drawing/2014/main" id="{E94AD135-6536-4DA1-B244-9DFA4D33F672}"/>
              </a:ext>
            </a:extLst>
          </p:cNvPr>
          <p:cNvPicPr>
            <a:picLocks noChangeAspect="1"/>
          </p:cNvPicPr>
          <p:nvPr/>
        </p:nvPicPr>
        <p:blipFill>
          <a:blip r:embed="rId3"/>
          <a:stretch>
            <a:fillRect/>
          </a:stretch>
        </p:blipFill>
        <p:spPr>
          <a:xfrm>
            <a:off x="579953" y="1248556"/>
            <a:ext cx="11093053" cy="4513288"/>
          </a:xfrm>
          <a:prstGeom prst="rect">
            <a:avLst/>
          </a:prstGeom>
        </p:spPr>
      </p:pic>
    </p:spTree>
    <p:extLst>
      <p:ext uri="{BB962C8B-B14F-4D97-AF65-F5344CB8AC3E}">
        <p14:creationId xmlns:p14="http://schemas.microsoft.com/office/powerpoint/2010/main" val="232349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4D32-9513-4002-91AF-D43FA9094ED4}"/>
              </a:ext>
            </a:extLst>
          </p:cNvPr>
          <p:cNvSpPr>
            <a:spLocks noGrp="1"/>
          </p:cNvSpPr>
          <p:nvPr>
            <p:ph type="title"/>
          </p:nvPr>
        </p:nvSpPr>
        <p:spPr/>
        <p:txBody>
          <a:bodyPr>
            <a:normAutofit fontScale="90000"/>
          </a:bodyPr>
          <a:lstStyle/>
          <a:p>
            <a:r>
              <a:rPr lang="en-US" dirty="0"/>
              <a:t>Parents Also Select Grade of Child (all grades will be available)</a:t>
            </a:r>
          </a:p>
        </p:txBody>
      </p:sp>
      <p:pic>
        <p:nvPicPr>
          <p:cNvPr id="6" name="Picture 5">
            <a:extLst>
              <a:ext uri="{FF2B5EF4-FFF2-40B4-BE49-F238E27FC236}">
                <a16:creationId xmlns:a16="http://schemas.microsoft.com/office/drawing/2014/main" id="{51D3A11A-A69E-43C5-88E4-F328B0D941B2}"/>
              </a:ext>
            </a:extLst>
          </p:cNvPr>
          <p:cNvPicPr>
            <a:picLocks noChangeAspect="1"/>
          </p:cNvPicPr>
          <p:nvPr/>
        </p:nvPicPr>
        <p:blipFill rotWithShape="1">
          <a:blip r:embed="rId2"/>
          <a:srcRect t="15017"/>
          <a:stretch/>
        </p:blipFill>
        <p:spPr>
          <a:xfrm>
            <a:off x="733301" y="806525"/>
            <a:ext cx="10725398" cy="5106839"/>
          </a:xfrm>
          <a:prstGeom prst="rect">
            <a:avLst/>
          </a:prstGeom>
        </p:spPr>
      </p:pic>
    </p:spTree>
    <p:extLst>
      <p:ext uri="{BB962C8B-B14F-4D97-AF65-F5344CB8AC3E}">
        <p14:creationId xmlns:p14="http://schemas.microsoft.com/office/powerpoint/2010/main" val="359814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84A-F83D-4436-B7E0-FE4FCE0F71D6}"/>
              </a:ext>
            </a:extLst>
          </p:cNvPr>
          <p:cNvSpPr>
            <a:spLocks noGrp="1"/>
          </p:cNvSpPr>
          <p:nvPr>
            <p:ph type="title"/>
          </p:nvPr>
        </p:nvSpPr>
        <p:spPr/>
        <p:txBody>
          <a:bodyPr/>
          <a:lstStyle/>
          <a:p>
            <a:r>
              <a:rPr lang="en-US" dirty="0"/>
              <a:t>Each Grade Has Two Sets of Resources in Print and Digital</a:t>
            </a:r>
          </a:p>
        </p:txBody>
      </p:sp>
      <p:sp>
        <p:nvSpPr>
          <p:cNvPr id="7" name="Rectangle 6">
            <a:extLst>
              <a:ext uri="{FF2B5EF4-FFF2-40B4-BE49-F238E27FC236}">
                <a16:creationId xmlns:a16="http://schemas.microsoft.com/office/drawing/2014/main" id="{2BD98890-DE93-493F-B0F3-50EAFDF46D4C}"/>
              </a:ext>
            </a:extLst>
          </p:cNvPr>
          <p:cNvSpPr/>
          <p:nvPr/>
        </p:nvSpPr>
        <p:spPr>
          <a:xfrm>
            <a:off x="712380" y="2230457"/>
            <a:ext cx="4683918" cy="3785652"/>
          </a:xfrm>
          <a:prstGeom prst="rect">
            <a:avLst/>
          </a:prstGeom>
        </p:spPr>
        <p:txBody>
          <a:bodyPr wrap="square">
            <a:spAutoFit/>
          </a:bodyPr>
          <a:lstStyle/>
          <a:p>
            <a:r>
              <a:rPr lang="en-US" sz="2400" b="1" dirty="0">
                <a:solidFill>
                  <a:srgbClr val="000000"/>
                </a:solidFill>
                <a:latin typeface="Poppins"/>
              </a:rPr>
              <a:t>STEP 1: </a:t>
            </a:r>
            <a:r>
              <a:rPr lang="en-US" sz="2400" dirty="0">
                <a:solidFill>
                  <a:srgbClr val="000000"/>
                </a:solidFill>
                <a:latin typeface="Poppins"/>
              </a:rPr>
              <a:t>Complete One-Time Set-Up to Create Accounts for Digital Resources</a:t>
            </a:r>
          </a:p>
          <a:p>
            <a:br>
              <a:rPr lang="en-US" sz="2400" b="1" dirty="0"/>
            </a:br>
            <a:r>
              <a:rPr lang="en-US" sz="2400" b="1" dirty="0"/>
              <a:t>STEP 2: </a:t>
            </a:r>
            <a:r>
              <a:rPr lang="en-US" sz="2400" dirty="0"/>
              <a:t>Review Summary of Home Learning Goals and Overview of Parent Role</a:t>
            </a:r>
          </a:p>
          <a:p>
            <a:endParaRPr lang="en-US" sz="2400" dirty="0"/>
          </a:p>
          <a:p>
            <a:r>
              <a:rPr lang="en-US" sz="2400" b="1" dirty="0"/>
              <a:t>STEP 3: </a:t>
            </a:r>
            <a:r>
              <a:rPr lang="en-US" sz="2400" dirty="0"/>
              <a:t>Establish Your Daily Schedule</a:t>
            </a:r>
          </a:p>
        </p:txBody>
      </p:sp>
      <p:sp>
        <p:nvSpPr>
          <p:cNvPr id="8" name="Rectangle: Rounded Corners 7">
            <a:extLst>
              <a:ext uri="{FF2B5EF4-FFF2-40B4-BE49-F238E27FC236}">
                <a16:creationId xmlns:a16="http://schemas.microsoft.com/office/drawing/2014/main" id="{F8815076-9EE3-477A-8413-105FBD1197A4}"/>
              </a:ext>
            </a:extLst>
          </p:cNvPr>
          <p:cNvSpPr/>
          <p:nvPr/>
        </p:nvSpPr>
        <p:spPr>
          <a:xfrm>
            <a:off x="712380" y="1325134"/>
            <a:ext cx="4683918" cy="75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One-time Set-Up Instructions</a:t>
            </a:r>
          </a:p>
        </p:txBody>
      </p:sp>
      <p:sp>
        <p:nvSpPr>
          <p:cNvPr id="9" name="Rectangle: Rounded Corners 8">
            <a:extLst>
              <a:ext uri="{FF2B5EF4-FFF2-40B4-BE49-F238E27FC236}">
                <a16:creationId xmlns:a16="http://schemas.microsoft.com/office/drawing/2014/main" id="{85CDAF8E-0A4D-4B9B-BFF7-0996297C326B}"/>
              </a:ext>
            </a:extLst>
          </p:cNvPr>
          <p:cNvSpPr/>
          <p:nvPr/>
        </p:nvSpPr>
        <p:spPr>
          <a:xfrm>
            <a:off x="6795704" y="1325134"/>
            <a:ext cx="4683918" cy="75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Weekly and Daily Step-by-Step Schedules</a:t>
            </a:r>
          </a:p>
        </p:txBody>
      </p:sp>
      <p:pic>
        <p:nvPicPr>
          <p:cNvPr id="11" name="Picture 10">
            <a:extLst>
              <a:ext uri="{FF2B5EF4-FFF2-40B4-BE49-F238E27FC236}">
                <a16:creationId xmlns:a16="http://schemas.microsoft.com/office/drawing/2014/main" id="{9FD847E9-09F5-4DB9-880A-1B594D9E8220}"/>
              </a:ext>
            </a:extLst>
          </p:cNvPr>
          <p:cNvPicPr>
            <a:picLocks noChangeAspect="1"/>
          </p:cNvPicPr>
          <p:nvPr/>
        </p:nvPicPr>
        <p:blipFill rotWithShape="1">
          <a:blip r:embed="rId2"/>
          <a:srcRect b="18936"/>
          <a:stretch/>
        </p:blipFill>
        <p:spPr>
          <a:xfrm>
            <a:off x="6939729" y="3052587"/>
            <a:ext cx="4391025" cy="3652183"/>
          </a:xfrm>
          <a:prstGeom prst="rect">
            <a:avLst/>
          </a:prstGeom>
        </p:spPr>
      </p:pic>
      <p:pic>
        <p:nvPicPr>
          <p:cNvPr id="12" name="Picture 11">
            <a:extLst>
              <a:ext uri="{FF2B5EF4-FFF2-40B4-BE49-F238E27FC236}">
                <a16:creationId xmlns:a16="http://schemas.microsoft.com/office/drawing/2014/main" id="{6852360F-C7BF-4870-BBB6-72618D723E1D}"/>
              </a:ext>
            </a:extLst>
          </p:cNvPr>
          <p:cNvPicPr>
            <a:picLocks noChangeAspect="1"/>
          </p:cNvPicPr>
          <p:nvPr/>
        </p:nvPicPr>
        <p:blipFill>
          <a:blip r:embed="rId3"/>
          <a:stretch>
            <a:fillRect/>
          </a:stretch>
        </p:blipFill>
        <p:spPr>
          <a:xfrm>
            <a:off x="6096000" y="2230457"/>
            <a:ext cx="6078485" cy="843868"/>
          </a:xfrm>
          <a:prstGeom prst="rect">
            <a:avLst/>
          </a:prstGeom>
        </p:spPr>
      </p:pic>
    </p:spTree>
    <p:extLst>
      <p:ext uri="{BB962C8B-B14F-4D97-AF65-F5344CB8AC3E}">
        <p14:creationId xmlns:p14="http://schemas.microsoft.com/office/powerpoint/2010/main" val="265344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Teacher Guidance to Support Home Learning Model</a:t>
            </a:r>
          </a:p>
        </p:txBody>
      </p:sp>
      <p:pic>
        <p:nvPicPr>
          <p:cNvPr id="6" name="Content Placeholder 5">
            <a:extLst>
              <a:ext uri="{FF2B5EF4-FFF2-40B4-BE49-F238E27FC236}">
                <a16:creationId xmlns:a16="http://schemas.microsoft.com/office/drawing/2014/main" id="{A859EF9E-4103-4AAF-AA8C-419707C56C71}"/>
              </a:ext>
            </a:extLst>
          </p:cNvPr>
          <p:cNvPicPr>
            <a:picLocks noGrp="1" noChangeAspect="1"/>
          </p:cNvPicPr>
          <p:nvPr>
            <p:ph idx="1"/>
          </p:nvPr>
        </p:nvPicPr>
        <p:blipFill>
          <a:blip r:embed="rId2"/>
          <a:stretch>
            <a:fillRect/>
          </a:stretch>
        </p:blipFill>
        <p:spPr>
          <a:xfrm>
            <a:off x="25859" y="1749642"/>
            <a:ext cx="12166141" cy="3943837"/>
          </a:xfrm>
          <a:prstGeom prst="rect">
            <a:avLst/>
          </a:prstGeom>
        </p:spPr>
      </p:pic>
      <p:sp>
        <p:nvSpPr>
          <p:cNvPr id="7" name="TextBox 6">
            <a:extLst>
              <a:ext uri="{FF2B5EF4-FFF2-40B4-BE49-F238E27FC236}">
                <a16:creationId xmlns:a16="http://schemas.microsoft.com/office/drawing/2014/main" id="{DB1F3AC7-042F-43E0-80C2-C12B4DDBB3BC}"/>
              </a:ext>
            </a:extLst>
          </p:cNvPr>
          <p:cNvSpPr txBox="1"/>
          <p:nvPr/>
        </p:nvSpPr>
        <p:spPr>
          <a:xfrm>
            <a:off x="685800" y="972475"/>
            <a:ext cx="10613731" cy="907615"/>
          </a:xfrm>
          <a:prstGeom prst="rect">
            <a:avLst/>
          </a:prstGeom>
          <a:solidFill>
            <a:schemeClr val="accent1">
              <a:lumMod val="20000"/>
              <a:lumOff val="80000"/>
            </a:schemeClr>
          </a:solidFill>
          <a:ln>
            <a:solidFill>
              <a:schemeClr val="bg2"/>
            </a:solidFill>
          </a:ln>
        </p:spPr>
        <p:txBody>
          <a:bodyPr wrap="square" rtlCol="0" anchor="ctr">
            <a:noAutofit/>
          </a:bodyPr>
          <a:lstStyle/>
          <a:p>
            <a:pPr algn="ctr"/>
            <a:r>
              <a:rPr lang="en-US" sz="2000" dirty="0"/>
              <a:t>Includes teacher guidance for how to work with students using online and print materials. </a:t>
            </a:r>
          </a:p>
        </p:txBody>
      </p:sp>
    </p:spTree>
    <p:extLst>
      <p:ext uri="{BB962C8B-B14F-4D97-AF65-F5344CB8AC3E}">
        <p14:creationId xmlns:p14="http://schemas.microsoft.com/office/powerpoint/2010/main" val="4102844368"/>
      </p:ext>
    </p:extLst>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305496"/>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3.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8575">
          <a:no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6.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e289257-e3bb-48ca-82ac-afe0df52fa3f">
      <UserInfo>
        <DisplayName>Harrington, Sarah</DisplayName>
        <AccountId>31</AccountId>
        <AccountType/>
      </UserInfo>
      <UserInfo>
        <DisplayName>Hole, Kristen</DisplayName>
        <AccountId>19</AccountId>
        <AccountType/>
      </UserInfo>
      <UserInfo>
        <DisplayName>Heinrich, Ronald</DisplayName>
        <AccountId>113</AccountId>
        <AccountType/>
      </UserInfo>
      <UserInfo>
        <DisplayName>Hodge, Andrew</DisplayName>
        <AccountId>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22111E5032994D9929430E28761B6D" ma:contentTypeVersion="7" ma:contentTypeDescription="Create a new document." ma:contentTypeScope="" ma:versionID="cfa32ea092518a787ecd749e23d765a8">
  <xsd:schema xmlns:xsd="http://www.w3.org/2001/XMLSchema" xmlns:xs="http://www.w3.org/2001/XMLSchema" xmlns:p="http://schemas.microsoft.com/office/2006/metadata/properties" xmlns:ns2="d395af0d-6f54-4ecc-993d-401e44c580c8" xmlns:ns3="ce289257-e3bb-48ca-82ac-afe0df52fa3f" targetNamespace="http://schemas.microsoft.com/office/2006/metadata/properties" ma:root="true" ma:fieldsID="cc2ebfc375e91b80daa05a106a3a2efe" ns2:_="" ns3:_="">
    <xsd:import namespace="d395af0d-6f54-4ecc-993d-401e44c580c8"/>
    <xsd:import namespace="ce289257-e3bb-48ca-82ac-afe0df52f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5af0d-6f54-4ecc-993d-401e44c58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89257-e3bb-48ca-82ac-afe0df52fa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F9E1D1-0C4A-4C61-98AB-9BF08BCC0961}">
  <ds:schemaRefs>
    <ds:schemaRef ds:uri="http://schemas.microsoft.com/sharepoint/v3/contenttype/forms"/>
  </ds:schemaRefs>
</ds:datastoreItem>
</file>

<file path=customXml/itemProps2.xml><?xml version="1.0" encoding="utf-8"?>
<ds:datastoreItem xmlns:ds="http://schemas.openxmlformats.org/officeDocument/2006/customXml" ds:itemID="{25923003-91C7-4DF6-8A24-C3E2FC1C075B}">
  <ds:schemaRefs>
    <ds:schemaRef ds:uri="http://schemas.microsoft.com/office/2006/metadata/properties"/>
    <ds:schemaRef ds:uri="http://schemas.microsoft.com/office/infopath/2007/PartnerControls"/>
    <ds:schemaRef ds:uri="ce289257-e3bb-48ca-82ac-afe0df52fa3f"/>
  </ds:schemaRefs>
</ds:datastoreItem>
</file>

<file path=customXml/itemProps3.xml><?xml version="1.0" encoding="utf-8"?>
<ds:datastoreItem xmlns:ds="http://schemas.openxmlformats.org/officeDocument/2006/customXml" ds:itemID="{73B53E8D-6C6B-4E7E-92D0-31F0A333E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5af0d-6f54-4ecc-993d-401e44c580c8"/>
    <ds:schemaRef ds:uri="ce289257-e3bb-48ca-82ac-afe0df52fa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15712</TotalTime>
  <Words>959</Words>
  <Application>Microsoft Office PowerPoint</Application>
  <PresentationFormat>Widescreen</PresentationFormat>
  <Paragraphs>109</Paragraphs>
  <Slides>16</Slides>
  <Notes>1</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Custom Design</vt:lpstr>
      <vt:lpstr>3_TEA Main Slide</vt:lpstr>
      <vt:lpstr>2_TEA Main Slide</vt:lpstr>
      <vt:lpstr>1_Custom Design</vt:lpstr>
      <vt:lpstr>TEA Main Slide</vt:lpstr>
      <vt:lpstr>2_Office Theme</vt:lpstr>
      <vt:lpstr>Instructional Continuity Texas Home Learning Model April 6, 2020</vt:lpstr>
      <vt:lpstr>Home Learning Resource Vision</vt:lpstr>
      <vt:lpstr>Home Learning Resource Vision</vt:lpstr>
      <vt:lpstr>Long Term Vision</vt:lpstr>
      <vt:lpstr>Users Can Select Their Role</vt:lpstr>
      <vt:lpstr>Parents Can Select Online or Printed</vt:lpstr>
      <vt:lpstr>Parents Also Select Grade of Child (all grades will be available)</vt:lpstr>
      <vt:lpstr>Each Grade Has Two Sets of Resources in Print and Digital</vt:lpstr>
      <vt:lpstr>Teacher Guidance to Support Home Learning Model</vt:lpstr>
      <vt:lpstr>District Use Is Completely Optional and May Include:</vt:lpstr>
      <vt:lpstr>Questions for Consideration of Use</vt:lpstr>
      <vt:lpstr>Questions for Consideration of Use</vt:lpstr>
      <vt:lpstr>Texas Home Learning Resources</vt:lpstr>
      <vt:lpstr>How To Access Statewide Printing Services</vt:lpstr>
      <vt:lpstr>Example of Template to Request Printing</vt:lpstr>
      <vt:lpstr>NOTICE AND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Continuity Texas At-Home Learning Model March 27, 2020</dc:title>
  <dc:creator>Laux, Lily</dc:creator>
  <cp:lastModifiedBy>Laux, Lily</cp:lastModifiedBy>
  <cp:revision>23</cp:revision>
  <dcterms:created xsi:type="dcterms:W3CDTF">2020-03-27T01:24:15Z</dcterms:created>
  <dcterms:modified xsi:type="dcterms:W3CDTF">2020-04-07T16:25:18Z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0x010100FC22111E5032994D9929430E28761B6D</vt:lpwstr>
  </property>
</Properties>
</file>