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9" r:id="rId1"/>
    <p:sldMasterId id="2147483774" r:id="rId2"/>
    <p:sldMasterId id="2147483810" r:id="rId3"/>
    <p:sldMasterId id="2147483827" r:id="rId4"/>
    <p:sldMasterId id="2147483863" r:id="rId5"/>
    <p:sldMasterId id="2147483899" r:id="rId6"/>
  </p:sldMasterIdLst>
  <p:notesMasterIdLst>
    <p:notesMasterId r:id="rId55"/>
  </p:notesMasterIdLst>
  <p:sldIdLst>
    <p:sldId id="5006" r:id="rId7"/>
    <p:sldId id="5007" r:id="rId8"/>
    <p:sldId id="2357" r:id="rId9"/>
    <p:sldId id="4981" r:id="rId10"/>
    <p:sldId id="4982" r:id="rId11"/>
    <p:sldId id="4983" r:id="rId12"/>
    <p:sldId id="4984" r:id="rId13"/>
    <p:sldId id="4989" r:id="rId14"/>
    <p:sldId id="4990" r:id="rId15"/>
    <p:sldId id="4987" r:id="rId16"/>
    <p:sldId id="4986" r:id="rId17"/>
    <p:sldId id="5004" r:id="rId18"/>
    <p:sldId id="5012" r:id="rId19"/>
    <p:sldId id="5011" r:id="rId20"/>
    <p:sldId id="4996" r:id="rId21"/>
    <p:sldId id="4994" r:id="rId22"/>
    <p:sldId id="4992" r:id="rId23"/>
    <p:sldId id="4993" r:id="rId24"/>
    <p:sldId id="4997" r:id="rId25"/>
    <p:sldId id="4995" r:id="rId26"/>
    <p:sldId id="5000" r:id="rId27"/>
    <p:sldId id="4991" r:id="rId28"/>
    <p:sldId id="4988" r:id="rId29"/>
    <p:sldId id="5009" r:id="rId30"/>
    <p:sldId id="4999" r:id="rId31"/>
    <p:sldId id="5013" r:id="rId32"/>
    <p:sldId id="5002" r:id="rId33"/>
    <p:sldId id="5037" r:id="rId34"/>
    <p:sldId id="2039" r:id="rId35"/>
    <p:sldId id="5038" r:id="rId36"/>
    <p:sldId id="5033" r:id="rId37"/>
    <p:sldId id="5022" r:id="rId38"/>
    <p:sldId id="5023" r:id="rId39"/>
    <p:sldId id="5040" r:id="rId40"/>
    <p:sldId id="5027" r:id="rId41"/>
    <p:sldId id="5028" r:id="rId42"/>
    <p:sldId id="5029" r:id="rId43"/>
    <p:sldId id="5043" r:id="rId44"/>
    <p:sldId id="5041" r:id="rId45"/>
    <p:sldId id="2042" r:id="rId46"/>
    <p:sldId id="2038" r:id="rId47"/>
    <p:sldId id="5032" r:id="rId48"/>
    <p:sldId id="2105" r:id="rId49"/>
    <p:sldId id="5042" r:id="rId50"/>
    <p:sldId id="5034" r:id="rId51"/>
    <p:sldId id="2107" r:id="rId52"/>
    <p:sldId id="5005" r:id="rId53"/>
    <p:sldId id="503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2" name="Author" initials="A" lastIdx="0"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7A7"/>
    <a:srgbClr val="000000"/>
    <a:srgbClr val="EBF2FF"/>
    <a:srgbClr val="FFE1E1"/>
    <a:srgbClr val="37AF6D"/>
    <a:srgbClr val="D9F3E5"/>
    <a:srgbClr val="0D6CB9"/>
    <a:srgbClr val="DFEFFD"/>
    <a:srgbClr val="FFC000"/>
    <a:srgbClr val="00AC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64A0B-D086-427A-A049-6B6C82F22C5F}" type="doc">
      <dgm:prSet loTypeId="urn:microsoft.com/office/officeart/2005/8/layout/chevron1" loCatId="process" qsTypeId="urn:microsoft.com/office/officeart/2005/8/quickstyle/simple1" qsCatId="simple" csTypeId="urn:microsoft.com/office/officeart/2005/8/colors/accent1_2" csCatId="accent1" phldr="1"/>
      <dgm:spPr/>
    </dgm:pt>
    <dgm:pt modelId="{518AC007-CFA7-4373-853C-0CCB4F226CF0}">
      <dgm:prSet phldrT="[Text]" custT="1"/>
      <dgm:spPr/>
      <dgm:t>
        <a:bodyPr/>
        <a:lstStyle/>
        <a:p>
          <a:r>
            <a:rPr lang="en-US" sz="1200">
              <a:latin typeface="Calibri" panose="020F0502020204030204" pitchFamily="34" charset="0"/>
              <a:cs typeface="Calibri" panose="020F0502020204030204" pitchFamily="34" charset="0"/>
            </a:rPr>
            <a:t>Graduating seniors who have not demonstrated a CCMR measure (ACT, SAT,TSIA, College Prep course etc.)</a:t>
          </a:r>
        </a:p>
      </dgm:t>
    </dgm:pt>
    <dgm:pt modelId="{141FDFC4-1B57-4FDA-9F48-2BF4022361FE}" type="parTrans" cxnId="{0D4764A3-F58A-4450-924F-C2DDC03BA4CC}">
      <dgm:prSet/>
      <dgm:spPr/>
      <dgm:t>
        <a:bodyPr/>
        <a:lstStyle/>
        <a:p>
          <a:endParaRPr lang="en-US"/>
        </a:p>
      </dgm:t>
    </dgm:pt>
    <dgm:pt modelId="{B7EDF605-34E8-449D-A07D-0F2A99043C39}" type="sibTrans" cxnId="{0D4764A3-F58A-4450-924F-C2DDC03BA4CC}">
      <dgm:prSet/>
      <dgm:spPr/>
      <dgm:t>
        <a:bodyPr/>
        <a:lstStyle/>
        <a:p>
          <a:endParaRPr lang="en-US"/>
        </a:p>
      </dgm:t>
    </dgm:pt>
    <dgm:pt modelId="{8E6E59A4-73BE-4D82-8BF8-5B9C396AF0B2}">
      <dgm:prSet phldrT="[Text]" custT="1"/>
      <dgm:spPr>
        <a:solidFill>
          <a:schemeClr val="accent5">
            <a:lumMod val="60000"/>
            <a:lumOff val="40000"/>
          </a:schemeClr>
        </a:solidFill>
      </dgm:spPr>
      <dgm:t>
        <a:bodyPr/>
        <a:lstStyle/>
        <a:p>
          <a:r>
            <a:rPr lang="en-US" sz="1600">
              <a:latin typeface="Calibri" panose="020F0502020204030204" pitchFamily="34" charset="0"/>
              <a:cs typeface="Calibri" panose="020F0502020204030204" pitchFamily="34" charset="0"/>
            </a:rPr>
            <a:t>Seniors who are taking HB 5 College Prep Courses</a:t>
          </a:r>
        </a:p>
      </dgm:t>
    </dgm:pt>
    <dgm:pt modelId="{997D3654-33EB-47F0-BDDB-A4D4285B4189}" type="parTrans" cxnId="{C267E8EC-049E-482D-ADFF-7052F12D4289}">
      <dgm:prSet/>
      <dgm:spPr/>
      <dgm:t>
        <a:bodyPr/>
        <a:lstStyle/>
        <a:p>
          <a:endParaRPr lang="en-US"/>
        </a:p>
      </dgm:t>
    </dgm:pt>
    <dgm:pt modelId="{B9460099-33D4-43C1-A96F-8B3E052B62E6}" type="sibTrans" cxnId="{C267E8EC-049E-482D-ADFF-7052F12D4289}">
      <dgm:prSet/>
      <dgm:spPr/>
      <dgm:t>
        <a:bodyPr/>
        <a:lstStyle/>
        <a:p>
          <a:endParaRPr lang="en-US"/>
        </a:p>
      </dgm:t>
    </dgm:pt>
    <dgm:pt modelId="{BD0AD7EC-2F64-409C-9BFA-D72506CEB99C}">
      <dgm:prSet phldrT="[Text]" custT="1"/>
      <dgm:spPr/>
      <dgm:t>
        <a:bodyPr/>
        <a:lstStyle/>
        <a:p>
          <a:r>
            <a:rPr lang="en-US" sz="1200">
              <a:latin typeface="Calibri" panose="020F0502020204030204" pitchFamily="34" charset="0"/>
              <a:cs typeface="Calibri" panose="020F0502020204030204" pitchFamily="34" charset="0"/>
            </a:rPr>
            <a:t>Graduating/rising seniors who have not demonstrated a CCMR measure (ACT, SAT, TSIA, etc.)</a:t>
          </a:r>
        </a:p>
      </dgm:t>
    </dgm:pt>
    <dgm:pt modelId="{23E72EDE-4C0A-4FAA-9D7D-B134EF801EB8}" type="parTrans" cxnId="{A3015835-8E8A-4482-A7EF-41AE3C6BDF0D}">
      <dgm:prSet/>
      <dgm:spPr/>
      <dgm:t>
        <a:bodyPr/>
        <a:lstStyle/>
        <a:p>
          <a:endParaRPr lang="en-US"/>
        </a:p>
      </dgm:t>
    </dgm:pt>
    <dgm:pt modelId="{D2247667-7C96-4B0E-890C-2A74CAC5E90A}" type="sibTrans" cxnId="{A3015835-8E8A-4482-A7EF-41AE3C6BDF0D}">
      <dgm:prSet/>
      <dgm:spPr/>
      <dgm:t>
        <a:bodyPr/>
        <a:lstStyle/>
        <a:p>
          <a:endParaRPr lang="en-US"/>
        </a:p>
      </dgm:t>
    </dgm:pt>
    <dgm:pt modelId="{10D8A59B-A186-4B7A-BBB5-64102CB9CB6B}" type="pres">
      <dgm:prSet presAssocID="{41364A0B-D086-427A-A049-6B6C82F22C5F}" presName="Name0" presStyleCnt="0">
        <dgm:presLayoutVars>
          <dgm:dir/>
          <dgm:animLvl val="lvl"/>
          <dgm:resizeHandles val="exact"/>
        </dgm:presLayoutVars>
      </dgm:prSet>
      <dgm:spPr/>
    </dgm:pt>
    <dgm:pt modelId="{7D151F03-B4E4-4943-8949-1B370EB3D238}" type="pres">
      <dgm:prSet presAssocID="{518AC007-CFA7-4373-853C-0CCB4F226CF0}" presName="parTxOnly" presStyleLbl="node1" presStyleIdx="0" presStyleCnt="3" custScaleY="131968">
        <dgm:presLayoutVars>
          <dgm:chMax val="0"/>
          <dgm:chPref val="0"/>
          <dgm:bulletEnabled val="1"/>
        </dgm:presLayoutVars>
      </dgm:prSet>
      <dgm:spPr/>
    </dgm:pt>
    <dgm:pt modelId="{CD2787E3-4F85-45B5-9BBB-CF70F43D3E7E}" type="pres">
      <dgm:prSet presAssocID="{B7EDF605-34E8-449D-A07D-0F2A99043C39}" presName="parTxOnlySpace" presStyleCnt="0"/>
      <dgm:spPr/>
    </dgm:pt>
    <dgm:pt modelId="{246C95C0-D8B7-43CB-9604-6921C29AD389}" type="pres">
      <dgm:prSet presAssocID="{8E6E59A4-73BE-4D82-8BF8-5B9C396AF0B2}" presName="parTxOnly" presStyleLbl="node1" presStyleIdx="1" presStyleCnt="3" custScaleY="134445" custLinFactNeighborX="6728" custLinFactNeighborY="-75">
        <dgm:presLayoutVars>
          <dgm:chMax val="0"/>
          <dgm:chPref val="0"/>
          <dgm:bulletEnabled val="1"/>
        </dgm:presLayoutVars>
      </dgm:prSet>
      <dgm:spPr/>
    </dgm:pt>
    <dgm:pt modelId="{F1D064F9-4F4E-479A-BCBF-E87FC7183EFF}" type="pres">
      <dgm:prSet presAssocID="{B9460099-33D4-43C1-A96F-8B3E052B62E6}" presName="parTxOnlySpace" presStyleCnt="0"/>
      <dgm:spPr/>
    </dgm:pt>
    <dgm:pt modelId="{7C0A53FC-2617-482F-8749-57421CF07EBD}" type="pres">
      <dgm:prSet presAssocID="{BD0AD7EC-2F64-409C-9BFA-D72506CEB99C}" presName="parTxOnly" presStyleLbl="node1" presStyleIdx="2" presStyleCnt="3" custScaleY="131607">
        <dgm:presLayoutVars>
          <dgm:chMax val="0"/>
          <dgm:chPref val="0"/>
          <dgm:bulletEnabled val="1"/>
        </dgm:presLayoutVars>
      </dgm:prSet>
      <dgm:spPr/>
    </dgm:pt>
  </dgm:ptLst>
  <dgm:cxnLst>
    <dgm:cxn modelId="{C128922D-3AEE-4390-8037-2D65A38B6316}" type="presOf" srcId="{BD0AD7EC-2F64-409C-9BFA-D72506CEB99C}" destId="{7C0A53FC-2617-482F-8749-57421CF07EBD}" srcOrd="0" destOrd="0" presId="urn:microsoft.com/office/officeart/2005/8/layout/chevron1"/>
    <dgm:cxn modelId="{A3015835-8E8A-4482-A7EF-41AE3C6BDF0D}" srcId="{41364A0B-D086-427A-A049-6B6C82F22C5F}" destId="{BD0AD7EC-2F64-409C-9BFA-D72506CEB99C}" srcOrd="2" destOrd="0" parTransId="{23E72EDE-4C0A-4FAA-9D7D-B134EF801EB8}" sibTransId="{D2247667-7C96-4B0E-890C-2A74CAC5E90A}"/>
    <dgm:cxn modelId="{70AEA351-3CE8-4A39-AD9B-970325FD7F15}" type="presOf" srcId="{41364A0B-D086-427A-A049-6B6C82F22C5F}" destId="{10D8A59B-A186-4B7A-BBB5-64102CB9CB6B}" srcOrd="0" destOrd="0" presId="urn:microsoft.com/office/officeart/2005/8/layout/chevron1"/>
    <dgm:cxn modelId="{0D4764A3-F58A-4450-924F-C2DDC03BA4CC}" srcId="{41364A0B-D086-427A-A049-6B6C82F22C5F}" destId="{518AC007-CFA7-4373-853C-0CCB4F226CF0}" srcOrd="0" destOrd="0" parTransId="{141FDFC4-1B57-4FDA-9F48-2BF4022361FE}" sibTransId="{B7EDF605-34E8-449D-A07D-0F2A99043C39}"/>
    <dgm:cxn modelId="{0DB4EBC5-E05E-4560-B4DE-1D547C357F96}" type="presOf" srcId="{8E6E59A4-73BE-4D82-8BF8-5B9C396AF0B2}" destId="{246C95C0-D8B7-43CB-9604-6921C29AD389}" srcOrd="0" destOrd="0" presId="urn:microsoft.com/office/officeart/2005/8/layout/chevron1"/>
    <dgm:cxn modelId="{6446ECE2-22FD-4D7E-9333-0938B1F1C94F}" type="presOf" srcId="{518AC007-CFA7-4373-853C-0CCB4F226CF0}" destId="{7D151F03-B4E4-4943-8949-1B370EB3D238}" srcOrd="0" destOrd="0" presId="urn:microsoft.com/office/officeart/2005/8/layout/chevron1"/>
    <dgm:cxn modelId="{C267E8EC-049E-482D-ADFF-7052F12D4289}" srcId="{41364A0B-D086-427A-A049-6B6C82F22C5F}" destId="{8E6E59A4-73BE-4D82-8BF8-5B9C396AF0B2}" srcOrd="1" destOrd="0" parTransId="{997D3654-33EB-47F0-BDDB-A4D4285B4189}" sibTransId="{B9460099-33D4-43C1-A96F-8B3E052B62E6}"/>
    <dgm:cxn modelId="{9E1ECFC5-7D94-4C44-86E0-CA059E1471E8}" type="presParOf" srcId="{10D8A59B-A186-4B7A-BBB5-64102CB9CB6B}" destId="{7D151F03-B4E4-4943-8949-1B370EB3D238}" srcOrd="0" destOrd="0" presId="urn:microsoft.com/office/officeart/2005/8/layout/chevron1"/>
    <dgm:cxn modelId="{67593219-8F73-4BAE-B8D9-BFC63D169E79}" type="presParOf" srcId="{10D8A59B-A186-4B7A-BBB5-64102CB9CB6B}" destId="{CD2787E3-4F85-45B5-9BBB-CF70F43D3E7E}" srcOrd="1" destOrd="0" presId="urn:microsoft.com/office/officeart/2005/8/layout/chevron1"/>
    <dgm:cxn modelId="{E716634C-B6CA-4117-8B40-6863A36A73F6}" type="presParOf" srcId="{10D8A59B-A186-4B7A-BBB5-64102CB9CB6B}" destId="{246C95C0-D8B7-43CB-9604-6921C29AD389}" srcOrd="2" destOrd="0" presId="urn:microsoft.com/office/officeart/2005/8/layout/chevron1"/>
    <dgm:cxn modelId="{834F9466-4825-4F77-A117-323D4C580125}" type="presParOf" srcId="{10D8A59B-A186-4B7A-BBB5-64102CB9CB6B}" destId="{F1D064F9-4F4E-479A-BCBF-E87FC7183EFF}" srcOrd="3" destOrd="0" presId="urn:microsoft.com/office/officeart/2005/8/layout/chevron1"/>
    <dgm:cxn modelId="{94C3C03D-0280-4C18-9DE1-C4CD38E70BA7}" type="presParOf" srcId="{10D8A59B-A186-4B7A-BBB5-64102CB9CB6B}" destId="{7C0A53FC-2617-482F-8749-57421CF07EB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51F03-B4E4-4943-8949-1B370EB3D238}">
      <dsp:nvSpPr>
        <dsp:cNvPr id="0" name=""/>
        <dsp:cNvSpPr/>
      </dsp:nvSpPr>
      <dsp:spPr>
        <a:xfrm>
          <a:off x="2152" y="691932"/>
          <a:ext cx="2622582" cy="138438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Graduating seniors who have not demonstrated a CCMR measure (ACT, SAT,TSIA, College Prep course etc.)</a:t>
          </a:r>
        </a:p>
      </dsp:txBody>
      <dsp:txXfrm>
        <a:off x="694346" y="691932"/>
        <a:ext cx="1238194" cy="1384388"/>
      </dsp:txXfrm>
    </dsp:sp>
    <dsp:sp modelId="{246C95C0-D8B7-43CB-9604-6921C29AD389}">
      <dsp:nvSpPr>
        <dsp:cNvPr id="0" name=""/>
        <dsp:cNvSpPr/>
      </dsp:nvSpPr>
      <dsp:spPr>
        <a:xfrm>
          <a:off x="2380121" y="678153"/>
          <a:ext cx="2622582" cy="1410372"/>
        </a:xfrm>
        <a:prstGeom prst="chevron">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Calibri" panose="020F0502020204030204" pitchFamily="34" charset="0"/>
              <a:cs typeface="Calibri" panose="020F0502020204030204" pitchFamily="34" charset="0"/>
            </a:rPr>
            <a:t>Seniors who are taking HB 5 College Prep Courses</a:t>
          </a:r>
        </a:p>
      </dsp:txBody>
      <dsp:txXfrm>
        <a:off x="3085307" y="678153"/>
        <a:ext cx="1212210" cy="1410372"/>
      </dsp:txXfrm>
    </dsp:sp>
    <dsp:sp modelId="{7C0A53FC-2617-482F-8749-57421CF07EBD}">
      <dsp:nvSpPr>
        <dsp:cNvPr id="0" name=""/>
        <dsp:cNvSpPr/>
      </dsp:nvSpPr>
      <dsp:spPr>
        <a:xfrm>
          <a:off x="4722801" y="693826"/>
          <a:ext cx="2622582" cy="138060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Graduating/rising seniors who have not demonstrated a CCMR measure (ACT, SAT, TSIA, etc.)</a:t>
          </a:r>
        </a:p>
      </dsp:txBody>
      <dsp:txXfrm>
        <a:off x="5413102" y="693826"/>
        <a:ext cx="1241981" cy="13806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8/20/2020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08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62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79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14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71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553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5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565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20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775741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25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7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1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9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3412-4738-4D00-B25F-CA152F08E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10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341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3412-4738-4D00-B25F-CA152F08E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9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D3412-4738-4D00-B25F-CA152F08E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8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138509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2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9C011-2710-483D-8351-F42ACA70C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371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D1640F1-0ECC-4DFC-A52D-70BB4A2CDBC9}" type="datetime1">
              <a:rPr lang="en-US" smtClean="0"/>
              <a:t>8/20/2020</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35913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41FA8B8-0F45-466D-BBAB-AFBCADEAEDB6}" type="datetime1">
              <a:rPr lang="en-US" smtClean="0"/>
              <a:t>8/20/2020</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883172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F8C8BF-6574-484D-86BA-1C3D16D96EEE}" type="datetime1">
              <a:rPr lang="en-US" smtClean="0"/>
              <a:t>8/20/2020</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755681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569C1EF-5D10-4417-BD64-5CA676A78723}" type="datetime1">
              <a:rPr lang="en-US" smtClean="0"/>
              <a:t>8/20/2020</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400283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2B3762B-3206-4360-A52F-A4C2EBCFBAE1}"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52000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27DE79D-451F-4E3F-9016-D1C586A2D8B3}"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042432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AA8A6DC9-891B-4C70-9F01-CBB61953F748}" type="datetime1">
              <a:rPr lang="en-US" smtClean="0"/>
              <a:t>8/20/2020</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988343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03D7D24-574B-4560-A332-54BC676D1DC8}"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914250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E49724C-EAC5-4B29-B8AC-8FE180C6DC29}" type="datetime1">
              <a:rPr lang="en-US" smtClean="0"/>
              <a:t>8/20/2020</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291120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38669D1D-407A-4561-9D81-5D1AA099E1F6}" type="datetime1">
              <a:rPr lang="en-US" smtClean="0"/>
              <a:t>8/20/2020</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4941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919C8F0-9362-4C48-BB8D-90156AA115B0}"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480937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27A77779-4D07-4D8E-976C-FD19A727407B}" type="datetime1">
              <a:rPr lang="en-US" smtClean="0"/>
              <a:t>8/20/2020</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999433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527F50B-A0E4-4912-8E4A-CAAF7779EB72}" type="datetime1">
              <a:rPr lang="en-US" smtClean="0"/>
              <a:t>8/20/2020</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176776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DB9A4BF-3C65-4ADA-8A27-95900D5427C5}" type="datetime1">
              <a:rPr lang="en-US" smtClean="0"/>
              <a:t>8/20/2020</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0521133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B17D75D-49A0-4FD7-81AE-0AD6F81D7DEE}" type="datetime1">
              <a:rPr lang="en-US" smtClean="0"/>
              <a:t>8/20/2020</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9988666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3B1B7DC4-3BF4-4560-9A0F-1F96802B1880}" type="datetime1">
              <a:rPr lang="en-US" smtClean="0"/>
              <a:t>8/20/2020</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33935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AA311D8C-F77F-4E81-976F-66FF13F6A898}" type="datetime1">
              <a:rPr lang="en-US" smtClean="0"/>
              <a:t>8/20/2020</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569148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16"/>
        <p:cNvGrpSpPr/>
        <p:nvPr/>
      </p:nvGrpSpPr>
      <p:grpSpPr>
        <a:xfrm>
          <a:off x="0" y="0"/>
          <a:ext cx="0" cy="0"/>
          <a:chOff x="0" y="0"/>
          <a:chExt cx="0" cy="0"/>
        </a:xfrm>
      </p:grpSpPr>
      <p:sp>
        <p:nvSpPr>
          <p:cNvPr id="617" name="Google Shape;617;p61"/>
          <p:cNvSpPr txBox="1">
            <a:spLocks noGrp="1"/>
          </p:cNvSpPr>
          <p:nvPr>
            <p:ph type="dt" idx="10"/>
          </p:nvPr>
        </p:nvSpPr>
        <p:spPr>
          <a:xfrm>
            <a:off x="92467" y="6491610"/>
            <a:ext cx="24723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1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8" name="Google Shape;618;p61"/>
          <p:cNvSpPr txBox="1">
            <a:spLocks noGrp="1"/>
          </p:cNvSpPr>
          <p:nvPr>
            <p:ph type="ftr" idx="11"/>
          </p:nvPr>
        </p:nvSpPr>
        <p:spPr>
          <a:xfrm>
            <a:off x="3686187" y="6491610"/>
            <a:ext cx="4822800" cy="3651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1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9" name="Google Shape;619;p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0703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506378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2536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80202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643953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4872500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10450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02DAE84-8065-40CB-AF1A-1F33A41B38C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380977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7899165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67277EA-579E-4A8B-BB1E-D80FDF3F785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81429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405143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949432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4806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37581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4A3E746-A05F-4CF5-8CBA-B24B4B8D7F05}" type="datetime1">
              <a:rPr lang="en-US" smtClean="0"/>
              <a:t>8/20/2020</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206242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267055C-9238-4DF9-A069-AF0758031DF9}" type="datetime1">
              <a:rPr lang="en-US" smtClean="0"/>
              <a:t>8/20/2020</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84437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C7A2C3-0AD4-4B5E-AF33-D915C638B4B4}" type="datetime1">
              <a:rPr lang="en-US" smtClean="0"/>
              <a:t>8/20/2020</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71725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1E020CD-3FA9-41E2-97E6-4139DE3DA2F6}" type="datetime1">
              <a:rPr lang="en-US" smtClean="0"/>
              <a:t>8/20/2020</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123626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D1640F1-0ECC-4DFC-A52D-70BB4A2CDBC9}" type="datetime1">
              <a:rPr lang="en-US" smtClean="0"/>
              <a:t>8/20/2020</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88671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41FA8B8-0F45-466D-BBAB-AFBCADEAEDB6}" type="datetime1">
              <a:rPr lang="en-US" smtClean="0"/>
              <a:t>8/20/2020</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172463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F8C8BF-6574-484D-86BA-1C3D16D96EEE}" type="datetime1">
              <a:rPr lang="en-US" smtClean="0"/>
              <a:t>8/20/2020</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64896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569C1EF-5D10-4417-BD64-5CA676A78723}" type="datetime1">
              <a:rPr lang="en-US" smtClean="0"/>
              <a:t>8/20/2020</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963467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2B3762B-3206-4360-A52F-A4C2EBCFBAE1}"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18703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4A3E746-A05F-4CF5-8CBA-B24B4B8D7F05}" type="datetime1">
              <a:rPr lang="en-US" smtClean="0"/>
              <a:t>8/20/2020</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27DE79D-451F-4E3F-9016-D1C586A2D8B3}"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2702589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AA8A6DC9-891B-4C70-9F01-CBB61953F748}" type="datetime1">
              <a:rPr lang="en-US" smtClean="0"/>
              <a:t>8/20/2020</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208930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03D7D24-574B-4560-A332-54BC676D1DC8}"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9260418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E49724C-EAC5-4B29-B8AC-8FE180C6DC29}" type="datetime1">
              <a:rPr lang="en-US" smtClean="0"/>
              <a:t>8/20/2020</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98726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38669D1D-407A-4561-9D81-5D1AA099E1F6}" type="datetime1">
              <a:rPr lang="en-US" smtClean="0"/>
              <a:t>8/20/2020</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143346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919C8F0-9362-4C48-BB8D-90156AA115B0}"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248081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27A77779-4D07-4D8E-976C-FD19A727407B}" type="datetime1">
              <a:rPr lang="en-US" smtClean="0"/>
              <a:t>8/20/2020</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18645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527F50B-A0E4-4912-8E4A-CAAF7779EB72}" type="datetime1">
              <a:rPr lang="en-US" smtClean="0"/>
              <a:t>8/20/2020</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95265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DB9A4BF-3C65-4ADA-8A27-95900D5427C5}" type="datetime1">
              <a:rPr lang="en-US" smtClean="0"/>
              <a:t>8/20/2020</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848968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B17D75D-49A0-4FD7-81AE-0AD6F81D7DEE}" type="datetime1">
              <a:rPr lang="en-US" smtClean="0"/>
              <a:t>8/20/2020</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61263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267055C-9238-4DF9-A069-AF0758031DF9}" type="datetime1">
              <a:rPr lang="en-US" smtClean="0"/>
              <a:t>8/20/2020</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3B1B7DC4-3BF4-4560-9A0F-1F96802B1880}" type="datetime1">
              <a:rPr lang="en-US" smtClean="0"/>
              <a:t>8/20/2020</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8439174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AA311D8C-F77F-4E81-976F-66FF13F6A898}" type="datetime1">
              <a:rPr lang="en-US" smtClean="0"/>
              <a:t>8/20/2020</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2118530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16"/>
        <p:cNvGrpSpPr/>
        <p:nvPr/>
      </p:nvGrpSpPr>
      <p:grpSpPr>
        <a:xfrm>
          <a:off x="0" y="0"/>
          <a:ext cx="0" cy="0"/>
          <a:chOff x="0" y="0"/>
          <a:chExt cx="0" cy="0"/>
        </a:xfrm>
      </p:grpSpPr>
      <p:sp>
        <p:nvSpPr>
          <p:cNvPr id="617" name="Google Shape;617;p61"/>
          <p:cNvSpPr txBox="1">
            <a:spLocks noGrp="1"/>
          </p:cNvSpPr>
          <p:nvPr>
            <p:ph type="dt" idx="10"/>
          </p:nvPr>
        </p:nvSpPr>
        <p:spPr>
          <a:xfrm>
            <a:off x="92467" y="6491610"/>
            <a:ext cx="24723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1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8" name="Google Shape;618;p61"/>
          <p:cNvSpPr txBox="1">
            <a:spLocks noGrp="1"/>
          </p:cNvSpPr>
          <p:nvPr>
            <p:ph type="ftr" idx="11"/>
          </p:nvPr>
        </p:nvSpPr>
        <p:spPr>
          <a:xfrm>
            <a:off x="3686187" y="6491610"/>
            <a:ext cx="4822800" cy="3651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1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9" name="Google Shape;619;p6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81353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2112F0-B0D6-544B-A9ED-D87576CF9D89}"/>
              </a:ext>
            </a:extLst>
          </p:cNvPr>
          <p:cNvSpPr/>
          <p:nvPr userDrawn="1"/>
        </p:nvSpPr>
        <p:spPr>
          <a:xfrm>
            <a:off x="1" y="0"/>
            <a:ext cx="12192000" cy="417658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3056ED18-9549-854B-86E4-E56B9C516552}"/>
              </a:ext>
            </a:extLst>
          </p:cNvPr>
          <p:cNvPicPr>
            <a:picLocks noChangeAspect="1"/>
          </p:cNvPicPr>
          <p:nvPr userDrawn="1"/>
        </p:nvPicPr>
        <p:blipFill>
          <a:blip r:embed="rId2"/>
          <a:stretch>
            <a:fillRect/>
          </a:stretch>
        </p:blipFill>
        <p:spPr>
          <a:xfrm>
            <a:off x="-139153" y="1346888"/>
            <a:ext cx="12554280" cy="3694670"/>
          </a:xfrm>
          <a:prstGeom prst="rect">
            <a:avLst/>
          </a:prstGeom>
        </p:spPr>
      </p:pic>
      <p:sp>
        <p:nvSpPr>
          <p:cNvPr id="13" name="Rectangle 12">
            <a:extLst>
              <a:ext uri="{FF2B5EF4-FFF2-40B4-BE49-F238E27FC236}">
                <a16:creationId xmlns:a16="http://schemas.microsoft.com/office/drawing/2014/main" id="{B9159C88-7091-B24F-A4D3-BCC00219879A}"/>
              </a:ext>
            </a:extLst>
          </p:cNvPr>
          <p:cNvSpPr/>
          <p:nvPr userDrawn="1"/>
        </p:nvSpPr>
        <p:spPr>
          <a:xfrm>
            <a:off x="1" y="3212756"/>
            <a:ext cx="12192000" cy="292031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56200" y="4646141"/>
            <a:ext cx="11025097" cy="732171"/>
          </a:xfrm>
        </p:spPr>
        <p:txBody>
          <a:bodyPr anchor="ctr" anchorCtr="0">
            <a:normAutofit/>
          </a:bodyPr>
          <a:lstStyle>
            <a:lvl1pPr indent="0" algn="ctr">
              <a:lnSpc>
                <a:spcPct val="90000"/>
              </a:lnSpc>
              <a:defRPr sz="320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2418939" y="5450712"/>
            <a:ext cx="6896281" cy="431104"/>
          </a:xfrm>
        </p:spPr>
        <p:txBody>
          <a:bodyPr>
            <a:normAutofit/>
          </a:bodyPr>
          <a:lstStyle>
            <a:lvl1pPr marL="0" indent="0" algn="ctr">
              <a:lnSpc>
                <a:spcPct val="90000"/>
              </a:lnSpc>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a:extLst>
              <a:ext uri="{FF2B5EF4-FFF2-40B4-BE49-F238E27FC236}">
                <a16:creationId xmlns:a16="http://schemas.microsoft.com/office/drawing/2014/main" id="{9F7F88B5-494B-2946-8646-503B3FA4D1AC}"/>
              </a:ext>
            </a:extLst>
          </p:cNvPr>
          <p:cNvPicPr>
            <a:picLocks noChangeAspect="1"/>
          </p:cNvPicPr>
          <p:nvPr userDrawn="1"/>
        </p:nvPicPr>
        <p:blipFill>
          <a:blip r:embed="rId3"/>
          <a:stretch>
            <a:fillRect/>
          </a:stretch>
        </p:blipFill>
        <p:spPr>
          <a:xfrm>
            <a:off x="3381432" y="2842055"/>
            <a:ext cx="5023731" cy="1729946"/>
          </a:xfrm>
          <a:prstGeom prst="rect">
            <a:avLst/>
          </a:prstGeom>
        </p:spPr>
      </p:pic>
    </p:spTree>
    <p:extLst>
      <p:ext uri="{BB962C8B-B14F-4D97-AF65-F5344CB8AC3E}">
        <p14:creationId xmlns:p14="http://schemas.microsoft.com/office/powerpoint/2010/main" val="6851117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257" y="1"/>
            <a:ext cx="11230999" cy="1099751"/>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309000" y="1445742"/>
            <a:ext cx="11383537" cy="4680423"/>
          </a:xfrm>
        </p:spPr>
        <p:txBody>
          <a:bodyPr/>
          <a:lstStyle>
            <a:lvl1pPr>
              <a:defRPr sz="2400"/>
            </a:lvl1pPr>
            <a:lvl2pPr>
              <a:defRPr sz="2100"/>
            </a:lvl2pPr>
            <a:lvl3pPr>
              <a:defRPr sz="1800"/>
            </a:lvl3pPr>
            <a:lvl4pPr>
              <a:defRPr sz="16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655F654-1885-944D-970A-0D1E16B7127A}" type="slidenum">
              <a:t>‹#›</a:t>
            </a:fld>
            <a:endParaRPr lang="en-US"/>
          </a:p>
        </p:txBody>
      </p:sp>
      <p:cxnSp>
        <p:nvCxnSpPr>
          <p:cNvPr id="7" name="Straight Connector 6"/>
          <p:cNvCxnSpPr>
            <a:cxnSpLocks/>
          </p:cNvCxnSpPr>
          <p:nvPr userDrawn="1"/>
        </p:nvCxnSpPr>
        <p:spPr>
          <a:xfrm>
            <a:off x="494399" y="1219735"/>
            <a:ext cx="3881033" cy="0"/>
          </a:xfrm>
          <a:prstGeom prst="line">
            <a:avLst/>
          </a:prstGeom>
          <a:ln w="57150" cap="rnd">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76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5D0B07-B8A1-6946-B863-9544CA540DEF}"/>
              </a:ext>
            </a:extLst>
          </p:cNvPr>
          <p:cNvSpPr/>
          <p:nvPr userDrawn="1"/>
        </p:nvSpPr>
        <p:spPr>
          <a:xfrm>
            <a:off x="1" y="0"/>
            <a:ext cx="12192000" cy="417658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FCFA8E27-D8BA-DB44-946E-E7D627ED92E2}"/>
              </a:ext>
            </a:extLst>
          </p:cNvPr>
          <p:cNvPicPr>
            <a:picLocks noChangeAspect="1"/>
          </p:cNvPicPr>
          <p:nvPr userDrawn="1"/>
        </p:nvPicPr>
        <p:blipFill>
          <a:blip r:embed="rId2"/>
          <a:stretch>
            <a:fillRect/>
          </a:stretch>
        </p:blipFill>
        <p:spPr>
          <a:xfrm>
            <a:off x="-139153" y="1594022"/>
            <a:ext cx="12554280" cy="3694670"/>
          </a:xfrm>
          <a:prstGeom prst="rect">
            <a:avLst/>
          </a:prstGeom>
        </p:spPr>
      </p:pic>
      <p:sp>
        <p:nvSpPr>
          <p:cNvPr id="7" name="Rectangle 6">
            <a:extLst>
              <a:ext uri="{FF2B5EF4-FFF2-40B4-BE49-F238E27FC236}">
                <a16:creationId xmlns:a16="http://schemas.microsoft.com/office/drawing/2014/main" id="{7D78E9FD-3F2A-CB47-AB0B-053EF4605353}"/>
              </a:ext>
            </a:extLst>
          </p:cNvPr>
          <p:cNvSpPr/>
          <p:nvPr userDrawn="1"/>
        </p:nvSpPr>
        <p:spPr>
          <a:xfrm>
            <a:off x="1" y="3237470"/>
            <a:ext cx="12192000" cy="29203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36978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258" y="1"/>
            <a:ext cx="11181559" cy="1087395"/>
          </a:xfrm>
        </p:spPr>
        <p:txBody>
          <a:bodyPr>
            <a:normAutofit/>
          </a:bodyPr>
          <a:lstStyle>
            <a:lvl1pPr>
              <a:defRPr sz="3200"/>
            </a:lvl1pPr>
          </a:lstStyle>
          <a:p>
            <a:r>
              <a:rPr lang="en-US"/>
              <a:t>Click to edit Master title style</a:t>
            </a:r>
          </a:p>
        </p:txBody>
      </p:sp>
      <p:sp>
        <p:nvSpPr>
          <p:cNvPr id="5" name="Slide Number Placeholder 4"/>
          <p:cNvSpPr>
            <a:spLocks noGrp="1"/>
          </p:cNvSpPr>
          <p:nvPr>
            <p:ph type="sldNum" sz="quarter" idx="12"/>
          </p:nvPr>
        </p:nvSpPr>
        <p:spPr/>
        <p:txBody>
          <a:bodyPr/>
          <a:lstStyle/>
          <a:p>
            <a:fld id="{B655F654-1885-944D-970A-0D1E16B7127A}" type="slidenum">
              <a:t>‹#›</a:t>
            </a:fld>
            <a:endParaRPr lang="en-US"/>
          </a:p>
        </p:txBody>
      </p:sp>
      <p:cxnSp>
        <p:nvCxnSpPr>
          <p:cNvPr id="8" name="Straight Connector 7">
            <a:extLst>
              <a:ext uri="{FF2B5EF4-FFF2-40B4-BE49-F238E27FC236}">
                <a16:creationId xmlns:a16="http://schemas.microsoft.com/office/drawing/2014/main" id="{DFE49602-1EB2-7546-A459-28F49372526B}"/>
              </a:ext>
            </a:extLst>
          </p:cNvPr>
          <p:cNvCxnSpPr>
            <a:cxnSpLocks/>
          </p:cNvCxnSpPr>
          <p:nvPr userDrawn="1"/>
        </p:nvCxnSpPr>
        <p:spPr>
          <a:xfrm>
            <a:off x="494399" y="1219735"/>
            <a:ext cx="3881033" cy="0"/>
          </a:xfrm>
          <a:prstGeom prst="line">
            <a:avLst/>
          </a:prstGeom>
          <a:ln w="57150" cap="rnd">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5189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655F654-1885-944D-970A-0D1E16B7127A}" type="slidenum">
              <a:t>‹#›</a:t>
            </a:fld>
            <a:endParaRPr lang="en-US"/>
          </a:p>
        </p:txBody>
      </p:sp>
    </p:spTree>
    <p:extLst>
      <p:ext uri="{BB962C8B-B14F-4D97-AF65-F5344CB8AC3E}">
        <p14:creationId xmlns:p14="http://schemas.microsoft.com/office/powerpoint/2010/main" val="10491459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t Title">
    <p:spTree>
      <p:nvGrpSpPr>
        <p:cNvPr id="1" name=""/>
        <p:cNvGrpSpPr/>
        <p:nvPr/>
      </p:nvGrpSpPr>
      <p:grpSpPr>
        <a:xfrm>
          <a:off x="0" y="0"/>
          <a:ext cx="0" cy="0"/>
          <a:chOff x="0" y="0"/>
          <a:chExt cx="0" cy="0"/>
        </a:xfrm>
      </p:grpSpPr>
      <p:sp>
        <p:nvSpPr>
          <p:cNvPr id="9" name="Rectangle 8"/>
          <p:cNvSpPr/>
          <p:nvPr userDrawn="1"/>
        </p:nvSpPr>
        <p:spPr>
          <a:xfrm>
            <a:off x="1" y="5938064"/>
            <a:ext cx="12192000" cy="919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7783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C7A2C3-0AD4-4B5E-AF33-D915C638B4B4}" type="datetime1">
              <a:rPr lang="en-US" smtClean="0"/>
              <a:t>8/20/2020</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1E020CD-3FA9-41E2-97E6-4139DE3DA2F6}" type="datetime1">
              <a:rPr lang="en-US" smtClean="0"/>
              <a:t>8/20/2020</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D1640F1-0ECC-4DFC-A52D-70BB4A2CDBC9}" type="datetime1">
              <a:rPr lang="en-US" smtClean="0"/>
              <a:t>8/20/2020</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41FA8B8-0F45-466D-BBAB-AFBCADEAEDB6}" type="datetime1">
              <a:rPr lang="en-US" smtClean="0"/>
              <a:t>8/20/2020</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F8C8BF-6574-484D-86BA-1C3D16D96EEE}" type="datetime1">
              <a:rPr lang="en-US" smtClean="0"/>
              <a:t>8/20/2020</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569C1EF-5D10-4417-BD64-5CA676A78723}" type="datetime1">
              <a:rPr lang="en-US" smtClean="0"/>
              <a:t>8/20/2020</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2B3762B-3206-4360-A52F-A4C2EBCFBAE1}"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27DE79D-451F-4E3F-9016-D1C586A2D8B3}"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AA8A6DC9-891B-4C70-9F01-CBB61953F748}" type="datetime1">
              <a:rPr lang="en-US" smtClean="0"/>
              <a:t>8/20/2020</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03D7D24-574B-4560-A332-54BC676D1DC8}"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E49724C-EAC5-4B29-B8AC-8FE180C6DC29}" type="datetime1">
              <a:rPr lang="en-US" smtClean="0"/>
              <a:t>8/20/2020</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38669D1D-407A-4561-9D81-5D1AA099E1F6}" type="datetime1">
              <a:rPr lang="en-US" smtClean="0"/>
              <a:t>8/20/2020</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919C8F0-9362-4C48-BB8D-90156AA115B0}"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27A77779-4D07-4D8E-976C-FD19A727407B}" type="datetime1">
              <a:rPr lang="en-US" smtClean="0"/>
              <a:t>8/20/2020</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527F50B-A0E4-4912-8E4A-CAAF7779EB72}" type="datetime1">
              <a:rPr lang="en-US" smtClean="0"/>
              <a:t>8/20/2020</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5DB9A4BF-3C65-4ADA-8A27-95900D5427C5}" type="datetime1">
              <a:rPr lang="en-US" smtClean="0"/>
              <a:t>8/20/2020</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B17D75D-49A0-4FD7-81AE-0AD6F81D7DEE}" type="datetime1">
              <a:rPr lang="en-US" smtClean="0"/>
              <a:t>8/20/2020</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3B1B7DC4-3BF4-4560-9A0F-1F96802B1880}" type="datetime1">
              <a:rPr lang="en-US" smtClean="0"/>
              <a:t>8/20/2020</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AA311D8C-F77F-4E81-976F-66FF13F6A898}" type="datetime1">
              <a:rPr lang="en-US" smtClean="0"/>
              <a:t>8/20/2020</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079755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819863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0650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4912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30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36709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361507" y="124460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397320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349380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813662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69780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37775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9C78D7A-3A38-4B71-926D-5FF28A45156D}" type="datetime1">
              <a:rPr lang="en-US" smtClean="0"/>
              <a:t>8/20/2020</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05038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FEFCCA4-2E3A-4117-A2F7-630EEE5F08F5}" type="datetime1">
              <a:rPr lang="en-US" smtClean="0"/>
              <a:t>8/20/2020</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5091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3BB9195-42A6-43C8-92A9-150B61995DBB}" type="datetime1">
              <a:rPr lang="en-US" smtClean="0"/>
              <a:t>8/20/2020</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855269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68DDE40-FEE0-4F19-A645-017020698B8F}" type="datetime1">
              <a:rPr lang="en-US" smtClean="0"/>
              <a:t>8/20/2020</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40601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439231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A51751F-2270-49A4-BB3C-927B7CE032FE}" type="datetime1">
              <a:rPr lang="en-US" smtClean="0"/>
              <a:t>8/20/2020</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656386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2A76C0A-F963-4B67-A2BD-61EF0AEBD1FB}" type="datetime1">
              <a:rPr lang="en-US" smtClean="0"/>
              <a:t>8/20/2020</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2669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7E6BCD4-2B8C-4B74-AE2A-565D3D055EAC}" type="datetime1">
              <a:rPr lang="en-US" smtClean="0"/>
              <a:t>8/20/2020</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15704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0B69273-D29D-42D3-AF95-C5A411D629E8}" type="datetime1">
              <a:rPr lang="en-US" smtClean="0"/>
              <a:t>8/20/2020</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33710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797DC7FB-1FBC-4401-AE95-536DA5324C55}"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921280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C029CD90-E079-45CB-807F-48BAE35F3862}"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141762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04C091C6-D9B9-4DA8-A203-63D4652290B5}" type="datetime1">
              <a:rPr lang="en-US" smtClean="0"/>
              <a:t>8/20/2020</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84853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39F256A-B918-4CB8-8922-60DEFBFF3DD6}" type="datetime1">
              <a:rPr lang="en-US" smtClean="0"/>
              <a:t>8/20/2020</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082011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584668E7-1CF2-477C-96DB-3867A7831DCD}" type="datetime1">
              <a:rPr lang="en-US" smtClean="0"/>
              <a:t>8/20/2020</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983399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10882555-260C-480C-889F-F50F9EB6625D}" type="datetime1">
              <a:rPr lang="en-US" smtClean="0"/>
              <a:t>8/20/2020</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7071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930639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2388A5B8-CB3C-41FA-89A3-7A56A98C6C40}" type="datetime1">
              <a:rPr lang="en-US" smtClean="0"/>
              <a:t>8/20/2020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20603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D4A7AB0D-6AA6-44D9-A0D7-1FC77528DE32}" type="datetime1">
              <a:rPr lang="en-US" smtClean="0"/>
              <a:t>8/20/2020</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91377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81A4A8F-1ECF-4B8A-A3AF-61EE807999AD}" type="datetime1">
              <a:rPr lang="en-US" smtClean="0"/>
              <a:t>8/20/2020</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8/20/2020</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10811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F25B994-6CFB-438F-830A-7EF26A4AE90D}" type="datetime1">
              <a:rPr lang="en-US" smtClean="0"/>
              <a:t>8/20/2020</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27164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0F116F12-4963-4D67-823E-F7CBE776B745}" type="datetime1">
              <a:rPr lang="en-US" smtClean="0"/>
              <a:t>8/20/2020</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515507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B30B5321-2207-4185-AA39-576FC24F71E8}" type="datetime1">
              <a:rPr lang="en-US" smtClean="0"/>
              <a:t>8/20/2020</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99485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B8F015AD-E598-452C-9343-2C9C54939249}" type="datetime1">
              <a:rPr lang="en-US" smtClean="0"/>
              <a:t>8/20/2020</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83610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C59E05FD-4797-4F9D-977A-C21D4D6D7DDC}" type="datetime1">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52045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2068CB-F869-4052-8D85-1E91757A9B69}" type="datetime1">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800618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52B83A43-6590-4970-A377-753DDE622DD0}" type="datetime1">
              <a:rPr lang="en-US" smtClean="0"/>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7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02DAE84-8065-40CB-AF1A-1F33A41B38C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1131063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5CD3C284-CC40-4CF4-BBBC-8D991BD4570D}" type="datetime1">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682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42C1F40-4978-4E81-B06F-A933B7D9A2D1}" type="datetime1">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484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72BCD4-3AA9-4989-94ED-B8213BD17A6F}"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201023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59825-1AF0-4EFB-90C6-D224BCBE09F5}"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7448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BD3002-6DD4-40C6-B709-A58000FD5B2A}"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72717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7968A6-3513-425F-AFF4-C7D960069162}"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944217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E89503-8960-4E36-9D31-DB29167670C0}"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53503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247690-E303-460A-9F1A-B0DF12229A0D}" type="datetime1">
              <a:rPr lang="en-US" smtClean="0"/>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125774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25FC37D-836C-49D2-B90B-1D15C29EBBCF}" type="datetime1">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3650834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A9A7F5F-1CFB-4064-A5DA-9060BFDA2303}" type="datetime1">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9922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9372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481DE91-DB64-4394-8DFC-B7B9A0316B7C}" type="datetime1">
              <a:rPr lang="en-US" smtClean="0"/>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882139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D170D-011A-4F1C-B183-5AE074A835C7}" type="datetime1">
              <a:rPr lang="en-US" smtClean="0"/>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8239478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C05D33-2F5D-482A-8D2C-D96EBC369FAA}" type="datetime1">
              <a:rPr lang="en-US" smtClean="0">
                <a:solidFill>
                  <a:schemeClr val="accent1">
                    <a:lumMod val="60000"/>
                    <a:lumOff val="40000"/>
                  </a:schemeClr>
                </a:solidFill>
              </a:rPr>
              <a:pPr/>
              <a:t>8/20/2020</a:t>
            </a:fld>
            <a:r>
              <a:rPr lang="en-US">
                <a:solidFill>
                  <a:schemeClr val="accent1">
                    <a:lumMod val="60000"/>
                    <a:lumOff val="40000"/>
                  </a:schemeClr>
                </a:solidFill>
              </a:rPr>
              <a:t>     </a:t>
            </a:r>
            <a:fld id="{EA89072E-2125-40D6-847A-9E6B768971D4}" type="slidenum">
              <a:rPr lang="en-US" smtClean="0">
                <a:solidFill>
                  <a:schemeClr val="accent1">
                    <a:lumMod val="60000"/>
                    <a:lumOff val="40000"/>
                  </a:schemeClr>
                </a:solidFill>
              </a:rPr>
              <a:pPr/>
              <a:t>‹#›</a:t>
            </a:fld>
            <a:endParaRPr lang="en-US">
              <a:solidFill>
                <a:schemeClr val="accent1">
                  <a:lumMod val="60000"/>
                  <a:lumOff val="40000"/>
                </a:schemeClr>
              </a:solidFill>
            </a:endParaRPr>
          </a:p>
        </p:txBody>
      </p:sp>
    </p:spTree>
    <p:extLst>
      <p:ext uri="{BB962C8B-B14F-4D97-AF65-F5344CB8AC3E}">
        <p14:creationId xmlns:p14="http://schemas.microsoft.com/office/powerpoint/2010/main" val="496706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8"/>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128956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318051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3746183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37689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537729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781763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402DAE84-8065-40CB-AF1A-1F33A41B38C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150706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67277EA-579E-4A8B-BB1E-D80FDF3F785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4067704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8650969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67277EA-579E-4A8B-BB1E-D80FDF3F785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3233213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7767461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r="-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31421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2426640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762956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4A3E746-A05F-4CF5-8CBA-B24B4B8D7F05}" type="datetime1">
              <a:rPr lang="en-US" smtClean="0"/>
              <a:t>8/20/2020</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95089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267055C-9238-4DF9-A069-AF0758031DF9}" type="datetime1">
              <a:rPr lang="en-US" smtClean="0"/>
              <a:t>8/20/2020</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489146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C7A2C3-0AD4-4B5E-AF33-D915C638B4B4}" type="datetime1">
              <a:rPr lang="en-US" smtClean="0"/>
              <a:t>8/20/2020</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963793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1E020CD-3FA9-41E2-97E6-4139DE3DA2F6}" type="datetime1">
              <a:rPr lang="en-US" smtClean="0"/>
              <a:t>8/20/2020</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583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4.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theme" Target="../theme/theme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55.xml"/><Relationship Id="rId7" Type="http://schemas.openxmlformats.org/officeDocument/2006/relationships/theme" Target="../theme/theme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9"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C7E1352-811A-4B17-9003-667B52A8CBAF}" type="datetime1">
              <a:rPr lang="en-US" smtClean="0"/>
              <a:t>8/20/2020</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69" r:id="rId5"/>
    <p:sldLayoutId id="2147483770" r:id="rId6"/>
    <p:sldLayoutId id="2147483771" r:id="rId7"/>
    <p:sldLayoutId id="2147483772" r:id="rId8"/>
    <p:sldLayoutId id="2147483773" r:id="rId9"/>
    <p:sldLayoutId id="2147483746" r:id="rId10"/>
    <p:sldLayoutId id="2147483747" r:id="rId11"/>
    <p:sldLayoutId id="2147483744" r:id="rId12"/>
    <p:sldLayoutId id="2147483745" r:id="rId13"/>
    <p:sldLayoutId id="2147483725" r:id="rId14"/>
    <p:sldLayoutId id="2147483756" r:id="rId15"/>
    <p:sldLayoutId id="2147483749" r:id="rId16"/>
    <p:sldLayoutId id="2147483750" r:id="rId17"/>
    <p:sldLayoutId id="2147483751" r:id="rId18"/>
    <p:sldLayoutId id="2147483753" r:id="rId19"/>
    <p:sldLayoutId id="2147483752" r:id="rId20"/>
    <p:sldLayoutId id="2147483720" r:id="rId21"/>
    <p:sldLayoutId id="2147483754" r:id="rId22"/>
    <p:sldLayoutId id="2147483757" r:id="rId23"/>
    <p:sldLayoutId id="2147483758"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55" r:id="rId3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F062A78-5682-4338-8A74-A102432516DF}" type="datetime1">
              <a:rPr lang="en-US" smtClean="0"/>
              <a:t>8/20/2020</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96203464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7F05E13-9814-475D-BD05-794A290053DD}" type="datetime1">
              <a:rPr lang="en-US" smtClean="0"/>
              <a:t>8/20/2020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68518723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C7E1352-811A-4B17-9003-667B52A8CBAF}" type="datetime1">
              <a:rPr lang="en-US" smtClean="0"/>
              <a:t>8/20/2020</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255099760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C7E1352-811A-4B17-9003-667B52A8CBAF}" type="datetime1">
              <a:rPr lang="en-US" smtClean="0"/>
              <a:t>8/20/2020</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7280248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 id="2147483892" r:id="rId29"/>
    <p:sldLayoutId id="2147483893" r:id="rId30"/>
    <p:sldLayoutId id="2147483894" r:id="rId31"/>
    <p:sldLayoutId id="2147483895" r:id="rId32"/>
    <p:sldLayoutId id="2147483896" r:id="rId33"/>
    <p:sldLayoutId id="2147483897" r:id="rId34"/>
    <p:sldLayoutId id="2147483898" r:id="rId3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C8C1A4-7BA9-2C4E-958C-89D76C249F39}"/>
              </a:ext>
            </a:extLst>
          </p:cNvPr>
          <p:cNvSpPr/>
          <p:nvPr userDrawn="1"/>
        </p:nvSpPr>
        <p:spPr>
          <a:xfrm>
            <a:off x="1" y="6141308"/>
            <a:ext cx="12192000" cy="716692"/>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86258" y="1"/>
            <a:ext cx="11292799" cy="1270039"/>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486258" y="1665349"/>
            <a:ext cx="11292798" cy="4460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711852" y="6240163"/>
            <a:ext cx="768294" cy="617838"/>
          </a:xfrm>
          <a:prstGeom prst="rect">
            <a:avLst/>
          </a:prstGeom>
        </p:spPr>
        <p:txBody>
          <a:bodyPr vert="horz" lIns="91440" tIns="45720" rIns="91440" bIns="45720" rtlCol="0" anchor="ctr"/>
          <a:lstStyle>
            <a:lvl1pPr algn="ctr">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B655F654-1885-944D-970A-0D1E16B7127A}" type="slidenum">
              <a:rPr lang="uk-UA" smtClean="0"/>
              <a:pPr/>
              <a:t>‹#›</a:t>
            </a:fld>
            <a:endParaRPr lang="uk-UA"/>
          </a:p>
        </p:txBody>
      </p:sp>
      <p:pic>
        <p:nvPicPr>
          <p:cNvPr id="5" name="Picture 4">
            <a:extLst>
              <a:ext uri="{FF2B5EF4-FFF2-40B4-BE49-F238E27FC236}">
                <a16:creationId xmlns:a16="http://schemas.microsoft.com/office/drawing/2014/main" id="{4ED6711A-D8E0-9347-81F0-3113DA6F645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860770" y="6256714"/>
            <a:ext cx="881207" cy="437786"/>
          </a:xfrm>
          <a:prstGeom prst="rect">
            <a:avLst/>
          </a:prstGeom>
        </p:spPr>
      </p:pic>
      <p:pic>
        <p:nvPicPr>
          <p:cNvPr id="13" name="Picture 12">
            <a:extLst>
              <a:ext uri="{FF2B5EF4-FFF2-40B4-BE49-F238E27FC236}">
                <a16:creationId xmlns:a16="http://schemas.microsoft.com/office/drawing/2014/main" id="{1493CF33-FC7F-C745-8C66-1301DBF78B88}"/>
              </a:ext>
            </a:extLst>
          </p:cNvPr>
          <p:cNvPicPr>
            <a:picLocks noChangeAspect="1"/>
          </p:cNvPicPr>
          <p:nvPr userDrawn="1"/>
        </p:nvPicPr>
        <p:blipFill>
          <a:blip r:embed="rId9"/>
          <a:stretch>
            <a:fillRect/>
          </a:stretch>
        </p:blipFill>
        <p:spPr>
          <a:xfrm>
            <a:off x="376078" y="6227805"/>
            <a:ext cx="2760801" cy="469214"/>
          </a:xfrm>
          <a:prstGeom prst="rect">
            <a:avLst/>
          </a:prstGeom>
        </p:spPr>
      </p:pic>
    </p:spTree>
    <p:extLst>
      <p:ext uri="{BB962C8B-B14F-4D97-AF65-F5344CB8AC3E}">
        <p14:creationId xmlns:p14="http://schemas.microsoft.com/office/powerpoint/2010/main" val="55506013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Lst>
  <p:txStyles>
    <p:title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p:titleStyle>
    <p:bodyStyle>
      <a:lvl1pPr marL="292608" indent="-182880" algn="l" defTabSz="457200" rtl="0" eaLnBrk="1" latinLnBrk="0" hangingPunct="1">
        <a:spcBef>
          <a:spcPts val="900"/>
        </a:spcBef>
        <a:buFont typeface="Arial"/>
        <a:buChar char="•"/>
        <a:defRPr sz="2800" kern="1200">
          <a:solidFill>
            <a:schemeClr val="tx2"/>
          </a:solidFill>
          <a:latin typeface="Open Sans"/>
          <a:ea typeface="+mn-ea"/>
          <a:cs typeface="Open Sans"/>
        </a:defRPr>
      </a:lvl1pPr>
      <a:lvl2pPr marL="742950" indent="-182880" algn="l" defTabSz="457200" rtl="0" eaLnBrk="1" latinLnBrk="0" hangingPunct="1">
        <a:spcBef>
          <a:spcPts val="1176"/>
        </a:spcBef>
        <a:buFont typeface="Arial"/>
        <a:buChar char="–"/>
        <a:defRPr sz="2400" kern="1200">
          <a:solidFill>
            <a:schemeClr val="tx2"/>
          </a:solidFill>
          <a:latin typeface="Open Sans"/>
          <a:ea typeface="+mn-ea"/>
          <a:cs typeface="Open Sans"/>
        </a:defRPr>
      </a:lvl2pPr>
      <a:lvl3pPr marL="1143000" indent="-182880" algn="l" defTabSz="457200" rtl="0" eaLnBrk="1" latinLnBrk="0" hangingPunct="1">
        <a:spcBef>
          <a:spcPts val="700"/>
        </a:spcBef>
        <a:buSzPct val="80000"/>
        <a:buFont typeface="Lucida Grande"/>
        <a:buChar char="&gt;"/>
        <a:defRPr sz="2000" kern="1200">
          <a:solidFill>
            <a:schemeClr val="tx2"/>
          </a:solidFill>
          <a:latin typeface="Open Sans"/>
          <a:ea typeface="+mn-ea"/>
          <a:cs typeface="Open Sans"/>
        </a:defRPr>
      </a:lvl3pPr>
      <a:lvl4pPr marL="1600200" indent="-182880" algn="l" defTabSz="457200" rtl="0" eaLnBrk="1" latinLnBrk="0" hangingPunct="1">
        <a:spcBef>
          <a:spcPts val="560"/>
        </a:spcBef>
        <a:buFont typeface="Arial"/>
        <a:buChar char="•"/>
        <a:defRPr sz="1800" kern="1200">
          <a:solidFill>
            <a:schemeClr val="tx2"/>
          </a:solidFill>
          <a:latin typeface="Open Sans"/>
          <a:ea typeface="+mn-ea"/>
          <a:cs typeface="Open Sans"/>
        </a:defRPr>
      </a:lvl4pPr>
      <a:lvl5pPr marL="2057400" indent="-182880" algn="l" defTabSz="457200" rtl="0" eaLnBrk="1" latinLnBrk="0" hangingPunct="1">
        <a:spcBef>
          <a:spcPts val="500"/>
        </a:spcBef>
        <a:buFont typeface="Lucida Grande"/>
        <a:buChar char="—"/>
        <a:defRPr sz="1600" kern="1200">
          <a:solidFill>
            <a:schemeClr val="tx2"/>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6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png"/><Relationship Id="rId1" Type="http://schemas.openxmlformats.org/officeDocument/2006/relationships/slideLayout" Target="../slideLayouts/slideLayout16.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70.sv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8.svg"/><Relationship Id="rId3" Type="http://schemas.openxmlformats.org/officeDocument/2006/relationships/image" Target="../media/image85.png"/><Relationship Id="rId7" Type="http://schemas.openxmlformats.org/officeDocument/2006/relationships/image" Target="../media/image77.svg"/><Relationship Id="rId12"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3.svg"/><Relationship Id="rId3" Type="http://schemas.openxmlformats.org/officeDocument/2006/relationships/image" Target="../media/image85.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64.sv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85.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89.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60.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59.png"/><Relationship Id="rId9" Type="http://schemas.openxmlformats.org/officeDocument/2006/relationships/image" Target="../media/image79.sv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85.png"/><Relationship Id="rId7" Type="http://schemas.openxmlformats.org/officeDocument/2006/relationships/image" Target="../media/image62.svg"/><Relationship Id="rId12" Type="http://schemas.openxmlformats.org/officeDocument/2006/relationships/image" Target="../media/image82.png"/><Relationship Id="rId2" Type="http://schemas.openxmlformats.org/officeDocument/2006/relationships/image" Target="../media/image90.png"/><Relationship Id="rId1" Type="http://schemas.openxmlformats.org/officeDocument/2006/relationships/slideLayout" Target="../slideLayouts/slideLayout16.xml"/><Relationship Id="rId6" Type="http://schemas.openxmlformats.org/officeDocument/2006/relationships/image" Target="../media/image61.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85.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91.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66.svg"/><Relationship Id="rId5" Type="http://schemas.openxmlformats.org/officeDocument/2006/relationships/image" Target="../media/image75.svg"/><Relationship Id="rId15" Type="http://schemas.openxmlformats.org/officeDocument/2006/relationships/image" Target="../media/image87.sv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hyperlink" Target="mailto:texashomelearning@tea.texas.gov"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5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4.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4.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texascollegebridge.org/" TargetMode="External"/><Relationship Id="rId1" Type="http://schemas.openxmlformats.org/officeDocument/2006/relationships/slideLayout" Target="../slideLayouts/slideLayout154.xml"/><Relationship Id="rId5" Type="http://schemas.openxmlformats.org/officeDocument/2006/relationships/hyperlink" Target="https://tx.edready.org/" TargetMode="Externa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00.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2.xml"/><Relationship Id="rId16" Type="http://schemas.openxmlformats.org/officeDocument/2006/relationships/hyperlink" Target="https://docs.google.com/spreadsheets/d/1iz8bC8mtfxMJqWCTPPTzyy4eYFEofVnkIbVz68VbseQ/edit#gid=113484132" TargetMode="External"/><Relationship Id="rId1" Type="http://schemas.openxmlformats.org/officeDocument/2006/relationships/slideLayout" Target="../slideLayouts/slideLayout15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02.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101.svg"/></Relationships>
</file>

<file path=ppt/slides/_rels/slide3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00.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3.xml"/><Relationship Id="rId1" Type="http://schemas.openxmlformats.org/officeDocument/2006/relationships/slideLayout" Target="../slideLayouts/slideLayout15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03.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101.sv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104.pn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105.png"/><Relationship Id="rId1" Type="http://schemas.openxmlformats.org/officeDocument/2006/relationships/slideLayout" Target="../slideLayouts/slideLayout154.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101.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00.png"/><Relationship Id="rId18" Type="http://schemas.openxmlformats.org/officeDocument/2006/relationships/image" Target="../media/image109.svg"/><Relationship Id="rId3" Type="http://schemas.openxmlformats.org/officeDocument/2006/relationships/image" Target="../media/image59.png"/><Relationship Id="rId21" Type="http://schemas.openxmlformats.org/officeDocument/2006/relationships/image" Target="../media/image112.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108.png"/><Relationship Id="rId2" Type="http://schemas.openxmlformats.org/officeDocument/2006/relationships/notesSlide" Target="../notesSlides/notesSlide15.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slideLayout" Target="../slideLayouts/slideLayout15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06.png"/><Relationship Id="rId10" Type="http://schemas.openxmlformats.org/officeDocument/2006/relationships/image" Target="../media/image66.svg"/><Relationship Id="rId19" Type="http://schemas.openxmlformats.org/officeDocument/2006/relationships/image" Target="../media/image110.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101.svg"/><Relationship Id="rId22" Type="http://schemas.openxmlformats.org/officeDocument/2006/relationships/image" Target="../media/image113.svg"/></Relationships>
</file>

<file path=ppt/slides/_rels/slide3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00.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15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14.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101.svg"/></Relationships>
</file>

<file path=ppt/slides/_rels/slide3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00.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hyperlink" Target="https://vimeo.com/thenrocproject/review/229326071/4cb858e686" TargetMode="External"/><Relationship Id="rId2" Type="http://schemas.openxmlformats.org/officeDocument/2006/relationships/notesSlide" Target="../notesSlides/notesSlide17.xml"/><Relationship Id="rId16" Type="http://schemas.openxmlformats.org/officeDocument/2006/relationships/image" Target="../media/image116.png"/><Relationship Id="rId1" Type="http://schemas.openxmlformats.org/officeDocument/2006/relationships/slideLayout" Target="../slideLayouts/slideLayout15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15.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101.svg"/></Relationships>
</file>

<file path=ppt/slides/_rels/slide38.xml.rels><?xml version="1.0" encoding="UTF-8" standalone="yes"?>
<Relationships xmlns="http://schemas.openxmlformats.org/package/2006/relationships"><Relationship Id="rId3" Type="http://schemas.openxmlformats.org/officeDocument/2006/relationships/hyperlink" Target="https://txsupport.edready.org/hc/en-us/articles/360050851774-Demo-Student-Access-English-" TargetMode="External"/><Relationship Id="rId2" Type="http://schemas.openxmlformats.org/officeDocument/2006/relationships/hyperlink" Target="https://tx.edready.org/" TargetMode="External"/><Relationship Id="rId1" Type="http://schemas.openxmlformats.org/officeDocument/2006/relationships/slideLayout" Target="../slideLayouts/slideLayout154.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8" Type="http://schemas.openxmlformats.org/officeDocument/2006/relationships/hyperlink" Target="http://www.texascollegebridge.org/" TargetMode="External"/><Relationship Id="rId3" Type="http://schemas.openxmlformats.org/officeDocument/2006/relationships/image" Target="../media/image118.jpeg"/><Relationship Id="rId7" Type="http://schemas.openxmlformats.org/officeDocument/2006/relationships/image" Target="../media/image122.png"/><Relationship Id="rId12" Type="http://schemas.openxmlformats.org/officeDocument/2006/relationships/image" Target="../media/image126.png"/><Relationship Id="rId2" Type="http://schemas.openxmlformats.org/officeDocument/2006/relationships/notesSlide" Target="../notesSlides/notesSlide20.xml"/><Relationship Id="rId1" Type="http://schemas.openxmlformats.org/officeDocument/2006/relationships/slideLayout" Target="../slideLayouts/slideLayout154.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123.png"/></Relationships>
</file>

<file path=ppt/slides/_rels/slide42.xml.rels><?xml version="1.0" encoding="UTF-8" standalone="yes"?>
<Relationships xmlns="http://schemas.openxmlformats.org/package/2006/relationships"><Relationship Id="rId8" Type="http://schemas.openxmlformats.org/officeDocument/2006/relationships/hyperlink" Target="https://commons.wikimedia.org/wiki/File:Arch_bridge_icon.svg" TargetMode="External"/><Relationship Id="rId3" Type="http://schemas.openxmlformats.org/officeDocument/2006/relationships/diagramLayout" Target="../diagrams/layout1.xml"/><Relationship Id="rId7" Type="http://schemas.openxmlformats.org/officeDocument/2006/relationships/image" Target="../media/image127.png"/><Relationship Id="rId2" Type="http://schemas.openxmlformats.org/officeDocument/2006/relationships/diagramData" Target="../diagrams/data1.xml"/><Relationship Id="rId1" Type="http://schemas.openxmlformats.org/officeDocument/2006/relationships/slideLayout" Target="../slideLayouts/slideLayout1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hyperlink" Target="http://www.texascollegebridge.org/" TargetMode="External"/><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6.xml.rels><?xml version="1.0" encoding="UTF-8" standalone="yes"?>
<Relationships xmlns="http://schemas.openxmlformats.org/package/2006/relationships"><Relationship Id="rId2" Type="http://schemas.openxmlformats.org/officeDocument/2006/relationships/hyperlink" Target="http://www.texascollegebridge.org/assets/docs/district/TexasCollegeBridge_ImplementationGuide_Fall_7.24.20.pdf" TargetMode="External"/><Relationship Id="rId1" Type="http://schemas.openxmlformats.org/officeDocument/2006/relationships/slideLayout" Target="../slideLayouts/slideLayout1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texascollegebridge.org/" TargetMode="External"/><Relationship Id="rId2" Type="http://schemas.openxmlformats.org/officeDocument/2006/relationships/hyperlink" Target="https://texashomelearning.org/" TargetMode="External"/><Relationship Id="rId1" Type="http://schemas.openxmlformats.org/officeDocument/2006/relationships/slideLayout" Target="../slideLayouts/slideLayout16.xml"/><Relationship Id="rId4" Type="http://schemas.openxmlformats.org/officeDocument/2006/relationships/hyperlink" Target="http://www.texascollegebridge.org/district.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96.xml"/><Relationship Id="rId5" Type="http://schemas.openxmlformats.org/officeDocument/2006/relationships/hyperlink" Target="http://www.powerschool.com/texas" TargetMode="Externa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7CA18-B5E7-4D73-A8AF-3444E0331ADF}"/>
              </a:ext>
            </a:extLst>
          </p:cNvPr>
          <p:cNvSpPr>
            <a:spLocks noGrp="1"/>
          </p:cNvSpPr>
          <p:nvPr>
            <p:ph type="ctrTitle"/>
          </p:nvPr>
        </p:nvSpPr>
        <p:spPr/>
        <p:txBody>
          <a:bodyPr/>
          <a:lstStyle/>
          <a:p>
            <a:r>
              <a:rPr lang="en-US"/>
              <a:t>Texas Home Learning 3.0</a:t>
            </a:r>
            <a:br>
              <a:rPr lang="en-US"/>
            </a:br>
            <a:r>
              <a:rPr lang="en-US" sz="2000" b="0"/>
              <a:t>August 19, 2020</a:t>
            </a:r>
            <a:endParaRPr lang="en-US" b="0"/>
          </a:p>
        </p:txBody>
      </p:sp>
    </p:spTree>
    <p:extLst>
      <p:ext uri="{BB962C8B-B14F-4D97-AF65-F5344CB8AC3E}">
        <p14:creationId xmlns:p14="http://schemas.microsoft.com/office/powerpoint/2010/main" val="4256632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
            <a:extLst>
              <a:ext uri="{FF2B5EF4-FFF2-40B4-BE49-F238E27FC236}">
                <a16:creationId xmlns:a16="http://schemas.microsoft.com/office/drawing/2014/main" id="{BE623260-E910-4AD1-A448-D911A4BC24F7}"/>
              </a:ext>
            </a:extLst>
          </p:cNvPr>
          <p:cNvGraphicFramePr>
            <a:graphicFrameLocks noGrp="1"/>
          </p:cNvGraphicFramePr>
          <p:nvPr>
            <p:ph idx="1"/>
            <p:extLst>
              <p:ext uri="{D42A27DB-BD31-4B8C-83A1-F6EECF244321}">
                <p14:modId xmlns:p14="http://schemas.microsoft.com/office/powerpoint/2010/main" val="1757603077"/>
              </p:ext>
            </p:extLst>
          </p:nvPr>
        </p:nvGraphicFramePr>
        <p:xfrm>
          <a:off x="303775" y="2092011"/>
          <a:ext cx="5971414" cy="3291840"/>
        </p:xfrm>
        <a:graphic>
          <a:graphicData uri="http://schemas.openxmlformats.org/drawingml/2006/table">
            <a:tbl>
              <a:tblPr firstRow="1" bandRow="1">
                <a:tableStyleId>{5C22544A-7EE6-4342-B048-85BDC9FD1C3A}</a:tableStyleId>
              </a:tblPr>
              <a:tblGrid>
                <a:gridCol w="3520250">
                  <a:extLst>
                    <a:ext uri="{9D8B030D-6E8A-4147-A177-3AD203B41FA5}">
                      <a16:colId xmlns:a16="http://schemas.microsoft.com/office/drawing/2014/main" val="1005972089"/>
                    </a:ext>
                  </a:extLst>
                </a:gridCol>
                <a:gridCol w="2451164">
                  <a:extLst>
                    <a:ext uri="{9D8B030D-6E8A-4147-A177-3AD203B41FA5}">
                      <a16:colId xmlns:a16="http://schemas.microsoft.com/office/drawing/2014/main" val="3780777828"/>
                    </a:ext>
                  </a:extLst>
                </a:gridCol>
              </a:tblGrid>
              <a:tr h="319754">
                <a:tc>
                  <a:txBody>
                    <a:bodyPr/>
                    <a:lstStyle/>
                    <a:p>
                      <a:r>
                        <a:rPr lang="en-US"/>
                        <a:t>Subject</a:t>
                      </a:r>
                    </a:p>
                  </a:txBody>
                  <a:tcPr/>
                </a:tc>
                <a:tc>
                  <a:txBody>
                    <a:bodyPr/>
                    <a:lstStyle/>
                    <a:p>
                      <a:r>
                        <a:rPr lang="en-US"/>
                        <a:t>Grades Offered</a:t>
                      </a:r>
                    </a:p>
                  </a:txBody>
                  <a:tcPr/>
                </a:tc>
                <a:extLst>
                  <a:ext uri="{0D108BD9-81ED-4DB2-BD59-A6C34878D82A}">
                    <a16:rowId xmlns:a16="http://schemas.microsoft.com/office/drawing/2014/main" val="2154380659"/>
                  </a:ext>
                </a:extLst>
              </a:tr>
              <a:tr h="365760">
                <a:tc>
                  <a:txBody>
                    <a:bodyPr/>
                    <a:lstStyle/>
                    <a:p>
                      <a:r>
                        <a:rPr lang="en-US" b="0" dirty="0"/>
                        <a:t>Integrated Pre-Kindergarten</a:t>
                      </a:r>
                    </a:p>
                  </a:txBody>
                  <a:tcPr>
                    <a:lnB w="12700" cap="flat" cmpd="sng" algn="ctr">
                      <a:solidFill>
                        <a:schemeClr val="bg2"/>
                      </a:solidFill>
                      <a:prstDash val="sysDash"/>
                      <a:round/>
                      <a:headEnd type="none" w="med" len="med"/>
                      <a:tailEnd type="none" w="med" len="med"/>
                    </a:lnB>
                    <a:noFill/>
                  </a:tcPr>
                </a:tc>
                <a:tc>
                  <a:txBody>
                    <a:bodyPr/>
                    <a:lstStyle/>
                    <a:p>
                      <a:r>
                        <a:rPr lang="en-US" dirty="0"/>
                        <a:t>Pre-K</a:t>
                      </a:r>
                    </a:p>
                  </a:txBody>
                  <a:tcPr>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3430038412"/>
                  </a:ext>
                </a:extLst>
              </a:tr>
              <a:tr h="365760">
                <a:tc>
                  <a:txBody>
                    <a:bodyPr/>
                    <a:lstStyle/>
                    <a:p>
                      <a:r>
                        <a:rPr lang="en-US" b="1" dirty="0"/>
                        <a:t>Math</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K through 12</a:t>
                      </a:r>
                      <a:r>
                        <a:rPr lang="en-US" baseline="30000" dirty="0"/>
                        <a:t>th</a:t>
                      </a:r>
                      <a:r>
                        <a:rPr lang="en-US" dirty="0"/>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942543558"/>
                  </a:ext>
                </a:extLst>
              </a:tr>
              <a:tr h="365760">
                <a:tc>
                  <a:txBody>
                    <a:bodyPr/>
                    <a:lstStyle/>
                    <a:p>
                      <a:r>
                        <a:rPr lang="en-US"/>
                        <a:t>English Language Arts and Reading*</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K through 12</a:t>
                      </a:r>
                      <a:r>
                        <a:rPr lang="en-US" baseline="30000" dirty="0"/>
                        <a:t>th</a:t>
                      </a:r>
                      <a:r>
                        <a:rPr lang="en-US" dirty="0"/>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326944542"/>
                  </a:ext>
                </a:extLst>
              </a:tr>
              <a:tr h="365760">
                <a:tc>
                  <a:txBody>
                    <a:bodyPr/>
                    <a:lstStyle/>
                    <a:p>
                      <a:r>
                        <a:rPr lang="en-US"/>
                        <a:t>Spanish Language Arts and Reading</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K through 5</a:t>
                      </a:r>
                      <a:r>
                        <a:rPr lang="en-US" baseline="30000" dirty="0"/>
                        <a:t>th</a:t>
                      </a:r>
                      <a:r>
                        <a:rPr lang="en-US" dirty="0"/>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1566437916"/>
                  </a:ext>
                </a:extLst>
              </a:tr>
              <a:tr h="365760">
                <a:tc>
                  <a:txBody>
                    <a:bodyPr/>
                    <a:lstStyle/>
                    <a:p>
                      <a:r>
                        <a:rPr lang="en-US"/>
                        <a:t>Science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K through 5</a:t>
                      </a:r>
                      <a:r>
                        <a:rPr lang="en-US" baseline="30000" dirty="0"/>
                        <a:t>th</a:t>
                      </a:r>
                      <a:r>
                        <a:rPr lang="en-US" dirty="0"/>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1023121436"/>
                  </a:ext>
                </a:extLst>
              </a:tr>
              <a:tr h="365760">
                <a:tc>
                  <a:txBody>
                    <a:bodyPr/>
                    <a:lstStyle/>
                    <a:p>
                      <a:pPr lvl="0">
                        <a:buNone/>
                      </a:pPr>
                      <a:r>
                        <a:rPr lang="en-US"/>
                        <a:t>Social Studies</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K through 5</a:t>
                      </a:r>
                      <a:r>
                        <a:rPr lang="en-US" baseline="30000" dirty="0"/>
                        <a:t>th</a:t>
                      </a:r>
                      <a:r>
                        <a:rPr lang="en-US" dirty="0"/>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737026763"/>
                  </a:ext>
                </a:extLst>
              </a:tr>
              <a:tr h="365760">
                <a:tc>
                  <a:txBody>
                    <a:bodyPr/>
                    <a:lstStyle/>
                    <a:p>
                      <a:pPr lvl="0">
                        <a:buNone/>
                      </a:pPr>
                      <a:r>
                        <a:rPr lang="en-US" b="1"/>
                        <a:t>College Prep Math and English</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a:t>12</a:t>
                      </a:r>
                      <a:r>
                        <a:rPr lang="en-US" baseline="30000"/>
                        <a:t>th</a:t>
                      </a:r>
                      <a:r>
                        <a:rPr lang="en-US"/>
                        <a:t> grade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68175558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a:solidFill>
                            <a:srgbClr val="000000"/>
                          </a:solidFill>
                          <a:effectLst/>
                          <a:latin typeface="Calibri" panose="020F0502020204030204" pitchFamily="34" charset="0"/>
                        </a:rPr>
                        <a:t>Dyslexia Tools &amp; Speech Therapy</a:t>
                      </a:r>
                      <a:endParaRPr lang="en-US" sz="1800" b="0" i="0" u="none" strike="noStrike">
                        <a:effectLst/>
                        <a:latin typeface="Arial" panose="020B0604020202020204" pitchFamily="34" charset="0"/>
                      </a:endParaRP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dirty="0"/>
                        <a:t>All Grade Levels</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1293796208"/>
                  </a:ext>
                </a:extLst>
              </a:tr>
            </a:tbl>
          </a:graphicData>
        </a:graphic>
      </p:graphicFrame>
      <p:sp>
        <p:nvSpPr>
          <p:cNvPr id="25" name="Arrow: Chevron 24">
            <a:extLst>
              <a:ext uri="{FF2B5EF4-FFF2-40B4-BE49-F238E27FC236}">
                <a16:creationId xmlns:a16="http://schemas.microsoft.com/office/drawing/2014/main" id="{4F63E329-F3D2-4E47-A990-D22652D9973C}"/>
              </a:ext>
            </a:extLst>
          </p:cNvPr>
          <p:cNvSpPr/>
          <p:nvPr/>
        </p:nvSpPr>
        <p:spPr>
          <a:xfrm>
            <a:off x="6650122" y="1618660"/>
            <a:ext cx="354893" cy="3918540"/>
          </a:xfrm>
          <a:prstGeom prst="chevron">
            <a:avLst>
              <a:gd name="adj" fmla="val 92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F219647-3376-4594-BD7A-2C677411A790}"/>
              </a:ext>
            </a:extLst>
          </p:cNvPr>
          <p:cNvSpPr/>
          <p:nvPr/>
        </p:nvSpPr>
        <p:spPr>
          <a:xfrm>
            <a:off x="7119098" y="1002632"/>
            <a:ext cx="4898961" cy="5020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Each grade level and subject resource is customized to Texas and includes: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Arrow: Chevron 62">
            <a:extLst>
              <a:ext uri="{FF2B5EF4-FFF2-40B4-BE49-F238E27FC236}">
                <a16:creationId xmlns:a16="http://schemas.microsoft.com/office/drawing/2014/main" id="{2063D325-DB6B-4D8F-A5A0-DE119880FECF}"/>
              </a:ext>
            </a:extLst>
          </p:cNvPr>
          <p:cNvSpPr/>
          <p:nvPr/>
        </p:nvSpPr>
        <p:spPr>
          <a:xfrm>
            <a:off x="6452214" y="1618659"/>
            <a:ext cx="354893" cy="3918541"/>
          </a:xfrm>
          <a:prstGeom prst="chevron">
            <a:avLst>
              <a:gd name="adj" fmla="val 92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8BE83-B6FD-466D-8FA1-F5DCBBB1ECCD}"/>
              </a:ext>
            </a:extLst>
          </p:cNvPr>
          <p:cNvSpPr/>
          <p:nvPr/>
        </p:nvSpPr>
        <p:spPr>
          <a:xfrm>
            <a:off x="7274403" y="1618659"/>
            <a:ext cx="2057400" cy="1254420"/>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Unit plans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and</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daily</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 lesson</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plans aligned to Texas standards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Monthly calendar">
            <a:extLst>
              <a:ext uri="{FF2B5EF4-FFF2-40B4-BE49-F238E27FC236}">
                <a16:creationId xmlns:a16="http://schemas.microsoft.com/office/drawing/2014/main" id="{10EF7326-75F4-4540-9D9D-5ADC4B2F07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838" y="2476683"/>
            <a:ext cx="396396" cy="396396"/>
          </a:xfrm>
          <a:prstGeom prst="rect">
            <a:avLst/>
          </a:prstGeom>
        </p:spPr>
      </p:pic>
      <p:sp>
        <p:nvSpPr>
          <p:cNvPr id="65" name="Rectangle 64">
            <a:extLst>
              <a:ext uri="{FF2B5EF4-FFF2-40B4-BE49-F238E27FC236}">
                <a16:creationId xmlns:a16="http://schemas.microsoft.com/office/drawing/2014/main" id="{D568F550-33AF-4ED7-995B-720F705236E5}"/>
              </a:ext>
            </a:extLst>
          </p:cNvPr>
          <p:cNvSpPr/>
          <p:nvPr/>
        </p:nvSpPr>
        <p:spPr>
          <a:xfrm>
            <a:off x="9769306" y="1618659"/>
            <a:ext cx="2057400" cy="1254420"/>
          </a:xfrm>
          <a:prstGeom prst="rect">
            <a:avLst/>
          </a:prstGeom>
          <a:solidFill>
            <a:srgbClr val="F9A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Formative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&amp;</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summative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unit</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assessments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Puzzle">
            <a:extLst>
              <a:ext uri="{FF2B5EF4-FFF2-40B4-BE49-F238E27FC236}">
                <a16:creationId xmlns:a16="http://schemas.microsoft.com/office/drawing/2014/main" id="{CA2EBEA8-FCF4-412C-B436-FAF31D1103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583905" y="2522284"/>
            <a:ext cx="350795" cy="350795"/>
          </a:xfrm>
          <a:prstGeom prst="rect">
            <a:avLst/>
          </a:prstGeom>
        </p:spPr>
      </p:pic>
      <p:grpSp>
        <p:nvGrpSpPr>
          <p:cNvPr id="67" name="Group 66">
            <a:extLst>
              <a:ext uri="{FF2B5EF4-FFF2-40B4-BE49-F238E27FC236}">
                <a16:creationId xmlns:a16="http://schemas.microsoft.com/office/drawing/2014/main" id="{D82FEA54-4F4E-4BD1-9682-CF38E8D32BC6}"/>
              </a:ext>
            </a:extLst>
          </p:cNvPr>
          <p:cNvGrpSpPr/>
          <p:nvPr/>
        </p:nvGrpSpPr>
        <p:grpSpPr>
          <a:xfrm>
            <a:off x="9769306" y="3026302"/>
            <a:ext cx="2057400" cy="1280159"/>
            <a:chOff x="4296606" y="3214963"/>
            <a:chExt cx="2057400" cy="1280159"/>
          </a:xfrm>
          <a:solidFill>
            <a:srgbClr val="00ACBB"/>
          </a:solidFill>
        </p:grpSpPr>
        <p:sp>
          <p:nvSpPr>
            <p:cNvPr id="68" name="Rectangle 67">
              <a:extLst>
                <a:ext uri="{FF2B5EF4-FFF2-40B4-BE49-F238E27FC236}">
                  <a16:creationId xmlns:a16="http://schemas.microsoft.com/office/drawing/2014/main" id="{0279EC80-9AED-4712-B2CA-1984A4837319}"/>
                </a:ext>
              </a:extLst>
            </p:cNvPr>
            <p:cNvSpPr/>
            <p:nvPr/>
          </p:nvSpPr>
          <p:spPr>
            <a:xfrm>
              <a:off x="4296606" y="3214963"/>
              <a:ext cx="2057400" cy="1254420"/>
            </a:xfrm>
            <a:prstGeom prst="rect">
              <a:avLst/>
            </a:prstGeom>
            <a:solidFill>
              <a:srgbClr val="00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Digital</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format with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printing</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capability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Graphic 68" descr="Cursor">
              <a:extLst>
                <a:ext uri="{FF2B5EF4-FFF2-40B4-BE49-F238E27FC236}">
                  <a16:creationId xmlns:a16="http://schemas.microsoft.com/office/drawing/2014/main" id="{5C219AAD-CCC2-4624-9429-591F27C1A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071307" y="3987124"/>
              <a:ext cx="507998" cy="507998"/>
            </a:xfrm>
            <a:prstGeom prst="rect">
              <a:avLst/>
            </a:prstGeom>
          </p:spPr>
        </p:pic>
      </p:grpSp>
      <p:grpSp>
        <p:nvGrpSpPr>
          <p:cNvPr id="73" name="Group 72">
            <a:extLst>
              <a:ext uri="{FF2B5EF4-FFF2-40B4-BE49-F238E27FC236}">
                <a16:creationId xmlns:a16="http://schemas.microsoft.com/office/drawing/2014/main" id="{2A11C558-FE22-4BAC-8978-4028E1E01D32}"/>
              </a:ext>
            </a:extLst>
          </p:cNvPr>
          <p:cNvGrpSpPr/>
          <p:nvPr/>
        </p:nvGrpSpPr>
        <p:grpSpPr>
          <a:xfrm>
            <a:off x="7274403" y="4445075"/>
            <a:ext cx="2057400" cy="1254420"/>
            <a:chOff x="7320970" y="-157307"/>
            <a:chExt cx="2057400" cy="1254420"/>
          </a:xfrm>
          <a:solidFill>
            <a:srgbClr val="0D6CB9"/>
          </a:solidFill>
        </p:grpSpPr>
        <p:sp>
          <p:nvSpPr>
            <p:cNvPr id="74" name="Rectangle 73">
              <a:extLst>
                <a:ext uri="{FF2B5EF4-FFF2-40B4-BE49-F238E27FC236}">
                  <a16:creationId xmlns:a16="http://schemas.microsoft.com/office/drawing/2014/main" id="{D7713980-C334-4F0F-BA8B-FF13D5C41FC9}"/>
                </a:ext>
              </a:extLst>
            </p:cNvPr>
            <p:cNvSpPr/>
            <p:nvPr/>
          </p:nvSpPr>
          <p:spPr>
            <a:xfrm>
              <a:off x="7320970" y="-157307"/>
              <a:ext cx="2057400" cy="1254420"/>
            </a:xfrm>
            <a:prstGeom prst="rect">
              <a:avLst/>
            </a:prstGeom>
            <a:solidFill>
              <a:srgbClr val="12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Built in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progress monitoring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raphic 74" descr="Upward trend">
              <a:extLst>
                <a:ext uri="{FF2B5EF4-FFF2-40B4-BE49-F238E27FC236}">
                  <a16:creationId xmlns:a16="http://schemas.microsoft.com/office/drawing/2014/main" id="{2906C138-6E7D-4F43-88FF-8770DE8D70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095671" y="559675"/>
              <a:ext cx="507998" cy="507998"/>
            </a:xfrm>
            <a:prstGeom prst="rect">
              <a:avLst/>
            </a:prstGeom>
          </p:spPr>
        </p:pic>
      </p:grpSp>
      <p:grpSp>
        <p:nvGrpSpPr>
          <p:cNvPr id="76" name="Group 75">
            <a:extLst>
              <a:ext uri="{FF2B5EF4-FFF2-40B4-BE49-F238E27FC236}">
                <a16:creationId xmlns:a16="http://schemas.microsoft.com/office/drawing/2014/main" id="{562193D5-1535-4ACF-9923-346EC8B100F4}"/>
              </a:ext>
            </a:extLst>
          </p:cNvPr>
          <p:cNvGrpSpPr/>
          <p:nvPr/>
        </p:nvGrpSpPr>
        <p:grpSpPr>
          <a:xfrm>
            <a:off x="7274403" y="3032418"/>
            <a:ext cx="2057400" cy="1254420"/>
            <a:chOff x="7337903" y="1277791"/>
            <a:chExt cx="2057400" cy="1254420"/>
          </a:xfrm>
          <a:solidFill>
            <a:srgbClr val="00ACBB"/>
          </a:solidFill>
        </p:grpSpPr>
        <p:sp>
          <p:nvSpPr>
            <p:cNvPr id="77" name="Rectangle 76">
              <a:extLst>
                <a:ext uri="{FF2B5EF4-FFF2-40B4-BE49-F238E27FC236}">
                  <a16:creationId xmlns:a16="http://schemas.microsoft.com/office/drawing/2014/main" id="{6AF4526D-1FFD-4D9B-BC4A-500C99EBD20C}"/>
                </a:ext>
              </a:extLst>
            </p:cNvPr>
            <p:cNvSpPr/>
            <p:nvPr/>
          </p:nvSpPr>
          <p:spPr>
            <a:xfrm>
              <a:off x="7337903" y="1277791"/>
              <a:ext cx="2057400" cy="1254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Teacher</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student</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and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family</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supports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Graphic 77" descr="Customer review">
              <a:extLst>
                <a:ext uri="{FF2B5EF4-FFF2-40B4-BE49-F238E27FC236}">
                  <a16:creationId xmlns:a16="http://schemas.microsoft.com/office/drawing/2014/main" id="{1372FFF1-249E-450B-BC1F-49FB577DFA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112604" y="2069623"/>
              <a:ext cx="427374" cy="427374"/>
            </a:xfrm>
            <a:prstGeom prst="rect">
              <a:avLst/>
            </a:prstGeom>
          </p:spPr>
        </p:pic>
      </p:grpSp>
      <p:sp>
        <p:nvSpPr>
          <p:cNvPr id="79" name="Speech Bubble: Rectangle with Corners Rounded 78">
            <a:extLst>
              <a:ext uri="{FF2B5EF4-FFF2-40B4-BE49-F238E27FC236}">
                <a16:creationId xmlns:a16="http://schemas.microsoft.com/office/drawing/2014/main" id="{E3C37F3F-4067-4766-8219-F5B42DE94F39}"/>
              </a:ext>
            </a:extLst>
          </p:cNvPr>
          <p:cNvSpPr/>
          <p:nvPr/>
        </p:nvSpPr>
        <p:spPr>
          <a:xfrm>
            <a:off x="2165943" y="1290220"/>
            <a:ext cx="4370096" cy="536666"/>
          </a:xfrm>
          <a:prstGeom prst="wedgeRoundRectCallout">
            <a:avLst>
              <a:gd name="adj1" fmla="val 4945"/>
              <a:gd name="adj2" fmla="val 75245"/>
              <a:gd name="adj3" fmla="val 16667"/>
            </a:avLst>
          </a:prstGeom>
          <a:solidFill>
            <a:srgbClr val="0070C0"/>
          </a:solidFill>
          <a:ln>
            <a:solidFill>
              <a:srgbClr val="0D6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Districts/schools can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choose</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to adopt any portion or subset of the materials as they see fit</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grpSp>
        <p:nvGrpSpPr>
          <p:cNvPr id="44" name="Group 43">
            <a:extLst>
              <a:ext uri="{FF2B5EF4-FFF2-40B4-BE49-F238E27FC236}">
                <a16:creationId xmlns:a16="http://schemas.microsoft.com/office/drawing/2014/main" id="{31538086-7886-4C0C-9225-C2C8479F8D86}"/>
              </a:ext>
            </a:extLst>
          </p:cNvPr>
          <p:cNvGrpSpPr/>
          <p:nvPr/>
        </p:nvGrpSpPr>
        <p:grpSpPr>
          <a:xfrm>
            <a:off x="9769306" y="4445075"/>
            <a:ext cx="2057400" cy="1254420"/>
            <a:chOff x="7337903" y="1277791"/>
            <a:chExt cx="2057400" cy="1254420"/>
          </a:xfrm>
          <a:solidFill>
            <a:srgbClr val="0D6CB9"/>
          </a:solidFill>
        </p:grpSpPr>
        <p:sp>
          <p:nvSpPr>
            <p:cNvPr id="45" name="Rectangle 44">
              <a:extLst>
                <a:ext uri="{FF2B5EF4-FFF2-40B4-BE49-F238E27FC236}">
                  <a16:creationId xmlns:a16="http://schemas.microsoft.com/office/drawing/2014/main" id="{0A76A09A-C01A-42EE-8DFB-1C8FD8EAF80C}"/>
                </a:ext>
              </a:extLst>
            </p:cNvPr>
            <p:cNvSpPr/>
            <p:nvPr/>
          </p:nvSpPr>
          <p:spPr>
            <a:xfrm>
              <a:off x="7337903" y="1277791"/>
              <a:ext cx="2057400" cy="1254420"/>
            </a:xfrm>
            <a:prstGeom prst="rect">
              <a:avLst/>
            </a:prstGeom>
            <a:solidFill>
              <a:srgbClr val="70417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Accessibility supports for </a:t>
              </a:r>
              <a:r>
                <a:rPr kumimoji="0" lang="en-US" b="1" i="0" u="none" strike="noStrike" kern="1200" cap="none" spc="0" normalizeH="0" baseline="0" noProof="0">
                  <a:ln>
                    <a:noFill/>
                  </a:ln>
                  <a:solidFill>
                    <a:prstClr val="white"/>
                  </a:solidFill>
                  <a:effectLst/>
                  <a:uLnTx/>
                  <a:uFillTx/>
                  <a:latin typeface="Calibri" panose="020F0502020204030204"/>
                  <a:ea typeface="+mn-ea"/>
                  <a:cs typeface="+mn-cs"/>
                </a:rPr>
                <a:t>all learners</a:t>
              </a:r>
              <a:endParaRPr kumimoji="0" lang="en-US"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Graphic 45" descr="Earth globe Americas">
              <a:extLst>
                <a:ext uri="{FF2B5EF4-FFF2-40B4-BE49-F238E27FC236}">
                  <a16:creationId xmlns:a16="http://schemas.microsoft.com/office/drawing/2014/main" id="{6D37C57C-C291-4328-9E39-AC089A8DA3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8112604" y="1988999"/>
              <a:ext cx="507998" cy="507998"/>
            </a:xfrm>
            <a:prstGeom prst="rect">
              <a:avLst/>
            </a:prstGeom>
          </p:spPr>
        </p:pic>
      </p:grpSp>
      <p:sp>
        <p:nvSpPr>
          <p:cNvPr id="4" name="Slide Number Placeholder 3">
            <a:extLst>
              <a:ext uri="{FF2B5EF4-FFF2-40B4-BE49-F238E27FC236}">
                <a16:creationId xmlns:a16="http://schemas.microsoft.com/office/drawing/2014/main" id="{1B6E2DC6-8079-41DF-A2E6-67E64C70B41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DDF234-A2FD-4564-B310-11EE4A1A2F3C}"/>
              </a:ext>
            </a:extLst>
          </p:cNvPr>
          <p:cNvSpPr txBox="1"/>
          <p:nvPr/>
        </p:nvSpPr>
        <p:spPr>
          <a:xfrm>
            <a:off x="164784" y="5605472"/>
            <a:ext cx="46939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*Includes foundational skills and phonics in K-2</a:t>
            </a:r>
          </a:p>
        </p:txBody>
      </p:sp>
      <p:sp>
        <p:nvSpPr>
          <p:cNvPr id="6" name="Rectangle 5">
            <a:extLst>
              <a:ext uri="{FF2B5EF4-FFF2-40B4-BE49-F238E27FC236}">
                <a16:creationId xmlns:a16="http://schemas.microsoft.com/office/drawing/2014/main" id="{2E17958C-BFCD-4058-AF1E-67A56ECA74F3}"/>
              </a:ext>
            </a:extLst>
          </p:cNvPr>
          <p:cNvSpPr/>
          <p:nvPr/>
        </p:nvSpPr>
        <p:spPr>
          <a:xfrm>
            <a:off x="173941" y="1974802"/>
            <a:ext cx="6231083" cy="35623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itle 2">
            <a:extLst>
              <a:ext uri="{FF2B5EF4-FFF2-40B4-BE49-F238E27FC236}">
                <a16:creationId xmlns:a16="http://schemas.microsoft.com/office/drawing/2014/main" id="{51B2B7BF-7E2C-4120-BBCC-11BD95E31B64}"/>
              </a:ext>
            </a:extLst>
          </p:cNvPr>
          <p:cNvSpPr txBox="1">
            <a:spLocks/>
          </p:cNvSpPr>
          <p:nvPr/>
        </p:nvSpPr>
        <p:spPr>
          <a:xfrm>
            <a:off x="270340" y="314846"/>
            <a:ext cx="9824346"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D6CB9"/>
                </a:solidFill>
                <a:effectLst/>
                <a:uLnTx/>
                <a:uFillTx/>
                <a:latin typeface="Calibri" panose="020F0502020204030204"/>
                <a:ea typeface="+mj-ea"/>
                <a:cs typeface="+mj-cs"/>
              </a:rPr>
              <a:t>THL 3.0 offers free access to TEKS-aligned, digitized resources to be facilitated by teachers that are customized for Texas </a:t>
            </a:r>
          </a:p>
        </p:txBody>
      </p:sp>
    </p:spTree>
    <p:extLst>
      <p:ext uri="{BB962C8B-B14F-4D97-AF65-F5344CB8AC3E}">
        <p14:creationId xmlns:p14="http://schemas.microsoft.com/office/powerpoint/2010/main" val="266187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19733C6-CB06-42A8-AF46-22311DD0182B}"/>
              </a:ext>
            </a:extLst>
          </p:cNvPr>
          <p:cNvSpPr/>
          <p:nvPr/>
        </p:nvSpPr>
        <p:spPr>
          <a:xfrm>
            <a:off x="0" y="2373283"/>
            <a:ext cx="12192000" cy="709620"/>
          </a:xfrm>
          <a:prstGeom prst="rect">
            <a:avLst/>
          </a:prstGeom>
          <a:solidFill>
            <a:srgbClr val="F0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15" name="Rectangle 14">
            <a:extLst>
              <a:ext uri="{FF2B5EF4-FFF2-40B4-BE49-F238E27FC236}">
                <a16:creationId xmlns:a16="http://schemas.microsoft.com/office/drawing/2014/main" id="{F188EDDD-A569-4352-8F76-095EE5C532D7}"/>
              </a:ext>
            </a:extLst>
          </p:cNvPr>
          <p:cNvSpPr/>
          <p:nvPr/>
        </p:nvSpPr>
        <p:spPr>
          <a:xfrm>
            <a:off x="0" y="5308667"/>
            <a:ext cx="12192000" cy="709620"/>
          </a:xfrm>
          <a:prstGeom prst="rect">
            <a:avLst/>
          </a:prstGeom>
          <a:solidFill>
            <a:srgbClr val="F0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17" name="Rectangle 16">
            <a:extLst>
              <a:ext uri="{FF2B5EF4-FFF2-40B4-BE49-F238E27FC236}">
                <a16:creationId xmlns:a16="http://schemas.microsoft.com/office/drawing/2014/main" id="{A7B78920-5CF7-49CE-AEAB-F85EB3F8457E}"/>
              </a:ext>
            </a:extLst>
          </p:cNvPr>
          <p:cNvSpPr/>
          <p:nvPr/>
        </p:nvSpPr>
        <p:spPr>
          <a:xfrm>
            <a:off x="6267" y="3826765"/>
            <a:ext cx="12192000" cy="709620"/>
          </a:xfrm>
          <a:prstGeom prst="rect">
            <a:avLst/>
          </a:prstGeom>
          <a:solidFill>
            <a:srgbClr val="F0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88A5918-5CF3-44EC-86EA-04C356A3A96D}"/>
              </a:ext>
            </a:extLst>
          </p:cNvPr>
          <p:cNvSpPr txBox="1"/>
          <p:nvPr/>
        </p:nvSpPr>
        <p:spPr>
          <a:xfrm>
            <a:off x="1745094" y="3804327"/>
            <a:ext cx="1565997" cy="736355"/>
          </a:xfrm>
          <a:prstGeom prst="rect">
            <a:avLst/>
          </a:prstGeom>
          <a:noFill/>
        </p:spPr>
        <p:txBody>
          <a:bodyPr wrap="square" rtlCol="0">
            <a:spAutoFit/>
          </a:bodyPr>
          <a:lstStyle/>
          <a:p>
            <a:pPr>
              <a:lnSpc>
                <a:spcPct val="107000"/>
              </a:lnSpc>
              <a:spcAft>
                <a:spcPts val="800"/>
              </a:spcAft>
            </a:pPr>
            <a:r>
              <a:rPr lang="en-US" sz="2000"/>
              <a:t>Digital Format</a:t>
            </a:r>
          </a:p>
        </p:txBody>
      </p:sp>
      <p:sp>
        <p:nvSpPr>
          <p:cNvPr id="5" name="TextBox 4">
            <a:extLst>
              <a:ext uri="{FF2B5EF4-FFF2-40B4-BE49-F238E27FC236}">
                <a16:creationId xmlns:a16="http://schemas.microsoft.com/office/drawing/2014/main" id="{244522A4-1B09-4E4B-A5BF-F7BED58FACF2}"/>
              </a:ext>
            </a:extLst>
          </p:cNvPr>
          <p:cNvSpPr txBox="1"/>
          <p:nvPr/>
        </p:nvSpPr>
        <p:spPr>
          <a:xfrm>
            <a:off x="4409611" y="4555883"/>
            <a:ext cx="6906111" cy="671915"/>
          </a:xfrm>
          <a:prstGeom prst="rect">
            <a:avLst/>
          </a:prstGeom>
          <a:noFill/>
        </p:spPr>
        <p:txBody>
          <a:bodyPr wrap="square" rtlCol="0">
            <a:spAutoFit/>
          </a:bodyPr>
          <a:lstStyle/>
          <a:p>
            <a:pPr>
              <a:lnSpc>
                <a:spcPct val="107000"/>
              </a:lnSpc>
              <a:spcAft>
                <a:spcPts val="800"/>
              </a:spcAft>
            </a:pPr>
            <a:r>
              <a:rPr lang="en-US"/>
              <a:t>Embedded </a:t>
            </a:r>
            <a:r>
              <a:rPr lang="en-US" b="1"/>
              <a:t>progress monitoring </a:t>
            </a:r>
            <a:r>
              <a:rPr lang="en-US"/>
              <a:t>allows teachers to manage student learning, understand progress, and continuously adjust instruction</a:t>
            </a:r>
          </a:p>
        </p:txBody>
      </p:sp>
      <p:sp>
        <p:nvSpPr>
          <p:cNvPr id="6" name="TextBox 5">
            <a:extLst>
              <a:ext uri="{FF2B5EF4-FFF2-40B4-BE49-F238E27FC236}">
                <a16:creationId xmlns:a16="http://schemas.microsoft.com/office/drawing/2014/main" id="{DFF9EF72-4C97-4E4A-9A9F-09FF9CB39065}"/>
              </a:ext>
            </a:extLst>
          </p:cNvPr>
          <p:cNvSpPr txBox="1"/>
          <p:nvPr/>
        </p:nvSpPr>
        <p:spPr>
          <a:xfrm>
            <a:off x="4409611" y="3105915"/>
            <a:ext cx="6734161" cy="671915"/>
          </a:xfrm>
          <a:prstGeom prst="rect">
            <a:avLst/>
          </a:prstGeom>
          <a:noFill/>
        </p:spPr>
        <p:txBody>
          <a:bodyPr wrap="square" rtlCol="0">
            <a:spAutoFit/>
          </a:bodyPr>
          <a:lstStyle/>
          <a:p>
            <a:pPr>
              <a:lnSpc>
                <a:spcPct val="107000"/>
              </a:lnSpc>
              <a:spcAft>
                <a:spcPts val="800"/>
              </a:spcAft>
            </a:pPr>
            <a:r>
              <a:rPr lang="en-US" b="1"/>
              <a:t>Saves teachers precious time and energy </a:t>
            </a:r>
            <a:r>
              <a:rPr lang="en-US"/>
              <a:t>by providing quality lesson plans, teacher guides, and learning materials for students</a:t>
            </a:r>
          </a:p>
        </p:txBody>
      </p:sp>
      <p:sp>
        <p:nvSpPr>
          <p:cNvPr id="12" name="TextBox 11">
            <a:extLst>
              <a:ext uri="{FF2B5EF4-FFF2-40B4-BE49-F238E27FC236}">
                <a16:creationId xmlns:a16="http://schemas.microsoft.com/office/drawing/2014/main" id="{CEFBEADD-12BF-49F2-9A6A-5499591E8834}"/>
              </a:ext>
            </a:extLst>
          </p:cNvPr>
          <p:cNvSpPr txBox="1"/>
          <p:nvPr/>
        </p:nvSpPr>
        <p:spPr>
          <a:xfrm>
            <a:off x="4409611" y="3769911"/>
            <a:ext cx="6226305" cy="671915"/>
          </a:xfrm>
          <a:prstGeom prst="rect">
            <a:avLst/>
          </a:prstGeom>
          <a:noFill/>
        </p:spPr>
        <p:txBody>
          <a:bodyPr wrap="square" rtlCol="0">
            <a:spAutoFit/>
          </a:bodyPr>
          <a:lstStyle/>
          <a:p>
            <a:pPr>
              <a:lnSpc>
                <a:spcPct val="107000"/>
              </a:lnSpc>
              <a:spcAft>
                <a:spcPts val="800"/>
              </a:spcAft>
            </a:pPr>
            <a:r>
              <a:rPr lang="en-US"/>
              <a:t>Easily </a:t>
            </a:r>
            <a:r>
              <a:rPr lang="en-US" b="1"/>
              <a:t>shift between in-person and remote instruction </a:t>
            </a:r>
            <a:r>
              <a:rPr lang="en-US"/>
              <a:t>with built-in flexibility for the uncertainties of this school year</a:t>
            </a:r>
          </a:p>
        </p:txBody>
      </p:sp>
      <p:sp>
        <p:nvSpPr>
          <p:cNvPr id="44" name="Rectangle 43">
            <a:extLst>
              <a:ext uri="{FF2B5EF4-FFF2-40B4-BE49-F238E27FC236}">
                <a16:creationId xmlns:a16="http://schemas.microsoft.com/office/drawing/2014/main" id="{6336B5E4-5775-49CE-9884-1CBA846897F7}"/>
              </a:ext>
            </a:extLst>
          </p:cNvPr>
          <p:cNvSpPr/>
          <p:nvPr/>
        </p:nvSpPr>
        <p:spPr>
          <a:xfrm>
            <a:off x="0" y="1001161"/>
            <a:ext cx="12192000" cy="5840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14" name="TextBox 13">
            <a:extLst>
              <a:ext uri="{FF2B5EF4-FFF2-40B4-BE49-F238E27FC236}">
                <a16:creationId xmlns:a16="http://schemas.microsoft.com/office/drawing/2014/main" id="{FC06FB12-6E41-4A13-A082-B9ADD9513AE7}"/>
              </a:ext>
            </a:extLst>
          </p:cNvPr>
          <p:cNvSpPr txBox="1"/>
          <p:nvPr/>
        </p:nvSpPr>
        <p:spPr>
          <a:xfrm>
            <a:off x="1745095" y="3074573"/>
            <a:ext cx="2003946" cy="736355"/>
          </a:xfrm>
          <a:prstGeom prst="rect">
            <a:avLst/>
          </a:prstGeom>
          <a:noFill/>
        </p:spPr>
        <p:txBody>
          <a:bodyPr wrap="square" rtlCol="0">
            <a:spAutoFit/>
          </a:bodyPr>
          <a:lstStyle/>
          <a:p>
            <a:pPr>
              <a:lnSpc>
                <a:spcPct val="107000"/>
              </a:lnSpc>
              <a:spcAft>
                <a:spcPts val="800"/>
              </a:spcAft>
            </a:pPr>
            <a:r>
              <a:rPr lang="en-US" sz="2000"/>
              <a:t>Teacher &amp; Student Supports</a:t>
            </a:r>
          </a:p>
        </p:txBody>
      </p:sp>
      <p:sp>
        <p:nvSpPr>
          <p:cNvPr id="16" name="TextBox 15">
            <a:extLst>
              <a:ext uri="{FF2B5EF4-FFF2-40B4-BE49-F238E27FC236}">
                <a16:creationId xmlns:a16="http://schemas.microsoft.com/office/drawing/2014/main" id="{081DF99C-2385-42A8-923E-1151D8896ED4}"/>
              </a:ext>
            </a:extLst>
          </p:cNvPr>
          <p:cNvSpPr txBox="1"/>
          <p:nvPr/>
        </p:nvSpPr>
        <p:spPr>
          <a:xfrm>
            <a:off x="1745094" y="4534081"/>
            <a:ext cx="2219219" cy="736355"/>
          </a:xfrm>
          <a:prstGeom prst="rect">
            <a:avLst/>
          </a:prstGeom>
          <a:noFill/>
        </p:spPr>
        <p:txBody>
          <a:bodyPr wrap="square" rtlCol="0">
            <a:spAutoFit/>
          </a:bodyPr>
          <a:lstStyle/>
          <a:p>
            <a:pPr>
              <a:lnSpc>
                <a:spcPct val="107000"/>
              </a:lnSpc>
              <a:spcAft>
                <a:spcPts val="800"/>
              </a:spcAft>
            </a:pPr>
            <a:r>
              <a:rPr lang="en-US" sz="2000"/>
              <a:t>Progress Monitoring</a:t>
            </a:r>
          </a:p>
        </p:txBody>
      </p:sp>
      <p:sp>
        <p:nvSpPr>
          <p:cNvPr id="18" name="TextBox 17">
            <a:extLst>
              <a:ext uri="{FF2B5EF4-FFF2-40B4-BE49-F238E27FC236}">
                <a16:creationId xmlns:a16="http://schemas.microsoft.com/office/drawing/2014/main" id="{0BE3C7F8-2AB5-4E75-9F44-34FED48551C5}"/>
              </a:ext>
            </a:extLst>
          </p:cNvPr>
          <p:cNvSpPr txBox="1"/>
          <p:nvPr/>
        </p:nvSpPr>
        <p:spPr>
          <a:xfrm>
            <a:off x="1745094" y="5263836"/>
            <a:ext cx="1787777" cy="736355"/>
          </a:xfrm>
          <a:prstGeom prst="rect">
            <a:avLst/>
          </a:prstGeom>
          <a:noFill/>
        </p:spPr>
        <p:txBody>
          <a:bodyPr wrap="square" rtlCol="0">
            <a:spAutoFit/>
          </a:bodyPr>
          <a:lstStyle/>
          <a:p>
            <a:pPr>
              <a:lnSpc>
                <a:spcPct val="107000"/>
              </a:lnSpc>
              <a:spcAft>
                <a:spcPts val="800"/>
              </a:spcAft>
            </a:pPr>
            <a:r>
              <a:rPr lang="en-US" sz="2000"/>
              <a:t>Adaptable for All Learners</a:t>
            </a:r>
          </a:p>
        </p:txBody>
      </p:sp>
      <p:sp>
        <p:nvSpPr>
          <p:cNvPr id="20" name="TextBox 19">
            <a:extLst>
              <a:ext uri="{FF2B5EF4-FFF2-40B4-BE49-F238E27FC236}">
                <a16:creationId xmlns:a16="http://schemas.microsoft.com/office/drawing/2014/main" id="{C7A3D4E5-EC57-4040-B3A4-D4EA18D3D499}"/>
              </a:ext>
            </a:extLst>
          </p:cNvPr>
          <p:cNvSpPr txBox="1"/>
          <p:nvPr/>
        </p:nvSpPr>
        <p:spPr>
          <a:xfrm>
            <a:off x="4409611" y="5296056"/>
            <a:ext cx="6906111" cy="671915"/>
          </a:xfrm>
          <a:prstGeom prst="rect">
            <a:avLst/>
          </a:prstGeom>
          <a:noFill/>
        </p:spPr>
        <p:txBody>
          <a:bodyPr wrap="square" rtlCol="0">
            <a:spAutoFit/>
          </a:bodyPr>
          <a:lstStyle/>
          <a:p>
            <a:pPr>
              <a:lnSpc>
                <a:spcPct val="107000"/>
              </a:lnSpc>
              <a:spcAft>
                <a:spcPts val="800"/>
              </a:spcAft>
            </a:pPr>
            <a:r>
              <a:rPr lang="en-US"/>
              <a:t>Adaptive software programs ensures </a:t>
            </a:r>
            <a:r>
              <a:rPr lang="en-US" b="1"/>
              <a:t>all students </a:t>
            </a:r>
            <a:r>
              <a:rPr lang="en-US"/>
              <a:t>receive the right content at the right time to meet their individual learning needs</a:t>
            </a:r>
          </a:p>
        </p:txBody>
      </p:sp>
      <p:sp>
        <p:nvSpPr>
          <p:cNvPr id="21" name="TextBox 20">
            <a:extLst>
              <a:ext uri="{FF2B5EF4-FFF2-40B4-BE49-F238E27FC236}">
                <a16:creationId xmlns:a16="http://schemas.microsoft.com/office/drawing/2014/main" id="{FF91EB9E-DC8A-4A64-A35E-FF7C3D0E6399}"/>
              </a:ext>
            </a:extLst>
          </p:cNvPr>
          <p:cNvSpPr txBox="1"/>
          <p:nvPr/>
        </p:nvSpPr>
        <p:spPr>
          <a:xfrm>
            <a:off x="1795038" y="1089648"/>
            <a:ext cx="1517915" cy="736355"/>
          </a:xfrm>
          <a:prstGeom prst="rect">
            <a:avLst/>
          </a:prstGeom>
          <a:noFill/>
        </p:spPr>
        <p:txBody>
          <a:bodyPr wrap="square" rtlCol="0">
            <a:spAutoFit/>
          </a:bodyPr>
          <a:lstStyle/>
          <a:p>
            <a:pPr algn="ctr">
              <a:lnSpc>
                <a:spcPct val="107000"/>
              </a:lnSpc>
              <a:spcAft>
                <a:spcPts val="800"/>
              </a:spcAft>
            </a:pPr>
            <a:r>
              <a:rPr lang="en-US" sz="2000" b="1" u="sng"/>
              <a:t>Component</a:t>
            </a:r>
          </a:p>
        </p:txBody>
      </p:sp>
      <p:sp>
        <p:nvSpPr>
          <p:cNvPr id="23" name="TextBox 22">
            <a:extLst>
              <a:ext uri="{FF2B5EF4-FFF2-40B4-BE49-F238E27FC236}">
                <a16:creationId xmlns:a16="http://schemas.microsoft.com/office/drawing/2014/main" id="{84325429-8079-4E18-9B3D-A9280DF1FAA2}"/>
              </a:ext>
            </a:extLst>
          </p:cNvPr>
          <p:cNvSpPr txBox="1"/>
          <p:nvPr/>
        </p:nvSpPr>
        <p:spPr>
          <a:xfrm>
            <a:off x="4409611" y="1079652"/>
            <a:ext cx="5184418" cy="407035"/>
          </a:xfrm>
          <a:prstGeom prst="rect">
            <a:avLst/>
          </a:prstGeom>
          <a:noFill/>
        </p:spPr>
        <p:txBody>
          <a:bodyPr wrap="square" rtlCol="0">
            <a:spAutoFit/>
          </a:bodyPr>
          <a:lstStyle/>
          <a:p>
            <a:pPr algn="ctr">
              <a:lnSpc>
                <a:spcPct val="107000"/>
              </a:lnSpc>
              <a:spcAft>
                <a:spcPts val="800"/>
              </a:spcAft>
            </a:pPr>
            <a:r>
              <a:rPr lang="en-US" sz="2000" b="1" u="sng"/>
              <a:t>Value for Educators</a:t>
            </a:r>
          </a:p>
        </p:txBody>
      </p:sp>
      <p:pic>
        <p:nvPicPr>
          <p:cNvPr id="63" name="Graphic 62" descr="Cursor">
            <a:extLst>
              <a:ext uri="{FF2B5EF4-FFF2-40B4-BE49-F238E27FC236}">
                <a16:creationId xmlns:a16="http://schemas.microsoft.com/office/drawing/2014/main" id="{49FA4941-BDE0-4135-B6BC-07C90B56C5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1237" y="3737846"/>
            <a:ext cx="818137" cy="818137"/>
          </a:xfrm>
          <a:prstGeom prst="rect">
            <a:avLst/>
          </a:prstGeom>
        </p:spPr>
      </p:pic>
      <p:pic>
        <p:nvPicPr>
          <p:cNvPr id="66" name="Graphic 65" descr="Upward trend">
            <a:extLst>
              <a:ext uri="{FF2B5EF4-FFF2-40B4-BE49-F238E27FC236}">
                <a16:creationId xmlns:a16="http://schemas.microsoft.com/office/drawing/2014/main" id="{4C08B9E5-E026-4625-B033-A5A704A1E1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58425" y="4533487"/>
            <a:ext cx="743761" cy="743761"/>
          </a:xfrm>
          <a:prstGeom prst="rect">
            <a:avLst/>
          </a:prstGeom>
        </p:spPr>
      </p:pic>
      <p:pic>
        <p:nvPicPr>
          <p:cNvPr id="69" name="Graphic 68" descr="Customer review">
            <a:extLst>
              <a:ext uri="{FF2B5EF4-FFF2-40B4-BE49-F238E27FC236}">
                <a16:creationId xmlns:a16="http://schemas.microsoft.com/office/drawing/2014/main" id="{7382D382-1D24-4CEC-94AB-EF62062765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86161" y="3072053"/>
            <a:ext cx="688289" cy="688289"/>
          </a:xfrm>
          <a:prstGeom prst="rect">
            <a:avLst/>
          </a:prstGeom>
        </p:spPr>
      </p:pic>
      <p:pic>
        <p:nvPicPr>
          <p:cNvPr id="72" name="Graphic 71" descr="Earth globe Americas">
            <a:extLst>
              <a:ext uri="{FF2B5EF4-FFF2-40B4-BE49-F238E27FC236}">
                <a16:creationId xmlns:a16="http://schemas.microsoft.com/office/drawing/2014/main" id="{ACAF5E25-DB89-4DCB-9C84-CB2B20CC82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2232" y="5320066"/>
            <a:ext cx="676146" cy="676146"/>
          </a:xfrm>
          <a:prstGeom prst="rect">
            <a:avLst/>
          </a:prstGeom>
        </p:spPr>
      </p:pic>
      <p:sp>
        <p:nvSpPr>
          <p:cNvPr id="7" name="TextBox 6">
            <a:extLst>
              <a:ext uri="{FF2B5EF4-FFF2-40B4-BE49-F238E27FC236}">
                <a16:creationId xmlns:a16="http://schemas.microsoft.com/office/drawing/2014/main" id="{22A84929-55A6-4B1E-99CE-52AB071A7B69}"/>
              </a:ext>
            </a:extLst>
          </p:cNvPr>
          <p:cNvSpPr txBox="1"/>
          <p:nvPr/>
        </p:nvSpPr>
        <p:spPr>
          <a:xfrm>
            <a:off x="4409611" y="2407915"/>
            <a:ext cx="6734161" cy="671915"/>
          </a:xfrm>
          <a:prstGeom prst="rect">
            <a:avLst/>
          </a:prstGeom>
          <a:noFill/>
        </p:spPr>
        <p:txBody>
          <a:bodyPr wrap="square" rtlCol="0">
            <a:spAutoFit/>
          </a:bodyPr>
          <a:lstStyle/>
          <a:p>
            <a:pPr>
              <a:lnSpc>
                <a:spcPct val="107000"/>
              </a:lnSpc>
              <a:spcAft>
                <a:spcPts val="800"/>
              </a:spcAft>
            </a:pPr>
            <a:r>
              <a:rPr lang="en-US" b="1"/>
              <a:t>Formative and Summative Assessments </a:t>
            </a:r>
            <a:r>
              <a:rPr lang="en-US"/>
              <a:t>provide an opportunity for teachers to easily see what students know</a:t>
            </a:r>
          </a:p>
        </p:txBody>
      </p:sp>
      <p:sp>
        <p:nvSpPr>
          <p:cNvPr id="8" name="TextBox 7">
            <a:extLst>
              <a:ext uri="{FF2B5EF4-FFF2-40B4-BE49-F238E27FC236}">
                <a16:creationId xmlns:a16="http://schemas.microsoft.com/office/drawing/2014/main" id="{D55FE9D7-727D-4230-BB5E-A05E3DD771A6}"/>
              </a:ext>
            </a:extLst>
          </p:cNvPr>
          <p:cNvSpPr txBox="1"/>
          <p:nvPr/>
        </p:nvSpPr>
        <p:spPr>
          <a:xfrm>
            <a:off x="1745094" y="2344819"/>
            <a:ext cx="1787777" cy="736355"/>
          </a:xfrm>
          <a:prstGeom prst="rect">
            <a:avLst/>
          </a:prstGeom>
          <a:noFill/>
        </p:spPr>
        <p:txBody>
          <a:bodyPr wrap="square" rtlCol="0">
            <a:spAutoFit/>
          </a:bodyPr>
          <a:lstStyle/>
          <a:p>
            <a:pPr>
              <a:lnSpc>
                <a:spcPct val="107000"/>
              </a:lnSpc>
              <a:spcAft>
                <a:spcPts val="800"/>
              </a:spcAft>
            </a:pPr>
            <a:r>
              <a:rPr lang="en-US" sz="2000"/>
              <a:t>Assessment Tools</a:t>
            </a:r>
          </a:p>
        </p:txBody>
      </p:sp>
      <p:sp>
        <p:nvSpPr>
          <p:cNvPr id="10" name="TextBox 9">
            <a:extLst>
              <a:ext uri="{FF2B5EF4-FFF2-40B4-BE49-F238E27FC236}">
                <a16:creationId xmlns:a16="http://schemas.microsoft.com/office/drawing/2014/main" id="{B6E23B15-7532-47B5-BFD8-0F5263C9D436}"/>
              </a:ext>
            </a:extLst>
          </p:cNvPr>
          <p:cNvSpPr txBox="1"/>
          <p:nvPr/>
        </p:nvSpPr>
        <p:spPr>
          <a:xfrm>
            <a:off x="4409611" y="1647285"/>
            <a:ext cx="5896983" cy="671915"/>
          </a:xfrm>
          <a:prstGeom prst="rect">
            <a:avLst/>
          </a:prstGeom>
          <a:noFill/>
        </p:spPr>
        <p:txBody>
          <a:bodyPr wrap="square" rtlCol="0">
            <a:spAutoFit/>
          </a:bodyPr>
          <a:lstStyle/>
          <a:p>
            <a:pPr>
              <a:lnSpc>
                <a:spcPct val="107000"/>
              </a:lnSpc>
              <a:spcAft>
                <a:spcPts val="800"/>
              </a:spcAft>
            </a:pPr>
            <a:r>
              <a:rPr lang="en-US" b="1"/>
              <a:t>Full sets of TEKS-aligned Unit Plans and Lesson Plans </a:t>
            </a:r>
            <a:r>
              <a:rPr lang="en-US"/>
              <a:t>ready for teachers to adopt or adapt</a:t>
            </a:r>
          </a:p>
        </p:txBody>
      </p:sp>
      <p:sp>
        <p:nvSpPr>
          <p:cNvPr id="11" name="TextBox 10">
            <a:extLst>
              <a:ext uri="{FF2B5EF4-FFF2-40B4-BE49-F238E27FC236}">
                <a16:creationId xmlns:a16="http://schemas.microsoft.com/office/drawing/2014/main" id="{6F7B09E0-EF47-4FD5-AD89-1E811AC964BE}"/>
              </a:ext>
            </a:extLst>
          </p:cNvPr>
          <p:cNvSpPr txBox="1"/>
          <p:nvPr/>
        </p:nvSpPr>
        <p:spPr>
          <a:xfrm>
            <a:off x="1745094" y="1615065"/>
            <a:ext cx="1787777" cy="736355"/>
          </a:xfrm>
          <a:prstGeom prst="rect">
            <a:avLst/>
          </a:prstGeom>
          <a:noFill/>
        </p:spPr>
        <p:txBody>
          <a:bodyPr wrap="square" rtlCol="0">
            <a:spAutoFit/>
          </a:bodyPr>
          <a:lstStyle/>
          <a:p>
            <a:pPr>
              <a:lnSpc>
                <a:spcPct val="107000"/>
              </a:lnSpc>
              <a:spcAft>
                <a:spcPts val="800"/>
              </a:spcAft>
            </a:pPr>
            <a:r>
              <a:rPr lang="en-US" sz="2000"/>
              <a:t>TEKS-Aligned Plans</a:t>
            </a:r>
          </a:p>
        </p:txBody>
      </p:sp>
      <p:pic>
        <p:nvPicPr>
          <p:cNvPr id="52" name="Graphic 51" descr="Puzzle">
            <a:extLst>
              <a:ext uri="{FF2B5EF4-FFF2-40B4-BE49-F238E27FC236}">
                <a16:creationId xmlns:a16="http://schemas.microsoft.com/office/drawing/2014/main" id="{409CD07B-CAC2-4E31-96C8-67C4A6D481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72810" y="2398959"/>
            <a:ext cx="564960" cy="564960"/>
          </a:xfrm>
          <a:prstGeom prst="rect">
            <a:avLst/>
          </a:prstGeom>
        </p:spPr>
      </p:pic>
      <p:pic>
        <p:nvPicPr>
          <p:cNvPr id="54" name="Graphic 53" descr="Monthly calendar">
            <a:extLst>
              <a:ext uri="{FF2B5EF4-FFF2-40B4-BE49-F238E27FC236}">
                <a16:creationId xmlns:a16="http://schemas.microsoft.com/office/drawing/2014/main" id="{76B3EEAA-1379-4091-B85C-823ED0617F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5868" y="1652425"/>
            <a:ext cx="638400" cy="638400"/>
          </a:xfrm>
          <a:prstGeom prst="rect">
            <a:avLst/>
          </a:prstGeom>
        </p:spPr>
      </p:pic>
    </p:spTree>
    <p:extLst>
      <p:ext uri="{BB962C8B-B14F-4D97-AF65-F5344CB8AC3E}">
        <p14:creationId xmlns:p14="http://schemas.microsoft.com/office/powerpoint/2010/main" val="227375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7CA18-B5E7-4D73-A8AF-3444E0331ADF}"/>
              </a:ext>
            </a:extLst>
          </p:cNvPr>
          <p:cNvSpPr>
            <a:spLocks noGrp="1"/>
          </p:cNvSpPr>
          <p:nvPr>
            <p:ph type="ctrTitle"/>
          </p:nvPr>
        </p:nvSpPr>
        <p:spPr>
          <a:xfrm>
            <a:off x="2030819" y="3807725"/>
            <a:ext cx="8094488" cy="2457864"/>
          </a:xfrm>
        </p:spPr>
        <p:txBody>
          <a:bodyPr/>
          <a:lstStyle/>
          <a:p>
            <a:r>
              <a:rPr lang="en-US"/>
              <a:t>THL 3.0: Math Preview</a:t>
            </a:r>
            <a:endParaRPr lang="en-US" b="0"/>
          </a:p>
        </p:txBody>
      </p:sp>
    </p:spTree>
    <p:extLst>
      <p:ext uri="{BB962C8B-B14F-4D97-AF65-F5344CB8AC3E}">
        <p14:creationId xmlns:p14="http://schemas.microsoft.com/office/powerpoint/2010/main" val="351428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10" name="Texas Home Learning 3.0">
            <a:hlinkClick r:id="" action="ppaction://media"/>
            <a:extLst>
              <a:ext uri="{FF2B5EF4-FFF2-40B4-BE49-F238E27FC236}">
                <a16:creationId xmlns:a16="http://schemas.microsoft.com/office/drawing/2014/main" id="{87871C65-0525-4B7E-A782-A02BD5751D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8246"/>
          <a:stretch/>
        </p:blipFill>
        <p:spPr>
          <a:xfrm>
            <a:off x="585996" y="214274"/>
            <a:ext cx="11020009" cy="5687602"/>
          </a:xfrm>
          <a:prstGeom prst="rect">
            <a:avLst/>
          </a:prstGeom>
          <a:ln w="19050">
            <a:solidFill>
              <a:schemeClr val="tx1"/>
            </a:solidFill>
          </a:ln>
        </p:spPr>
      </p:pic>
    </p:spTree>
    <p:extLst>
      <p:ext uri="{BB962C8B-B14F-4D97-AF65-F5344CB8AC3E}">
        <p14:creationId xmlns:p14="http://schemas.microsoft.com/office/powerpoint/2010/main" val="41449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8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6327">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015A4471-1E45-4F8B-945E-89BC40C18C20}"/>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F91EB9E-DC8A-4A64-A35E-FF7C3D0E6399}"/>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32" name="TextBox 31">
            <a:extLst>
              <a:ext uri="{FF2B5EF4-FFF2-40B4-BE49-F238E27FC236}">
                <a16:creationId xmlns:a16="http://schemas.microsoft.com/office/drawing/2014/main" id="{A392429B-402F-400F-9DD8-D69024CB6F07}"/>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t>Digital Format</a:t>
            </a:r>
          </a:p>
        </p:txBody>
      </p:sp>
      <p:sp>
        <p:nvSpPr>
          <p:cNvPr id="34" name="TextBox 33">
            <a:extLst>
              <a:ext uri="{FF2B5EF4-FFF2-40B4-BE49-F238E27FC236}">
                <a16:creationId xmlns:a16="http://schemas.microsoft.com/office/drawing/2014/main" id="{F6353DCE-8498-47EC-B607-E2F8C7A366EF}"/>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t>Teacher &amp; Student Supports</a:t>
            </a:r>
          </a:p>
        </p:txBody>
      </p:sp>
      <p:sp>
        <p:nvSpPr>
          <p:cNvPr id="36" name="TextBox 35">
            <a:extLst>
              <a:ext uri="{FF2B5EF4-FFF2-40B4-BE49-F238E27FC236}">
                <a16:creationId xmlns:a16="http://schemas.microsoft.com/office/drawing/2014/main" id="{1913A991-B27B-4368-BBE4-84AB8B6A7A03}"/>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t>Adaptable for All Learners</a:t>
            </a:r>
          </a:p>
        </p:txBody>
      </p:sp>
      <p:pic>
        <p:nvPicPr>
          <p:cNvPr id="46" name="Graphic 45" descr="Cursor">
            <a:extLst>
              <a:ext uri="{FF2B5EF4-FFF2-40B4-BE49-F238E27FC236}">
                <a16:creationId xmlns:a16="http://schemas.microsoft.com/office/drawing/2014/main" id="{47863206-8A8F-43D2-9D1D-AA2D021215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0047" y="3775034"/>
            <a:ext cx="743761" cy="743761"/>
          </a:xfrm>
          <a:prstGeom prst="rect">
            <a:avLst/>
          </a:prstGeom>
        </p:spPr>
      </p:pic>
      <p:pic>
        <p:nvPicPr>
          <p:cNvPr id="48" name="Graphic 47" descr="Upward trend">
            <a:extLst>
              <a:ext uri="{FF2B5EF4-FFF2-40B4-BE49-F238E27FC236}">
                <a16:creationId xmlns:a16="http://schemas.microsoft.com/office/drawing/2014/main" id="{67C836A0-0967-46AC-8091-729AA87477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3854" y="4567294"/>
            <a:ext cx="676146" cy="676146"/>
          </a:xfrm>
          <a:prstGeom prst="rect">
            <a:avLst/>
          </a:prstGeom>
        </p:spPr>
      </p:pic>
      <p:pic>
        <p:nvPicPr>
          <p:cNvPr id="50" name="Graphic 49" descr="Customer review">
            <a:extLst>
              <a:ext uri="{FF2B5EF4-FFF2-40B4-BE49-F238E27FC236}">
                <a16:creationId xmlns:a16="http://schemas.microsoft.com/office/drawing/2014/main" id="{C09F98A6-0879-49C4-82E8-0AE1670808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39069" y="3103339"/>
            <a:ext cx="625717" cy="625717"/>
          </a:xfrm>
          <a:prstGeom prst="rect">
            <a:avLst/>
          </a:prstGeom>
        </p:spPr>
      </p:pic>
      <p:pic>
        <p:nvPicPr>
          <p:cNvPr id="52" name="Graphic 51" descr="Earth globe Americas">
            <a:extLst>
              <a:ext uri="{FF2B5EF4-FFF2-40B4-BE49-F238E27FC236}">
                <a16:creationId xmlns:a16="http://schemas.microsoft.com/office/drawing/2014/main" id="{66D4335C-EBA4-40D4-9DF8-3E5E690DB5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44588" y="5350800"/>
            <a:ext cx="614678" cy="614678"/>
          </a:xfrm>
          <a:prstGeom prst="rect">
            <a:avLst/>
          </a:prstGeom>
        </p:spPr>
      </p:pic>
      <p:sp>
        <p:nvSpPr>
          <p:cNvPr id="64" name="Rectangle 41">
            <a:extLst>
              <a:ext uri="{FF2B5EF4-FFF2-40B4-BE49-F238E27FC236}">
                <a16:creationId xmlns:a16="http://schemas.microsoft.com/office/drawing/2014/main" id="{75BC6933-AD2D-4ED9-A8B0-ED55D1931959}"/>
              </a:ext>
            </a:extLst>
          </p:cNvPr>
          <p:cNvSpPr/>
          <p:nvPr/>
        </p:nvSpPr>
        <p:spPr>
          <a:xfrm>
            <a:off x="264405" y="15954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54" name="TextBox 53">
            <a:extLst>
              <a:ext uri="{FF2B5EF4-FFF2-40B4-BE49-F238E27FC236}">
                <a16:creationId xmlns:a16="http://schemas.microsoft.com/office/drawing/2014/main" id="{4F4D33A9-ED19-41C3-92B2-8AE773E58161}"/>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t>Assessment Tools</a:t>
            </a:r>
          </a:p>
        </p:txBody>
      </p:sp>
      <p:sp>
        <p:nvSpPr>
          <p:cNvPr id="56" name="TextBox 55">
            <a:extLst>
              <a:ext uri="{FF2B5EF4-FFF2-40B4-BE49-F238E27FC236}">
                <a16:creationId xmlns:a16="http://schemas.microsoft.com/office/drawing/2014/main" id="{A85DE2A2-F585-4584-B427-5228204D743F}"/>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t>TEKS-Aligned Plans</a:t>
            </a:r>
          </a:p>
        </p:txBody>
      </p:sp>
      <p:pic>
        <p:nvPicPr>
          <p:cNvPr id="58" name="Graphic 57" descr="Puzzle">
            <a:extLst>
              <a:ext uri="{FF2B5EF4-FFF2-40B4-BE49-F238E27FC236}">
                <a16:creationId xmlns:a16="http://schemas.microsoft.com/office/drawing/2014/main" id="{1312D76A-FC4A-4065-9619-98C3F3B5F5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0112" y="2424639"/>
            <a:ext cx="513600" cy="513600"/>
          </a:xfrm>
          <a:prstGeom prst="rect">
            <a:avLst/>
          </a:prstGeom>
        </p:spPr>
      </p:pic>
      <p:pic>
        <p:nvPicPr>
          <p:cNvPr id="60" name="Graphic 59" descr="Monthly calendar">
            <a:extLst>
              <a:ext uri="{FF2B5EF4-FFF2-40B4-BE49-F238E27FC236}">
                <a16:creationId xmlns:a16="http://schemas.microsoft.com/office/drawing/2014/main" id="{0F95709B-6B63-4017-8FC2-C4AC8C2C96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6508" y="1681443"/>
            <a:ext cx="580364" cy="580364"/>
          </a:xfrm>
          <a:prstGeom prst="rect">
            <a:avLst/>
          </a:prstGeom>
        </p:spPr>
      </p:pic>
      <p:sp>
        <p:nvSpPr>
          <p:cNvPr id="62" name="TextBox 61">
            <a:extLst>
              <a:ext uri="{FF2B5EF4-FFF2-40B4-BE49-F238E27FC236}">
                <a16:creationId xmlns:a16="http://schemas.microsoft.com/office/drawing/2014/main" id="{D5279929-E627-4573-955D-2A5175103A63}"/>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t>Progress Monitoring</a:t>
            </a:r>
          </a:p>
        </p:txBody>
      </p:sp>
      <p:pic>
        <p:nvPicPr>
          <p:cNvPr id="7" name="Picture 6">
            <a:extLst>
              <a:ext uri="{FF2B5EF4-FFF2-40B4-BE49-F238E27FC236}">
                <a16:creationId xmlns:a16="http://schemas.microsoft.com/office/drawing/2014/main" id="{809D8757-1117-4B7F-8E46-B49F8DB90097}"/>
              </a:ext>
            </a:extLst>
          </p:cNvPr>
          <p:cNvPicPr>
            <a:picLocks noChangeAspect="1"/>
          </p:cNvPicPr>
          <p:nvPr/>
        </p:nvPicPr>
        <p:blipFill>
          <a:blip r:embed="rId14"/>
          <a:stretch>
            <a:fillRect/>
          </a:stretch>
        </p:blipFill>
        <p:spPr>
          <a:xfrm>
            <a:off x="6848569" y="883139"/>
            <a:ext cx="3495124" cy="5022273"/>
          </a:xfrm>
          <a:prstGeom prst="rect">
            <a:avLst/>
          </a:prstGeom>
          <a:ln w="19050">
            <a:solidFill>
              <a:schemeClr val="tx1"/>
            </a:solidFill>
          </a:ln>
        </p:spPr>
      </p:pic>
    </p:spTree>
    <p:extLst>
      <p:ext uri="{BB962C8B-B14F-4D97-AF65-F5344CB8AC3E}">
        <p14:creationId xmlns:p14="http://schemas.microsoft.com/office/powerpoint/2010/main" val="2356260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015A4471-1E45-4F8B-945E-89BC40C18C20}"/>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F91EB9E-DC8A-4A64-A35E-FF7C3D0E6399}"/>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5" name="TextBox 4">
            <a:extLst>
              <a:ext uri="{FF2B5EF4-FFF2-40B4-BE49-F238E27FC236}">
                <a16:creationId xmlns:a16="http://schemas.microsoft.com/office/drawing/2014/main" id="{2530A186-9969-4636-A91B-0CB8848F88F4}"/>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Full scope and sequence with modules, embedded lessons, student practice, and assessments ready for teachers to use</a:t>
            </a:r>
          </a:p>
        </p:txBody>
      </p:sp>
      <p:grpSp>
        <p:nvGrpSpPr>
          <p:cNvPr id="37" name="Group 36">
            <a:extLst>
              <a:ext uri="{FF2B5EF4-FFF2-40B4-BE49-F238E27FC236}">
                <a16:creationId xmlns:a16="http://schemas.microsoft.com/office/drawing/2014/main" id="{5ABA5806-BE43-4B44-9C8D-A55A921A11CF}"/>
              </a:ext>
            </a:extLst>
          </p:cNvPr>
          <p:cNvGrpSpPr/>
          <p:nvPr/>
        </p:nvGrpSpPr>
        <p:grpSpPr>
          <a:xfrm>
            <a:off x="3231665" y="182217"/>
            <a:ext cx="7929823" cy="5361210"/>
            <a:chOff x="3231665" y="182217"/>
            <a:chExt cx="7929823" cy="5361210"/>
          </a:xfrm>
        </p:grpSpPr>
        <p:grpSp>
          <p:nvGrpSpPr>
            <p:cNvPr id="23" name="Group 22">
              <a:extLst>
                <a:ext uri="{FF2B5EF4-FFF2-40B4-BE49-F238E27FC236}">
                  <a16:creationId xmlns:a16="http://schemas.microsoft.com/office/drawing/2014/main" id="{726077E7-CE15-45DD-AB9B-EA41635BB907}"/>
                </a:ext>
              </a:extLst>
            </p:cNvPr>
            <p:cNvGrpSpPr/>
            <p:nvPr/>
          </p:nvGrpSpPr>
          <p:grpSpPr>
            <a:xfrm>
              <a:off x="3231665" y="182217"/>
              <a:ext cx="7929823" cy="5361210"/>
              <a:chOff x="3231665" y="182217"/>
              <a:chExt cx="7929823" cy="5361210"/>
            </a:xfrm>
          </p:grpSpPr>
          <p:pic>
            <p:nvPicPr>
              <p:cNvPr id="9" name="Google Shape;133;p20">
                <a:extLst>
                  <a:ext uri="{FF2B5EF4-FFF2-40B4-BE49-F238E27FC236}">
                    <a16:creationId xmlns:a16="http://schemas.microsoft.com/office/drawing/2014/main" id="{9539B367-C572-4E41-9BFF-690F57FC6A82}"/>
                  </a:ext>
                </a:extLst>
              </p:cNvPr>
              <p:cNvPicPr preferRelativeResize="0">
                <a:picLocks noChangeAspect="1"/>
              </p:cNvPicPr>
              <p:nvPr/>
            </p:nvPicPr>
            <p:blipFill>
              <a:blip r:embed="rId2">
                <a:alphaModFix/>
              </a:blip>
              <a:stretch>
                <a:fillRect/>
              </a:stretch>
            </p:blipFill>
            <p:spPr>
              <a:xfrm>
                <a:off x="3231665" y="182217"/>
                <a:ext cx="7929823" cy="5361210"/>
              </a:xfrm>
              <a:prstGeom prst="rect">
                <a:avLst/>
              </a:prstGeom>
              <a:noFill/>
              <a:ln>
                <a:noFill/>
              </a:ln>
            </p:spPr>
          </p:pic>
          <p:pic>
            <p:nvPicPr>
              <p:cNvPr id="13" name="Google Shape;133;p20">
                <a:extLst>
                  <a:ext uri="{FF2B5EF4-FFF2-40B4-BE49-F238E27FC236}">
                    <a16:creationId xmlns:a16="http://schemas.microsoft.com/office/drawing/2014/main" id="{CBC7A243-93F6-4FB1-BF9A-31B648D44E6B}"/>
                  </a:ext>
                </a:extLst>
              </p:cNvPr>
              <p:cNvPicPr preferRelativeResize="0">
                <a:picLocks noChangeAspect="1"/>
              </p:cNvPicPr>
              <p:nvPr/>
            </p:nvPicPr>
            <p:blipFill rotWithShape="1">
              <a:blip r:embed="rId2">
                <a:alphaModFix/>
              </a:blip>
              <a:srcRect l="62456" t="32557" r="30507" b="63505"/>
              <a:stretch/>
            </p:blipFill>
            <p:spPr>
              <a:xfrm>
                <a:off x="7420754" y="1928812"/>
                <a:ext cx="558021" cy="211138"/>
              </a:xfrm>
              <a:prstGeom prst="rect">
                <a:avLst/>
              </a:prstGeom>
              <a:noFill/>
              <a:ln>
                <a:noFill/>
              </a:ln>
            </p:spPr>
          </p:pic>
        </p:grpSp>
        <p:pic>
          <p:nvPicPr>
            <p:cNvPr id="41" name="Google Shape;133;p20">
              <a:extLst>
                <a:ext uri="{FF2B5EF4-FFF2-40B4-BE49-F238E27FC236}">
                  <a16:creationId xmlns:a16="http://schemas.microsoft.com/office/drawing/2014/main" id="{C41E7889-A152-47FD-BEF3-964DBBD84C8F}"/>
                </a:ext>
              </a:extLst>
            </p:cNvPr>
            <p:cNvPicPr preferRelativeResize="0">
              <a:picLocks noChangeAspect="1"/>
            </p:cNvPicPr>
            <p:nvPr/>
          </p:nvPicPr>
          <p:blipFill rotWithShape="1">
            <a:blip r:embed="rId2">
              <a:alphaModFix/>
            </a:blip>
            <a:srcRect l="23501" t="20293" r="55918" b="74905"/>
            <a:stretch/>
          </p:blipFill>
          <p:spPr>
            <a:xfrm>
              <a:off x="4171951" y="1269833"/>
              <a:ext cx="1631950" cy="257342"/>
            </a:xfrm>
            <a:prstGeom prst="rect">
              <a:avLst/>
            </a:prstGeom>
            <a:noFill/>
            <a:ln>
              <a:noFill/>
            </a:ln>
          </p:spPr>
        </p:pic>
      </p:grpSp>
      <p:sp>
        <p:nvSpPr>
          <p:cNvPr id="32" name="TextBox 31">
            <a:extLst>
              <a:ext uri="{FF2B5EF4-FFF2-40B4-BE49-F238E27FC236}">
                <a16:creationId xmlns:a16="http://schemas.microsoft.com/office/drawing/2014/main" id="{A392429B-402F-400F-9DD8-D69024CB6F07}"/>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Digital Format</a:t>
            </a:r>
          </a:p>
        </p:txBody>
      </p:sp>
      <p:sp>
        <p:nvSpPr>
          <p:cNvPr id="34" name="TextBox 33">
            <a:extLst>
              <a:ext uri="{FF2B5EF4-FFF2-40B4-BE49-F238E27FC236}">
                <a16:creationId xmlns:a16="http://schemas.microsoft.com/office/drawing/2014/main" id="{F6353DCE-8498-47EC-B607-E2F8C7A366EF}"/>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Teacher &amp; Student Supports</a:t>
            </a:r>
          </a:p>
        </p:txBody>
      </p:sp>
      <p:sp>
        <p:nvSpPr>
          <p:cNvPr id="36" name="TextBox 35">
            <a:extLst>
              <a:ext uri="{FF2B5EF4-FFF2-40B4-BE49-F238E27FC236}">
                <a16:creationId xmlns:a16="http://schemas.microsoft.com/office/drawing/2014/main" id="{1913A991-B27B-4368-BBE4-84AB8B6A7A03}"/>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Adaptable for All Learners</a:t>
            </a:r>
          </a:p>
        </p:txBody>
      </p:sp>
      <p:pic>
        <p:nvPicPr>
          <p:cNvPr id="46" name="Graphic 45" descr="Cursor">
            <a:extLst>
              <a:ext uri="{FF2B5EF4-FFF2-40B4-BE49-F238E27FC236}">
                <a16:creationId xmlns:a16="http://schemas.microsoft.com/office/drawing/2014/main" id="{47863206-8A8F-43D2-9D1D-AA2D021215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0047" y="3775034"/>
            <a:ext cx="743761" cy="743761"/>
          </a:xfrm>
          <a:prstGeom prst="rect">
            <a:avLst/>
          </a:prstGeom>
        </p:spPr>
      </p:pic>
      <p:pic>
        <p:nvPicPr>
          <p:cNvPr id="48" name="Graphic 47" descr="Upward trend">
            <a:extLst>
              <a:ext uri="{FF2B5EF4-FFF2-40B4-BE49-F238E27FC236}">
                <a16:creationId xmlns:a16="http://schemas.microsoft.com/office/drawing/2014/main" id="{67C836A0-0967-46AC-8091-729AA87477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3854" y="4567294"/>
            <a:ext cx="676146" cy="676146"/>
          </a:xfrm>
          <a:prstGeom prst="rect">
            <a:avLst/>
          </a:prstGeom>
        </p:spPr>
      </p:pic>
      <p:pic>
        <p:nvPicPr>
          <p:cNvPr id="50" name="Graphic 49" descr="Customer review">
            <a:extLst>
              <a:ext uri="{FF2B5EF4-FFF2-40B4-BE49-F238E27FC236}">
                <a16:creationId xmlns:a16="http://schemas.microsoft.com/office/drawing/2014/main" id="{C09F98A6-0879-49C4-82E8-0AE1670808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39069" y="3103339"/>
            <a:ext cx="625717" cy="625717"/>
          </a:xfrm>
          <a:prstGeom prst="rect">
            <a:avLst/>
          </a:prstGeom>
        </p:spPr>
      </p:pic>
      <p:pic>
        <p:nvPicPr>
          <p:cNvPr id="52" name="Graphic 51" descr="Earth globe Americas">
            <a:extLst>
              <a:ext uri="{FF2B5EF4-FFF2-40B4-BE49-F238E27FC236}">
                <a16:creationId xmlns:a16="http://schemas.microsoft.com/office/drawing/2014/main" id="{66D4335C-EBA4-40D4-9DF8-3E5E690DB5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44588" y="5350800"/>
            <a:ext cx="614678" cy="614678"/>
          </a:xfrm>
          <a:prstGeom prst="rect">
            <a:avLst/>
          </a:prstGeom>
        </p:spPr>
      </p:pic>
      <p:sp>
        <p:nvSpPr>
          <p:cNvPr id="64" name="Rectangle 41">
            <a:extLst>
              <a:ext uri="{FF2B5EF4-FFF2-40B4-BE49-F238E27FC236}">
                <a16:creationId xmlns:a16="http://schemas.microsoft.com/office/drawing/2014/main" id="{75BC6933-AD2D-4ED9-A8B0-ED55D1931959}"/>
              </a:ext>
            </a:extLst>
          </p:cNvPr>
          <p:cNvSpPr/>
          <p:nvPr/>
        </p:nvSpPr>
        <p:spPr>
          <a:xfrm>
            <a:off x="264405" y="15954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54" name="TextBox 53">
            <a:extLst>
              <a:ext uri="{FF2B5EF4-FFF2-40B4-BE49-F238E27FC236}">
                <a16:creationId xmlns:a16="http://schemas.microsoft.com/office/drawing/2014/main" id="{4F4D33A9-ED19-41C3-92B2-8AE773E58161}"/>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Assessment Tools</a:t>
            </a:r>
          </a:p>
        </p:txBody>
      </p:sp>
      <p:sp>
        <p:nvSpPr>
          <p:cNvPr id="56" name="TextBox 55">
            <a:extLst>
              <a:ext uri="{FF2B5EF4-FFF2-40B4-BE49-F238E27FC236}">
                <a16:creationId xmlns:a16="http://schemas.microsoft.com/office/drawing/2014/main" id="{A85DE2A2-F585-4584-B427-5228204D743F}"/>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t>TEKS-Aligned Plans</a:t>
            </a:r>
          </a:p>
        </p:txBody>
      </p:sp>
      <p:pic>
        <p:nvPicPr>
          <p:cNvPr id="58" name="Graphic 57" descr="Puzzle">
            <a:extLst>
              <a:ext uri="{FF2B5EF4-FFF2-40B4-BE49-F238E27FC236}">
                <a16:creationId xmlns:a16="http://schemas.microsoft.com/office/drawing/2014/main" id="{1312D76A-FC4A-4065-9619-98C3F3B5F5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20112" y="2424639"/>
            <a:ext cx="513600" cy="513600"/>
          </a:xfrm>
          <a:prstGeom prst="rect">
            <a:avLst/>
          </a:prstGeom>
        </p:spPr>
      </p:pic>
      <p:pic>
        <p:nvPicPr>
          <p:cNvPr id="60" name="Graphic 59" descr="Monthly calendar">
            <a:extLst>
              <a:ext uri="{FF2B5EF4-FFF2-40B4-BE49-F238E27FC236}">
                <a16:creationId xmlns:a16="http://schemas.microsoft.com/office/drawing/2014/main" id="{0F95709B-6B63-4017-8FC2-C4AC8C2C96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6508" y="1681443"/>
            <a:ext cx="580364" cy="580364"/>
          </a:xfrm>
          <a:prstGeom prst="rect">
            <a:avLst/>
          </a:prstGeom>
        </p:spPr>
      </p:pic>
      <p:sp>
        <p:nvSpPr>
          <p:cNvPr id="62" name="TextBox 61">
            <a:extLst>
              <a:ext uri="{FF2B5EF4-FFF2-40B4-BE49-F238E27FC236}">
                <a16:creationId xmlns:a16="http://schemas.microsoft.com/office/drawing/2014/main" id="{D5279929-E627-4573-955D-2A5175103A63}"/>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Progress Monitoring</a:t>
            </a:r>
          </a:p>
        </p:txBody>
      </p:sp>
    </p:spTree>
    <p:extLst>
      <p:ext uri="{BB962C8B-B14F-4D97-AF65-F5344CB8AC3E}">
        <p14:creationId xmlns:p14="http://schemas.microsoft.com/office/powerpoint/2010/main" val="332936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290C98-F1E1-4A65-AAE1-DBA371FD1148}"/>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Class-level v</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iew</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enables oversight into TEKS mastery to inform future planning</a:t>
            </a:r>
          </a:p>
        </p:txBody>
      </p:sp>
      <p:sp>
        <p:nvSpPr>
          <p:cNvPr id="20" name="Rectangle 19">
            <a:extLst>
              <a:ext uri="{FF2B5EF4-FFF2-40B4-BE49-F238E27FC236}">
                <a16:creationId xmlns:a16="http://schemas.microsoft.com/office/drawing/2014/main" id="{6139DCDB-F238-4EFB-A7FD-EB354D65D67A}"/>
              </a:ext>
            </a:extLst>
          </p:cNvPr>
          <p:cNvSpPr/>
          <p:nvPr/>
        </p:nvSpPr>
        <p:spPr>
          <a:xfrm>
            <a:off x="5296939" y="1900768"/>
            <a:ext cx="1009331" cy="1079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463C32"/>
                </a:solidFill>
                <a:effectLst/>
                <a:uLnTx/>
                <a:uFillTx/>
                <a:latin typeface="Calibri" panose="020F0502020204030204"/>
                <a:ea typeface="+mn-ea"/>
                <a:cs typeface="+mn-cs"/>
              </a:rPr>
              <a:t>TEKS MASTERY OVER TIME</a:t>
            </a:r>
          </a:p>
        </p:txBody>
      </p:sp>
      <p:grpSp>
        <p:nvGrpSpPr>
          <p:cNvPr id="15" name="Group 14">
            <a:extLst>
              <a:ext uri="{FF2B5EF4-FFF2-40B4-BE49-F238E27FC236}">
                <a16:creationId xmlns:a16="http://schemas.microsoft.com/office/drawing/2014/main" id="{DC530AF8-4746-4C58-98B3-54738A93773F}"/>
              </a:ext>
            </a:extLst>
          </p:cNvPr>
          <p:cNvGrpSpPr/>
          <p:nvPr/>
        </p:nvGrpSpPr>
        <p:grpSpPr>
          <a:xfrm>
            <a:off x="4345735" y="1293246"/>
            <a:ext cx="6533660" cy="3920195"/>
            <a:chOff x="3498230" y="1334632"/>
            <a:chExt cx="6533660" cy="3920195"/>
          </a:xfrm>
        </p:grpSpPr>
        <p:pic>
          <p:nvPicPr>
            <p:cNvPr id="17" name="Google Shape;147;p22">
              <a:extLst>
                <a:ext uri="{FF2B5EF4-FFF2-40B4-BE49-F238E27FC236}">
                  <a16:creationId xmlns:a16="http://schemas.microsoft.com/office/drawing/2014/main" id="{EF43169E-AEED-42C1-B804-9B5DF6641691}"/>
                </a:ext>
              </a:extLst>
            </p:cNvPr>
            <p:cNvPicPr preferRelativeResize="0">
              <a:picLocks noChangeAspect="1"/>
            </p:cNvPicPr>
            <p:nvPr/>
          </p:nvPicPr>
          <p:blipFill rotWithShape="1">
            <a:blip r:embed="rId2">
              <a:alphaModFix/>
            </a:blip>
            <a:srcRect r="26834" b="15654"/>
            <a:stretch/>
          </p:blipFill>
          <p:spPr>
            <a:xfrm>
              <a:off x="4354513" y="1654275"/>
              <a:ext cx="4856162" cy="2865609"/>
            </a:xfrm>
            <a:prstGeom prst="rect">
              <a:avLst/>
            </a:prstGeom>
            <a:noFill/>
            <a:ln>
              <a:noFill/>
            </a:ln>
          </p:spPr>
        </p:pic>
        <p:pic>
          <p:nvPicPr>
            <p:cNvPr id="19" name="Picture 4" descr="Laptop PNG, Laptop Transparent Background - FreeIconsPNG">
              <a:extLst>
                <a:ext uri="{FF2B5EF4-FFF2-40B4-BE49-F238E27FC236}">
                  <a16:creationId xmlns:a16="http://schemas.microsoft.com/office/drawing/2014/main" id="{7A5EBEB9-54D0-4EF4-AC52-CDADB5881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230" y="1334632"/>
              <a:ext cx="6533660" cy="392019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A41D4FC-0CF7-40ED-B874-3D5828219913}"/>
                </a:ext>
              </a:extLst>
            </p:cNvPr>
            <p:cNvSpPr/>
            <p:nvPr/>
          </p:nvSpPr>
          <p:spPr>
            <a:xfrm>
              <a:off x="7597268" y="1975706"/>
              <a:ext cx="665224" cy="237043"/>
            </a:xfrm>
            <a:prstGeom prst="rect">
              <a:avLst/>
            </a:prstGeom>
            <a:solidFill>
              <a:srgbClr val="26C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0BB708C4-3E14-487D-A9BC-8879BF8EBFED}"/>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78A7B3-CE49-4657-AC71-51946710BC80}"/>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8" name="TextBox 7">
            <a:extLst>
              <a:ext uri="{FF2B5EF4-FFF2-40B4-BE49-F238E27FC236}">
                <a16:creationId xmlns:a16="http://schemas.microsoft.com/office/drawing/2014/main" id="{040026C8-733F-463B-9141-2C0960D78C9B}"/>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Digital Format</a:t>
            </a:r>
          </a:p>
        </p:txBody>
      </p:sp>
      <p:sp>
        <p:nvSpPr>
          <p:cNvPr id="12" name="TextBox 11">
            <a:extLst>
              <a:ext uri="{FF2B5EF4-FFF2-40B4-BE49-F238E27FC236}">
                <a16:creationId xmlns:a16="http://schemas.microsoft.com/office/drawing/2014/main" id="{7B8E7B50-ACF3-4390-97EC-8B4126ABA143}"/>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Teacher &amp; Student Supports</a:t>
            </a:r>
          </a:p>
        </p:txBody>
      </p:sp>
      <p:sp>
        <p:nvSpPr>
          <p:cNvPr id="46" name="Rectangle 41">
            <a:extLst>
              <a:ext uri="{FF2B5EF4-FFF2-40B4-BE49-F238E27FC236}">
                <a16:creationId xmlns:a16="http://schemas.microsoft.com/office/drawing/2014/main" id="{526507D8-05E8-4769-8712-8B37E8EDA9DF}"/>
              </a:ext>
            </a:extLst>
          </p:cNvPr>
          <p:cNvSpPr/>
          <p:nvPr/>
        </p:nvSpPr>
        <p:spPr>
          <a:xfrm>
            <a:off x="264405" y="23066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13" name="TextBox 12">
            <a:extLst>
              <a:ext uri="{FF2B5EF4-FFF2-40B4-BE49-F238E27FC236}">
                <a16:creationId xmlns:a16="http://schemas.microsoft.com/office/drawing/2014/main" id="{FD315182-41F0-439D-8EDE-0CC40E48EE95}"/>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Adaptable for All Learners</a:t>
            </a:r>
          </a:p>
        </p:txBody>
      </p:sp>
      <p:pic>
        <p:nvPicPr>
          <p:cNvPr id="14" name="Graphic 13" descr="Cursor">
            <a:extLst>
              <a:ext uri="{FF2B5EF4-FFF2-40B4-BE49-F238E27FC236}">
                <a16:creationId xmlns:a16="http://schemas.microsoft.com/office/drawing/2014/main" id="{ED2E14C8-A3C9-4994-BEAF-90CCA7FCF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0047" y="3775034"/>
            <a:ext cx="743761" cy="743761"/>
          </a:xfrm>
          <a:prstGeom prst="rect">
            <a:avLst/>
          </a:prstGeom>
        </p:spPr>
      </p:pic>
      <p:pic>
        <p:nvPicPr>
          <p:cNvPr id="28" name="Graphic 27" descr="Upward trend">
            <a:extLst>
              <a:ext uri="{FF2B5EF4-FFF2-40B4-BE49-F238E27FC236}">
                <a16:creationId xmlns:a16="http://schemas.microsoft.com/office/drawing/2014/main" id="{55E730AB-E4D6-480E-B28E-2511A3269D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3854" y="4567294"/>
            <a:ext cx="676146" cy="676146"/>
          </a:xfrm>
          <a:prstGeom prst="rect">
            <a:avLst/>
          </a:prstGeom>
        </p:spPr>
      </p:pic>
      <p:pic>
        <p:nvPicPr>
          <p:cNvPr id="30" name="Graphic 29" descr="Customer review">
            <a:extLst>
              <a:ext uri="{FF2B5EF4-FFF2-40B4-BE49-F238E27FC236}">
                <a16:creationId xmlns:a16="http://schemas.microsoft.com/office/drawing/2014/main" id="{F7F3C34B-CD0A-4558-9B7F-060399C363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9069" y="3103339"/>
            <a:ext cx="625717" cy="625717"/>
          </a:xfrm>
          <a:prstGeom prst="rect">
            <a:avLst/>
          </a:prstGeom>
        </p:spPr>
      </p:pic>
      <p:pic>
        <p:nvPicPr>
          <p:cNvPr id="32" name="Graphic 31" descr="Earth globe Americas">
            <a:extLst>
              <a:ext uri="{FF2B5EF4-FFF2-40B4-BE49-F238E27FC236}">
                <a16:creationId xmlns:a16="http://schemas.microsoft.com/office/drawing/2014/main" id="{EBC013E2-A0AD-4B5F-9867-E0E20D10C9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44588" y="5350800"/>
            <a:ext cx="614678" cy="614678"/>
          </a:xfrm>
          <a:prstGeom prst="rect">
            <a:avLst/>
          </a:prstGeom>
        </p:spPr>
      </p:pic>
      <p:sp>
        <p:nvSpPr>
          <p:cNvPr id="34" name="TextBox 33">
            <a:extLst>
              <a:ext uri="{FF2B5EF4-FFF2-40B4-BE49-F238E27FC236}">
                <a16:creationId xmlns:a16="http://schemas.microsoft.com/office/drawing/2014/main" id="{82A639C1-337D-4E35-937D-F469D1E3A97F}"/>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t>Assessment Tools</a:t>
            </a:r>
          </a:p>
        </p:txBody>
      </p:sp>
      <p:sp>
        <p:nvSpPr>
          <p:cNvPr id="36" name="TextBox 35">
            <a:extLst>
              <a:ext uri="{FF2B5EF4-FFF2-40B4-BE49-F238E27FC236}">
                <a16:creationId xmlns:a16="http://schemas.microsoft.com/office/drawing/2014/main" id="{0BEBD7B4-97DB-4715-9364-5743AD4D33DF}"/>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TEKS-Aligned Plans</a:t>
            </a:r>
          </a:p>
        </p:txBody>
      </p:sp>
      <p:pic>
        <p:nvPicPr>
          <p:cNvPr id="38" name="Graphic 37" descr="Puzzle">
            <a:extLst>
              <a:ext uri="{FF2B5EF4-FFF2-40B4-BE49-F238E27FC236}">
                <a16:creationId xmlns:a16="http://schemas.microsoft.com/office/drawing/2014/main" id="{AB9BBEDD-C935-4E85-A3D3-3516268F1C1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0112" y="2424639"/>
            <a:ext cx="513600" cy="513600"/>
          </a:xfrm>
          <a:prstGeom prst="rect">
            <a:avLst/>
          </a:prstGeom>
        </p:spPr>
      </p:pic>
      <p:pic>
        <p:nvPicPr>
          <p:cNvPr id="40" name="Graphic 39" descr="Monthly calendar">
            <a:extLst>
              <a:ext uri="{FF2B5EF4-FFF2-40B4-BE49-F238E27FC236}">
                <a16:creationId xmlns:a16="http://schemas.microsoft.com/office/drawing/2014/main" id="{40580168-2E9D-4516-A051-1F12F44B7A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508" y="1681443"/>
            <a:ext cx="580364" cy="580364"/>
          </a:xfrm>
          <a:prstGeom prst="rect">
            <a:avLst/>
          </a:prstGeom>
        </p:spPr>
      </p:pic>
      <p:sp>
        <p:nvSpPr>
          <p:cNvPr id="44" name="TextBox 43">
            <a:extLst>
              <a:ext uri="{FF2B5EF4-FFF2-40B4-BE49-F238E27FC236}">
                <a16:creationId xmlns:a16="http://schemas.microsoft.com/office/drawing/2014/main" id="{690BD572-0B7A-45A8-9EF5-064930A41181}"/>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Progress Monitoring</a:t>
            </a:r>
          </a:p>
        </p:txBody>
      </p:sp>
    </p:spTree>
    <p:extLst>
      <p:ext uri="{BB962C8B-B14F-4D97-AF65-F5344CB8AC3E}">
        <p14:creationId xmlns:p14="http://schemas.microsoft.com/office/powerpoint/2010/main" val="3230654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C5F70E5-A0E3-4ADD-BD98-227998E0AB6F}"/>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Teacher notifications provide helpful information about students who mastering content and those who need targeted supports</a:t>
            </a:r>
          </a:p>
        </p:txBody>
      </p:sp>
      <p:pic>
        <p:nvPicPr>
          <p:cNvPr id="35" name="Google Shape;174;p25">
            <a:extLst>
              <a:ext uri="{FF2B5EF4-FFF2-40B4-BE49-F238E27FC236}">
                <a16:creationId xmlns:a16="http://schemas.microsoft.com/office/drawing/2014/main" id="{78A55B08-04FA-4CBD-82D5-756C7FD0CAD3}"/>
              </a:ext>
            </a:extLst>
          </p:cNvPr>
          <p:cNvPicPr preferRelativeResize="0">
            <a:picLocks noChangeAspect="1"/>
          </p:cNvPicPr>
          <p:nvPr/>
        </p:nvPicPr>
        <p:blipFill rotWithShape="1">
          <a:blip r:embed="rId2">
            <a:alphaModFix/>
          </a:blip>
          <a:srcRect t="12699" b="44362"/>
          <a:stretch/>
        </p:blipFill>
        <p:spPr>
          <a:xfrm>
            <a:off x="4770097" y="1517672"/>
            <a:ext cx="5646921" cy="3245264"/>
          </a:xfrm>
          <a:prstGeom prst="rect">
            <a:avLst/>
          </a:prstGeom>
          <a:noFill/>
          <a:ln>
            <a:noFill/>
          </a:ln>
        </p:spPr>
      </p:pic>
      <p:pic>
        <p:nvPicPr>
          <p:cNvPr id="37" name="Picture 4" descr="Laptop PNG, Laptop Transparent Background - FreeIconsPNG">
            <a:extLst>
              <a:ext uri="{FF2B5EF4-FFF2-40B4-BE49-F238E27FC236}">
                <a16:creationId xmlns:a16="http://schemas.microsoft.com/office/drawing/2014/main" id="{48BE664D-3350-4B8F-9AD1-FDF63FEF1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736" y="1290486"/>
            <a:ext cx="6533660" cy="39201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CF1B4BD-2FF6-4270-B56A-943E2D4A3478}"/>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9" name="Rectangle 41">
            <a:extLst>
              <a:ext uri="{FF2B5EF4-FFF2-40B4-BE49-F238E27FC236}">
                <a16:creationId xmlns:a16="http://schemas.microsoft.com/office/drawing/2014/main" id="{83E19C90-0AF9-4BFB-9423-59F4A899A649}"/>
              </a:ext>
            </a:extLst>
          </p:cNvPr>
          <p:cNvSpPr/>
          <p:nvPr/>
        </p:nvSpPr>
        <p:spPr>
          <a:xfrm>
            <a:off x="264405" y="30686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5" name="TextBox 4">
            <a:extLst>
              <a:ext uri="{FF2B5EF4-FFF2-40B4-BE49-F238E27FC236}">
                <a16:creationId xmlns:a16="http://schemas.microsoft.com/office/drawing/2014/main" id="{D4B9FA00-70CB-4CE9-B271-9977E4F1B705}"/>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6" name="TextBox 5">
            <a:extLst>
              <a:ext uri="{FF2B5EF4-FFF2-40B4-BE49-F238E27FC236}">
                <a16:creationId xmlns:a16="http://schemas.microsoft.com/office/drawing/2014/main" id="{9CE9BC4C-3851-4CB1-AAD6-C4D00A242DD1}"/>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Digital Format</a:t>
            </a:r>
          </a:p>
        </p:txBody>
      </p:sp>
      <p:sp>
        <p:nvSpPr>
          <p:cNvPr id="7" name="TextBox 6">
            <a:extLst>
              <a:ext uri="{FF2B5EF4-FFF2-40B4-BE49-F238E27FC236}">
                <a16:creationId xmlns:a16="http://schemas.microsoft.com/office/drawing/2014/main" id="{619DB617-09FC-41B5-A8B8-54D98B06AB1C}"/>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t>Teacher &amp; Student Supports</a:t>
            </a:r>
          </a:p>
        </p:txBody>
      </p:sp>
      <p:sp>
        <p:nvSpPr>
          <p:cNvPr id="8" name="TextBox 7">
            <a:extLst>
              <a:ext uri="{FF2B5EF4-FFF2-40B4-BE49-F238E27FC236}">
                <a16:creationId xmlns:a16="http://schemas.microsoft.com/office/drawing/2014/main" id="{F92BE9F8-052F-48D2-94E5-D0517FC65193}"/>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Adaptable for All Learners</a:t>
            </a:r>
          </a:p>
        </p:txBody>
      </p:sp>
      <p:pic>
        <p:nvPicPr>
          <p:cNvPr id="9" name="Graphic 8" descr="Cursor">
            <a:extLst>
              <a:ext uri="{FF2B5EF4-FFF2-40B4-BE49-F238E27FC236}">
                <a16:creationId xmlns:a16="http://schemas.microsoft.com/office/drawing/2014/main" id="{4D0299BA-928A-440D-92E7-0002AA7125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0047" y="3775034"/>
            <a:ext cx="743761" cy="743761"/>
          </a:xfrm>
          <a:prstGeom prst="rect">
            <a:avLst/>
          </a:prstGeom>
        </p:spPr>
      </p:pic>
      <p:pic>
        <p:nvPicPr>
          <p:cNvPr id="10" name="Graphic 9" descr="Upward trend">
            <a:extLst>
              <a:ext uri="{FF2B5EF4-FFF2-40B4-BE49-F238E27FC236}">
                <a16:creationId xmlns:a16="http://schemas.microsoft.com/office/drawing/2014/main" id="{406730D8-DB73-4F51-A1F2-34EA649B2E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3854" y="4567294"/>
            <a:ext cx="676146" cy="676146"/>
          </a:xfrm>
          <a:prstGeom prst="rect">
            <a:avLst/>
          </a:prstGeom>
        </p:spPr>
      </p:pic>
      <p:pic>
        <p:nvPicPr>
          <p:cNvPr id="11" name="Graphic 10" descr="Customer review">
            <a:extLst>
              <a:ext uri="{FF2B5EF4-FFF2-40B4-BE49-F238E27FC236}">
                <a16:creationId xmlns:a16="http://schemas.microsoft.com/office/drawing/2014/main" id="{C0B5127C-1347-4A10-A384-80D0CFAEE0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9069" y="3103339"/>
            <a:ext cx="625717" cy="625717"/>
          </a:xfrm>
          <a:prstGeom prst="rect">
            <a:avLst/>
          </a:prstGeom>
        </p:spPr>
      </p:pic>
      <p:pic>
        <p:nvPicPr>
          <p:cNvPr id="12" name="Graphic 11" descr="Earth globe Americas">
            <a:extLst>
              <a:ext uri="{FF2B5EF4-FFF2-40B4-BE49-F238E27FC236}">
                <a16:creationId xmlns:a16="http://schemas.microsoft.com/office/drawing/2014/main" id="{F07983F9-DB78-4AFF-B4B5-C4FE7B5580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44588" y="5350800"/>
            <a:ext cx="614678" cy="614678"/>
          </a:xfrm>
          <a:prstGeom prst="rect">
            <a:avLst/>
          </a:prstGeom>
        </p:spPr>
      </p:pic>
      <p:sp>
        <p:nvSpPr>
          <p:cNvPr id="13" name="TextBox 12">
            <a:extLst>
              <a:ext uri="{FF2B5EF4-FFF2-40B4-BE49-F238E27FC236}">
                <a16:creationId xmlns:a16="http://schemas.microsoft.com/office/drawing/2014/main" id="{E789CBB7-9A7F-48F3-B458-CE4D7FCB5884}"/>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Assessment Tools</a:t>
            </a:r>
          </a:p>
        </p:txBody>
      </p:sp>
      <p:sp>
        <p:nvSpPr>
          <p:cNvPr id="17" name="TextBox 16">
            <a:extLst>
              <a:ext uri="{FF2B5EF4-FFF2-40B4-BE49-F238E27FC236}">
                <a16:creationId xmlns:a16="http://schemas.microsoft.com/office/drawing/2014/main" id="{318BAA59-B3E9-4B59-86A4-E167F28C0C2F}"/>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TEKS-Aligned Plans</a:t>
            </a:r>
          </a:p>
        </p:txBody>
      </p:sp>
      <p:pic>
        <p:nvPicPr>
          <p:cNvPr id="23" name="Graphic 22" descr="Puzzle">
            <a:extLst>
              <a:ext uri="{FF2B5EF4-FFF2-40B4-BE49-F238E27FC236}">
                <a16:creationId xmlns:a16="http://schemas.microsoft.com/office/drawing/2014/main" id="{77788C2A-BFE4-4400-8DBE-9B6FB94D48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0112" y="2424639"/>
            <a:ext cx="513600" cy="513600"/>
          </a:xfrm>
          <a:prstGeom prst="rect">
            <a:avLst/>
          </a:prstGeom>
        </p:spPr>
      </p:pic>
      <p:pic>
        <p:nvPicPr>
          <p:cNvPr id="25" name="Graphic 24" descr="Monthly calendar">
            <a:extLst>
              <a:ext uri="{FF2B5EF4-FFF2-40B4-BE49-F238E27FC236}">
                <a16:creationId xmlns:a16="http://schemas.microsoft.com/office/drawing/2014/main" id="{5F57CB81-96B2-4070-ACA3-EA7C490A40B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508" y="1681443"/>
            <a:ext cx="580364" cy="580364"/>
          </a:xfrm>
          <a:prstGeom prst="rect">
            <a:avLst/>
          </a:prstGeom>
        </p:spPr>
      </p:pic>
      <p:sp>
        <p:nvSpPr>
          <p:cNvPr id="27" name="TextBox 26">
            <a:extLst>
              <a:ext uri="{FF2B5EF4-FFF2-40B4-BE49-F238E27FC236}">
                <a16:creationId xmlns:a16="http://schemas.microsoft.com/office/drawing/2014/main" id="{BFCCA247-F58E-4060-9FDF-362369F3F10A}"/>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Progress Monitoring</a:t>
            </a:r>
          </a:p>
        </p:txBody>
      </p:sp>
    </p:spTree>
    <p:extLst>
      <p:ext uri="{BB962C8B-B14F-4D97-AF65-F5344CB8AC3E}">
        <p14:creationId xmlns:p14="http://schemas.microsoft.com/office/powerpoint/2010/main" val="267256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01199D-D533-4C0F-AF0D-AD3EEA5EFE7C}"/>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Student can view skills that are mastered and those in progress from both at-home and in-school environments</a:t>
            </a:r>
          </a:p>
        </p:txBody>
      </p:sp>
      <p:pic>
        <p:nvPicPr>
          <p:cNvPr id="10" name="Google Shape;156;p23">
            <a:extLst>
              <a:ext uri="{FF2B5EF4-FFF2-40B4-BE49-F238E27FC236}">
                <a16:creationId xmlns:a16="http://schemas.microsoft.com/office/drawing/2014/main" id="{569A1E18-3110-4988-8170-08200CE33521}"/>
              </a:ext>
            </a:extLst>
          </p:cNvPr>
          <p:cNvPicPr preferRelativeResize="0"/>
          <p:nvPr/>
        </p:nvPicPr>
        <p:blipFill rotWithShape="1">
          <a:blip r:embed="rId2">
            <a:alphaModFix/>
          </a:blip>
          <a:srcRect r="39800"/>
          <a:stretch/>
        </p:blipFill>
        <p:spPr>
          <a:xfrm>
            <a:off x="5188069" y="1558795"/>
            <a:ext cx="4793329" cy="3145682"/>
          </a:xfrm>
          <a:prstGeom prst="rect">
            <a:avLst/>
          </a:prstGeom>
          <a:noFill/>
          <a:ln>
            <a:noFill/>
          </a:ln>
        </p:spPr>
      </p:pic>
      <p:pic>
        <p:nvPicPr>
          <p:cNvPr id="12" name="Picture 4" descr="Laptop PNG, Laptop Transparent Background - FreeIconsPNG">
            <a:extLst>
              <a:ext uri="{FF2B5EF4-FFF2-40B4-BE49-F238E27FC236}">
                <a16:creationId xmlns:a16="http://schemas.microsoft.com/office/drawing/2014/main" id="{A2B8D1AA-F906-4B5B-9044-557E38BDC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736" y="1290486"/>
            <a:ext cx="6533660" cy="3920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3830B0F-9D8A-4EE5-9E04-38A83B0B8A90}"/>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41">
            <a:extLst>
              <a:ext uri="{FF2B5EF4-FFF2-40B4-BE49-F238E27FC236}">
                <a16:creationId xmlns:a16="http://schemas.microsoft.com/office/drawing/2014/main" id="{57D5DB07-0BA7-4CBA-8368-225D0FFB228E}"/>
              </a:ext>
            </a:extLst>
          </p:cNvPr>
          <p:cNvSpPr/>
          <p:nvPr/>
        </p:nvSpPr>
        <p:spPr>
          <a:xfrm>
            <a:off x="264405" y="37925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6" name="TextBox 5">
            <a:extLst>
              <a:ext uri="{FF2B5EF4-FFF2-40B4-BE49-F238E27FC236}">
                <a16:creationId xmlns:a16="http://schemas.microsoft.com/office/drawing/2014/main" id="{1C77B2AE-1778-4ACF-A4B5-AD2BA1609379}"/>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7" name="TextBox 6">
            <a:extLst>
              <a:ext uri="{FF2B5EF4-FFF2-40B4-BE49-F238E27FC236}">
                <a16:creationId xmlns:a16="http://schemas.microsoft.com/office/drawing/2014/main" id="{1F3F1893-6979-4901-9382-ECB0B31E5D8B}"/>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t>Digital Format</a:t>
            </a:r>
          </a:p>
        </p:txBody>
      </p:sp>
      <p:sp>
        <p:nvSpPr>
          <p:cNvPr id="9" name="TextBox 8">
            <a:extLst>
              <a:ext uri="{FF2B5EF4-FFF2-40B4-BE49-F238E27FC236}">
                <a16:creationId xmlns:a16="http://schemas.microsoft.com/office/drawing/2014/main" id="{C6800D8A-D539-4165-A273-4BC2A6249CC8}"/>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Teacher &amp; Student Supports</a:t>
            </a:r>
          </a:p>
        </p:txBody>
      </p:sp>
      <p:sp>
        <p:nvSpPr>
          <p:cNvPr id="11" name="TextBox 10">
            <a:extLst>
              <a:ext uri="{FF2B5EF4-FFF2-40B4-BE49-F238E27FC236}">
                <a16:creationId xmlns:a16="http://schemas.microsoft.com/office/drawing/2014/main" id="{B33BB22D-E8AF-48B1-AFAB-54D76FA42910}"/>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Adaptable for All Learners</a:t>
            </a:r>
          </a:p>
        </p:txBody>
      </p:sp>
      <p:pic>
        <p:nvPicPr>
          <p:cNvPr id="13" name="Graphic 12" descr="Cursor">
            <a:extLst>
              <a:ext uri="{FF2B5EF4-FFF2-40B4-BE49-F238E27FC236}">
                <a16:creationId xmlns:a16="http://schemas.microsoft.com/office/drawing/2014/main" id="{DA71C104-3C29-46CD-90A5-D6952D393B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0047" y="3775034"/>
            <a:ext cx="743761" cy="743761"/>
          </a:xfrm>
          <a:prstGeom prst="rect">
            <a:avLst/>
          </a:prstGeom>
        </p:spPr>
      </p:pic>
      <p:pic>
        <p:nvPicPr>
          <p:cNvPr id="17" name="Graphic 16" descr="Upward trend">
            <a:extLst>
              <a:ext uri="{FF2B5EF4-FFF2-40B4-BE49-F238E27FC236}">
                <a16:creationId xmlns:a16="http://schemas.microsoft.com/office/drawing/2014/main" id="{4DC96700-7999-4282-BAFB-AC8152A9F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3854" y="4567294"/>
            <a:ext cx="676146" cy="676146"/>
          </a:xfrm>
          <a:prstGeom prst="rect">
            <a:avLst/>
          </a:prstGeom>
        </p:spPr>
      </p:pic>
      <p:pic>
        <p:nvPicPr>
          <p:cNvPr id="21" name="Graphic 20" descr="Customer review">
            <a:extLst>
              <a:ext uri="{FF2B5EF4-FFF2-40B4-BE49-F238E27FC236}">
                <a16:creationId xmlns:a16="http://schemas.microsoft.com/office/drawing/2014/main" id="{62C83B0B-581B-4B16-AA8D-00FFC8BA35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9069" y="3103339"/>
            <a:ext cx="625717" cy="625717"/>
          </a:xfrm>
          <a:prstGeom prst="rect">
            <a:avLst/>
          </a:prstGeom>
        </p:spPr>
      </p:pic>
      <p:pic>
        <p:nvPicPr>
          <p:cNvPr id="23" name="Graphic 22" descr="Earth globe Americas">
            <a:extLst>
              <a:ext uri="{FF2B5EF4-FFF2-40B4-BE49-F238E27FC236}">
                <a16:creationId xmlns:a16="http://schemas.microsoft.com/office/drawing/2014/main" id="{D00DC7AA-F0EA-4F5C-B67C-2064DB2C0C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44588" y="5350800"/>
            <a:ext cx="614678" cy="614678"/>
          </a:xfrm>
          <a:prstGeom prst="rect">
            <a:avLst/>
          </a:prstGeom>
        </p:spPr>
      </p:pic>
      <p:sp>
        <p:nvSpPr>
          <p:cNvPr id="27" name="TextBox 26">
            <a:extLst>
              <a:ext uri="{FF2B5EF4-FFF2-40B4-BE49-F238E27FC236}">
                <a16:creationId xmlns:a16="http://schemas.microsoft.com/office/drawing/2014/main" id="{8EC95460-3409-4336-B118-54255A45B78F}"/>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Assessment Tools</a:t>
            </a:r>
          </a:p>
        </p:txBody>
      </p:sp>
      <p:sp>
        <p:nvSpPr>
          <p:cNvPr id="29" name="TextBox 28">
            <a:extLst>
              <a:ext uri="{FF2B5EF4-FFF2-40B4-BE49-F238E27FC236}">
                <a16:creationId xmlns:a16="http://schemas.microsoft.com/office/drawing/2014/main" id="{C58A9CC1-82B7-49A4-824F-300E9DCC23B4}"/>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TEKS-Aligned Plans</a:t>
            </a:r>
          </a:p>
        </p:txBody>
      </p:sp>
      <p:pic>
        <p:nvPicPr>
          <p:cNvPr id="31" name="Graphic 30" descr="Puzzle">
            <a:extLst>
              <a:ext uri="{FF2B5EF4-FFF2-40B4-BE49-F238E27FC236}">
                <a16:creationId xmlns:a16="http://schemas.microsoft.com/office/drawing/2014/main" id="{1B9374A2-2CF9-47AB-82D2-D4412587A40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0112" y="2424639"/>
            <a:ext cx="513600" cy="513600"/>
          </a:xfrm>
          <a:prstGeom prst="rect">
            <a:avLst/>
          </a:prstGeom>
        </p:spPr>
      </p:pic>
      <p:pic>
        <p:nvPicPr>
          <p:cNvPr id="33" name="Graphic 32" descr="Monthly calendar">
            <a:extLst>
              <a:ext uri="{FF2B5EF4-FFF2-40B4-BE49-F238E27FC236}">
                <a16:creationId xmlns:a16="http://schemas.microsoft.com/office/drawing/2014/main" id="{A36C60B2-0479-48C5-A945-857B02038A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508" y="1681443"/>
            <a:ext cx="580364" cy="580364"/>
          </a:xfrm>
          <a:prstGeom prst="rect">
            <a:avLst/>
          </a:prstGeom>
        </p:spPr>
      </p:pic>
      <p:sp>
        <p:nvSpPr>
          <p:cNvPr id="35" name="TextBox 34">
            <a:extLst>
              <a:ext uri="{FF2B5EF4-FFF2-40B4-BE49-F238E27FC236}">
                <a16:creationId xmlns:a16="http://schemas.microsoft.com/office/drawing/2014/main" id="{8C54A2BD-2557-46EC-91A0-898D724356CA}"/>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Progress Monitoring</a:t>
            </a:r>
          </a:p>
        </p:txBody>
      </p:sp>
    </p:spTree>
    <p:extLst>
      <p:ext uri="{BB962C8B-B14F-4D97-AF65-F5344CB8AC3E}">
        <p14:creationId xmlns:p14="http://schemas.microsoft.com/office/powerpoint/2010/main" val="188537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Google Shape;141;p21">
            <a:extLst>
              <a:ext uri="{FF2B5EF4-FFF2-40B4-BE49-F238E27FC236}">
                <a16:creationId xmlns:a16="http://schemas.microsoft.com/office/drawing/2014/main" id="{D6F03C70-051D-42CF-A728-841F636D955D}"/>
              </a:ext>
            </a:extLst>
          </p:cNvPr>
          <p:cNvPicPr preferRelativeResize="0">
            <a:picLocks noChangeAspect="1"/>
          </p:cNvPicPr>
          <p:nvPr/>
        </p:nvPicPr>
        <p:blipFill rotWithShape="1">
          <a:blip r:embed="rId2">
            <a:alphaModFix/>
          </a:blip>
          <a:srcRect t="3972" r="22222"/>
          <a:stretch/>
        </p:blipFill>
        <p:spPr>
          <a:xfrm>
            <a:off x="5234801" y="1552542"/>
            <a:ext cx="4832066" cy="3087189"/>
          </a:xfrm>
          <a:prstGeom prst="rect">
            <a:avLst/>
          </a:prstGeom>
          <a:noFill/>
          <a:ln w="9525" cap="flat" cmpd="sng">
            <a:solidFill>
              <a:srgbClr val="000000"/>
            </a:solidFill>
            <a:prstDash val="solid"/>
            <a:round/>
            <a:headEnd type="none" w="sm" len="sm"/>
            <a:tailEnd type="none" w="sm" len="sm"/>
          </a:ln>
        </p:spPr>
      </p:pic>
      <p:pic>
        <p:nvPicPr>
          <p:cNvPr id="191492" name="Picture 4" descr="Laptop PNG, Laptop Transparent Background - FreeIconsPNG">
            <a:extLst>
              <a:ext uri="{FF2B5EF4-FFF2-40B4-BE49-F238E27FC236}">
                <a16:creationId xmlns:a16="http://schemas.microsoft.com/office/drawing/2014/main" id="{863F1DB3-529D-4239-9C1D-5BD58BB16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736" y="1290486"/>
            <a:ext cx="6533660" cy="39201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139DCDB-F238-4EFB-A7FD-EB354D65D67A}"/>
              </a:ext>
            </a:extLst>
          </p:cNvPr>
          <p:cNvSpPr/>
          <p:nvPr/>
        </p:nvSpPr>
        <p:spPr>
          <a:xfrm>
            <a:off x="5296939" y="1900768"/>
            <a:ext cx="1009331" cy="1079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463C32"/>
                </a:solidFill>
                <a:effectLst/>
                <a:uLnTx/>
                <a:uFillTx/>
                <a:latin typeface="Calibri" panose="020F0502020204030204"/>
                <a:ea typeface="+mn-ea"/>
                <a:cs typeface="+mn-cs"/>
              </a:rPr>
              <a:t>TEKS MASTERY OVER TIME</a:t>
            </a:r>
          </a:p>
        </p:txBody>
      </p:sp>
      <p:sp>
        <p:nvSpPr>
          <p:cNvPr id="9" name="TextBox 8">
            <a:extLst>
              <a:ext uri="{FF2B5EF4-FFF2-40B4-BE49-F238E27FC236}">
                <a16:creationId xmlns:a16="http://schemas.microsoft.com/office/drawing/2014/main" id="{028270FD-8FFD-415E-8452-E57D5454EC61}"/>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Quick and simple overview of progress towards TEKS mastery throughout the school year</a:t>
            </a:r>
          </a:p>
        </p:txBody>
      </p:sp>
      <p:sp>
        <p:nvSpPr>
          <p:cNvPr id="2" name="Rectangle: Rounded Corners 1">
            <a:extLst>
              <a:ext uri="{FF2B5EF4-FFF2-40B4-BE49-F238E27FC236}">
                <a16:creationId xmlns:a16="http://schemas.microsoft.com/office/drawing/2014/main" id="{892ED3C7-63EB-4508-9E08-03A0CB2C596B}"/>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00A4232-5E9D-422E-AA95-BEF2125E05FC}"/>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7" name="TextBox 6">
            <a:extLst>
              <a:ext uri="{FF2B5EF4-FFF2-40B4-BE49-F238E27FC236}">
                <a16:creationId xmlns:a16="http://schemas.microsoft.com/office/drawing/2014/main" id="{3F2BEF22-85FE-42F5-BA51-16D88015E45B}"/>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Digital Format</a:t>
            </a:r>
          </a:p>
        </p:txBody>
      </p:sp>
      <p:sp>
        <p:nvSpPr>
          <p:cNvPr id="8" name="TextBox 7">
            <a:extLst>
              <a:ext uri="{FF2B5EF4-FFF2-40B4-BE49-F238E27FC236}">
                <a16:creationId xmlns:a16="http://schemas.microsoft.com/office/drawing/2014/main" id="{713F8B5B-8059-4C37-8A65-341DBD718D24}"/>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Teacher &amp; Student Supports</a:t>
            </a:r>
          </a:p>
        </p:txBody>
      </p:sp>
      <p:sp>
        <p:nvSpPr>
          <p:cNvPr id="11" name="TextBox 10">
            <a:extLst>
              <a:ext uri="{FF2B5EF4-FFF2-40B4-BE49-F238E27FC236}">
                <a16:creationId xmlns:a16="http://schemas.microsoft.com/office/drawing/2014/main" id="{A2FAC78D-E335-43AC-915E-FE92E06F34EA}"/>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Adaptable for All Learners</a:t>
            </a:r>
          </a:p>
        </p:txBody>
      </p:sp>
      <p:sp>
        <p:nvSpPr>
          <p:cNvPr id="36" name="Rectangle 41">
            <a:extLst>
              <a:ext uri="{FF2B5EF4-FFF2-40B4-BE49-F238E27FC236}">
                <a16:creationId xmlns:a16="http://schemas.microsoft.com/office/drawing/2014/main" id="{D12B731A-CFD8-4EE5-B070-1D0110C0F340}"/>
              </a:ext>
            </a:extLst>
          </p:cNvPr>
          <p:cNvSpPr/>
          <p:nvPr/>
        </p:nvSpPr>
        <p:spPr>
          <a:xfrm>
            <a:off x="264405" y="4567294"/>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pic>
        <p:nvPicPr>
          <p:cNvPr id="12" name="Graphic 11" descr="Cursor">
            <a:extLst>
              <a:ext uri="{FF2B5EF4-FFF2-40B4-BE49-F238E27FC236}">
                <a16:creationId xmlns:a16="http://schemas.microsoft.com/office/drawing/2014/main" id="{486E70E4-6679-446E-9BE6-9617C8E5E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0047" y="3775034"/>
            <a:ext cx="743761" cy="743761"/>
          </a:xfrm>
          <a:prstGeom prst="rect">
            <a:avLst/>
          </a:prstGeom>
        </p:spPr>
      </p:pic>
      <p:pic>
        <p:nvPicPr>
          <p:cNvPr id="14" name="Graphic 13" descr="Upward trend">
            <a:extLst>
              <a:ext uri="{FF2B5EF4-FFF2-40B4-BE49-F238E27FC236}">
                <a16:creationId xmlns:a16="http://schemas.microsoft.com/office/drawing/2014/main" id="{BE907DE4-74A2-4C0F-BAA7-9F3D41D59D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3854" y="4567294"/>
            <a:ext cx="676146" cy="676146"/>
          </a:xfrm>
          <a:prstGeom prst="rect">
            <a:avLst/>
          </a:prstGeom>
        </p:spPr>
      </p:pic>
      <p:pic>
        <p:nvPicPr>
          <p:cNvPr id="22" name="Graphic 21" descr="Customer review">
            <a:extLst>
              <a:ext uri="{FF2B5EF4-FFF2-40B4-BE49-F238E27FC236}">
                <a16:creationId xmlns:a16="http://schemas.microsoft.com/office/drawing/2014/main" id="{287C0516-9B2F-473D-B1BC-7972BE27EA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9069" y="3103339"/>
            <a:ext cx="625717" cy="625717"/>
          </a:xfrm>
          <a:prstGeom prst="rect">
            <a:avLst/>
          </a:prstGeom>
        </p:spPr>
      </p:pic>
      <p:pic>
        <p:nvPicPr>
          <p:cNvPr id="24" name="Graphic 23" descr="Earth globe Americas">
            <a:extLst>
              <a:ext uri="{FF2B5EF4-FFF2-40B4-BE49-F238E27FC236}">
                <a16:creationId xmlns:a16="http://schemas.microsoft.com/office/drawing/2014/main" id="{3AD4B988-26C3-42C2-8FC6-315C4D6791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44588" y="5350800"/>
            <a:ext cx="614678" cy="614678"/>
          </a:xfrm>
          <a:prstGeom prst="rect">
            <a:avLst/>
          </a:prstGeom>
        </p:spPr>
      </p:pic>
      <p:sp>
        <p:nvSpPr>
          <p:cNvPr id="26" name="TextBox 25">
            <a:extLst>
              <a:ext uri="{FF2B5EF4-FFF2-40B4-BE49-F238E27FC236}">
                <a16:creationId xmlns:a16="http://schemas.microsoft.com/office/drawing/2014/main" id="{0F08B9A0-63F4-48AF-9005-BB645A5CF8D9}"/>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Assessment Tools</a:t>
            </a:r>
          </a:p>
        </p:txBody>
      </p:sp>
      <p:sp>
        <p:nvSpPr>
          <p:cNvPr id="28" name="TextBox 27">
            <a:extLst>
              <a:ext uri="{FF2B5EF4-FFF2-40B4-BE49-F238E27FC236}">
                <a16:creationId xmlns:a16="http://schemas.microsoft.com/office/drawing/2014/main" id="{70B734AF-65A8-4A10-B79C-C38815721ED9}"/>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TEKS-Aligned Plans</a:t>
            </a:r>
          </a:p>
        </p:txBody>
      </p:sp>
      <p:pic>
        <p:nvPicPr>
          <p:cNvPr id="30" name="Graphic 29" descr="Puzzle">
            <a:extLst>
              <a:ext uri="{FF2B5EF4-FFF2-40B4-BE49-F238E27FC236}">
                <a16:creationId xmlns:a16="http://schemas.microsoft.com/office/drawing/2014/main" id="{B6977203-C99B-4861-AF82-B6F1100BC0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0112" y="2424639"/>
            <a:ext cx="513600" cy="513600"/>
          </a:xfrm>
          <a:prstGeom prst="rect">
            <a:avLst/>
          </a:prstGeom>
        </p:spPr>
      </p:pic>
      <p:pic>
        <p:nvPicPr>
          <p:cNvPr id="32" name="Graphic 31" descr="Monthly calendar">
            <a:extLst>
              <a:ext uri="{FF2B5EF4-FFF2-40B4-BE49-F238E27FC236}">
                <a16:creationId xmlns:a16="http://schemas.microsoft.com/office/drawing/2014/main" id="{65FA944B-7F09-4F7D-8534-56A19C1EC2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508" y="1681443"/>
            <a:ext cx="580364" cy="580364"/>
          </a:xfrm>
          <a:prstGeom prst="rect">
            <a:avLst/>
          </a:prstGeom>
        </p:spPr>
      </p:pic>
      <p:sp>
        <p:nvSpPr>
          <p:cNvPr id="34" name="TextBox 33">
            <a:extLst>
              <a:ext uri="{FF2B5EF4-FFF2-40B4-BE49-F238E27FC236}">
                <a16:creationId xmlns:a16="http://schemas.microsoft.com/office/drawing/2014/main" id="{97ACC9B4-0546-41E9-9604-BF875238A006}"/>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t>Progress Monitoring</a:t>
            </a:r>
          </a:p>
        </p:txBody>
      </p:sp>
    </p:spTree>
    <p:extLst>
      <p:ext uri="{BB962C8B-B14F-4D97-AF65-F5344CB8AC3E}">
        <p14:creationId xmlns:p14="http://schemas.microsoft.com/office/powerpoint/2010/main" val="11165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Graphic 84" descr="Arrow Straight">
            <a:extLst>
              <a:ext uri="{FF2B5EF4-FFF2-40B4-BE49-F238E27FC236}">
                <a16:creationId xmlns:a16="http://schemas.microsoft.com/office/drawing/2014/main" id="{583F14F7-0CA0-40FE-915E-AEEDC65CAF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809742" y="4645141"/>
            <a:ext cx="914400" cy="914400"/>
          </a:xfrm>
          <a:prstGeom prst="rect">
            <a:avLst/>
          </a:prstGeom>
        </p:spPr>
      </p:pic>
      <p:sp>
        <p:nvSpPr>
          <p:cNvPr id="8" name="TextBox 7">
            <a:extLst>
              <a:ext uri="{FF2B5EF4-FFF2-40B4-BE49-F238E27FC236}">
                <a16:creationId xmlns:a16="http://schemas.microsoft.com/office/drawing/2014/main" id="{68158DFD-AE22-49A3-8CA6-B6F99D2AAFED}"/>
              </a:ext>
            </a:extLst>
          </p:cNvPr>
          <p:cNvSpPr txBox="1"/>
          <p:nvPr/>
        </p:nvSpPr>
        <p:spPr>
          <a:xfrm>
            <a:off x="660845" y="1212615"/>
            <a:ext cx="4307745" cy="120032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Educator capacity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Educators have a lot to take on in a new educational environment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51D20B1-8666-4037-BDF1-271E2CB32124}"/>
              </a:ext>
            </a:extLst>
          </p:cNvPr>
          <p:cNvSpPr txBox="1"/>
          <p:nvPr/>
        </p:nvSpPr>
        <p:spPr>
          <a:xfrm>
            <a:off x="621781" y="2851068"/>
            <a:ext cx="4307745" cy="120032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Materials for hybrid and remote settings</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Traditional materials are more often designed for a brick-and-mortar classroom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3EDABE0-C1E4-42D2-B801-EEF1BA5EBAAD}"/>
              </a:ext>
            </a:extLst>
          </p:cNvPr>
          <p:cNvSpPr txBox="1"/>
          <p:nvPr/>
        </p:nvSpPr>
        <p:spPr>
          <a:xfrm>
            <a:off x="660845" y="4629339"/>
            <a:ext cx="4307744"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budget is tight</a:t>
            </a:r>
          </a:p>
        </p:txBody>
      </p:sp>
      <p:sp>
        <p:nvSpPr>
          <p:cNvPr id="53" name="TextBox 52">
            <a:extLst>
              <a:ext uri="{FF2B5EF4-FFF2-40B4-BE49-F238E27FC236}">
                <a16:creationId xmlns:a16="http://schemas.microsoft.com/office/drawing/2014/main" id="{8C31099C-193E-4C41-8BA0-6611553EB06E}"/>
              </a:ext>
            </a:extLst>
          </p:cNvPr>
          <p:cNvSpPr txBox="1"/>
          <p:nvPr/>
        </p:nvSpPr>
        <p:spPr>
          <a:xfrm>
            <a:off x="6923763" y="994620"/>
            <a:ext cx="4991607" cy="138499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AF6D"/>
                </a:solidFill>
                <a:effectLst/>
                <a:uLnTx/>
                <a:uFillTx/>
                <a:latin typeface="Calibri" panose="020F0502020204030204"/>
                <a:ea typeface="+mn-ea"/>
                <a:cs typeface="+mn-cs"/>
              </a:rPr>
              <a:t>Texas Home Learning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Provides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support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to educators through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instructional materials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 technology solutions,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professional development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to help lighten the load</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11981A5C-3931-47B4-B5A6-E8F5E4D1D858}"/>
              </a:ext>
            </a:extLst>
          </p:cNvPr>
          <p:cNvSpPr txBox="1"/>
          <p:nvPr/>
        </p:nvSpPr>
        <p:spPr>
          <a:xfrm>
            <a:off x="7001128" y="2635625"/>
            <a:ext cx="5030671" cy="163121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AF6D"/>
                </a:solidFill>
                <a:effectLst/>
                <a:uLnTx/>
                <a:uFillTx/>
                <a:latin typeface="Calibri" panose="020F0502020204030204"/>
                <a:ea typeface="+mn-ea"/>
                <a:cs typeface="+mn-cs"/>
              </a:rPr>
              <a:t>Texas Home Learning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Will give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free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access</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to PreK-12 standards-aligned materials, customized to Texas, that are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designed for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continuity between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remote and in-classroom</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environments</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FBC38FFA-2BA0-4249-8A81-93341FC247D7}"/>
              </a:ext>
            </a:extLst>
          </p:cNvPr>
          <p:cNvSpPr txBox="1"/>
          <p:nvPr/>
        </p:nvSpPr>
        <p:spPr>
          <a:xfrm>
            <a:off x="7001128" y="4697767"/>
            <a:ext cx="4991608" cy="86177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AF6D"/>
                </a:solidFill>
                <a:effectLst/>
                <a:uLnTx/>
                <a:uFillTx/>
                <a:latin typeface="Calibri" panose="020F0502020204030204"/>
                <a:ea typeface="+mn-ea"/>
                <a:cs typeface="+mn-cs"/>
              </a:rPr>
              <a:t>Texas Home Learning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Is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freely accessible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to all public schools in Texas and provides budget flexibility to address local priorities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56297DBB-A800-4DAA-BC12-483B2ACE079A}"/>
              </a:ext>
            </a:extLst>
          </p:cNvPr>
          <p:cNvGrpSpPr/>
          <p:nvPr/>
        </p:nvGrpSpPr>
        <p:grpSpPr>
          <a:xfrm>
            <a:off x="5103891" y="4527170"/>
            <a:ext cx="1086775" cy="1099050"/>
            <a:chOff x="5358062" y="1159414"/>
            <a:chExt cx="1347537" cy="1338772"/>
          </a:xfrm>
        </p:grpSpPr>
        <p:sp>
          <p:nvSpPr>
            <p:cNvPr id="96" name="Oval 95">
              <a:extLst>
                <a:ext uri="{FF2B5EF4-FFF2-40B4-BE49-F238E27FC236}">
                  <a16:creationId xmlns:a16="http://schemas.microsoft.com/office/drawing/2014/main" id="{894C48C0-4B5B-4657-B598-098F2A91A880}"/>
                </a:ext>
              </a:extLst>
            </p:cNvPr>
            <p:cNvSpPr/>
            <p:nvPr/>
          </p:nvSpPr>
          <p:spPr>
            <a:xfrm>
              <a:off x="5358062" y="1159414"/>
              <a:ext cx="1347537" cy="133877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DDF1E342-9CCC-4117-83B8-5CC043E68A02}"/>
                </a:ext>
              </a:extLst>
            </p:cNvPr>
            <p:cNvSpPr/>
            <p:nvPr/>
          </p:nvSpPr>
          <p:spPr>
            <a:xfrm>
              <a:off x="5532008" y="1315452"/>
              <a:ext cx="1010652" cy="1026694"/>
            </a:xfrm>
            <a:prstGeom prst="ellipse">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6" name="Graphic 75" descr="Arrow Straight">
            <a:extLst>
              <a:ext uri="{FF2B5EF4-FFF2-40B4-BE49-F238E27FC236}">
                <a16:creationId xmlns:a16="http://schemas.microsoft.com/office/drawing/2014/main" id="{1022DEBA-65A6-489A-9B93-044084C1B6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844179" y="1170427"/>
            <a:ext cx="914400" cy="914400"/>
          </a:xfrm>
          <a:prstGeom prst="rect">
            <a:avLst/>
          </a:prstGeom>
        </p:spPr>
      </p:pic>
      <p:grpSp>
        <p:nvGrpSpPr>
          <p:cNvPr id="16" name="Group 15">
            <a:extLst>
              <a:ext uri="{FF2B5EF4-FFF2-40B4-BE49-F238E27FC236}">
                <a16:creationId xmlns:a16="http://schemas.microsoft.com/office/drawing/2014/main" id="{50669901-0AE1-4E09-BF92-8C3898E51923}"/>
              </a:ext>
            </a:extLst>
          </p:cNvPr>
          <p:cNvGrpSpPr/>
          <p:nvPr/>
        </p:nvGrpSpPr>
        <p:grpSpPr>
          <a:xfrm>
            <a:off x="5103891" y="1072588"/>
            <a:ext cx="1063021" cy="1099050"/>
            <a:chOff x="5358062" y="1159414"/>
            <a:chExt cx="1347537" cy="1338772"/>
          </a:xfrm>
        </p:grpSpPr>
        <p:sp>
          <p:nvSpPr>
            <p:cNvPr id="10" name="Oval 9">
              <a:extLst>
                <a:ext uri="{FF2B5EF4-FFF2-40B4-BE49-F238E27FC236}">
                  <a16:creationId xmlns:a16="http://schemas.microsoft.com/office/drawing/2014/main" id="{C63930FB-6E20-4C3A-8513-5F356C76D03E}"/>
                </a:ext>
              </a:extLst>
            </p:cNvPr>
            <p:cNvSpPr/>
            <p:nvPr/>
          </p:nvSpPr>
          <p:spPr>
            <a:xfrm>
              <a:off x="5358062" y="1159414"/>
              <a:ext cx="1347537" cy="133877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1D363AE-8021-4EFF-8F44-63EC67840C6F}"/>
                </a:ext>
              </a:extLst>
            </p:cNvPr>
            <p:cNvSpPr/>
            <p:nvPr/>
          </p:nvSpPr>
          <p:spPr>
            <a:xfrm>
              <a:off x="5505931" y="1315452"/>
              <a:ext cx="1010653" cy="1026694"/>
            </a:xfrm>
            <a:prstGeom prst="ellipse">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Questions">
              <a:extLst>
                <a:ext uri="{FF2B5EF4-FFF2-40B4-BE49-F238E27FC236}">
                  <a16:creationId xmlns:a16="http://schemas.microsoft.com/office/drawing/2014/main" id="{B95E3061-3689-402B-A4D7-FCDCD0B47B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1416379"/>
              <a:ext cx="751351" cy="751351"/>
            </a:xfrm>
            <a:prstGeom prst="rect">
              <a:avLst/>
            </a:prstGeom>
          </p:spPr>
        </p:pic>
      </p:grpSp>
      <p:grpSp>
        <p:nvGrpSpPr>
          <p:cNvPr id="11" name="Group 10">
            <a:extLst>
              <a:ext uri="{FF2B5EF4-FFF2-40B4-BE49-F238E27FC236}">
                <a16:creationId xmlns:a16="http://schemas.microsoft.com/office/drawing/2014/main" id="{9BD6813D-9B22-45B0-99F2-33754D73D3F3}"/>
              </a:ext>
            </a:extLst>
          </p:cNvPr>
          <p:cNvGrpSpPr/>
          <p:nvPr/>
        </p:nvGrpSpPr>
        <p:grpSpPr>
          <a:xfrm>
            <a:off x="5101353" y="2720242"/>
            <a:ext cx="1633428" cy="1099050"/>
            <a:chOff x="5410459" y="2466996"/>
            <a:chExt cx="1633428" cy="1099050"/>
          </a:xfrm>
        </p:grpSpPr>
        <p:pic>
          <p:nvPicPr>
            <p:cNvPr id="78" name="Graphic 77" descr="Arrow Straight">
              <a:extLst>
                <a:ext uri="{FF2B5EF4-FFF2-40B4-BE49-F238E27FC236}">
                  <a16:creationId xmlns:a16="http://schemas.microsoft.com/office/drawing/2014/main" id="{9B5010EE-B4CD-445D-B2E6-C6F148DC8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129487" y="2600116"/>
              <a:ext cx="914400" cy="914400"/>
            </a:xfrm>
            <a:prstGeom prst="rect">
              <a:avLst/>
            </a:prstGeom>
          </p:spPr>
        </p:pic>
        <p:grpSp>
          <p:nvGrpSpPr>
            <p:cNvPr id="91" name="Group 90">
              <a:extLst>
                <a:ext uri="{FF2B5EF4-FFF2-40B4-BE49-F238E27FC236}">
                  <a16:creationId xmlns:a16="http://schemas.microsoft.com/office/drawing/2014/main" id="{A3448BDD-7D6C-42F3-B81D-AB7E81CD4A90}"/>
                </a:ext>
              </a:extLst>
            </p:cNvPr>
            <p:cNvGrpSpPr/>
            <p:nvPr/>
          </p:nvGrpSpPr>
          <p:grpSpPr>
            <a:xfrm>
              <a:off x="5410459" y="2466996"/>
              <a:ext cx="1063021" cy="1099050"/>
              <a:chOff x="5358062" y="1223429"/>
              <a:chExt cx="1347537" cy="1338772"/>
            </a:xfrm>
          </p:grpSpPr>
          <p:sp>
            <p:nvSpPr>
              <p:cNvPr id="92" name="Oval 91">
                <a:extLst>
                  <a:ext uri="{FF2B5EF4-FFF2-40B4-BE49-F238E27FC236}">
                    <a16:creationId xmlns:a16="http://schemas.microsoft.com/office/drawing/2014/main" id="{D5B33AFA-3B12-4FB0-96E3-48FA5ABCB5A3}"/>
                  </a:ext>
                </a:extLst>
              </p:cNvPr>
              <p:cNvSpPr/>
              <p:nvPr/>
            </p:nvSpPr>
            <p:spPr>
              <a:xfrm>
                <a:off x="5358062" y="1223429"/>
                <a:ext cx="1347537" cy="133877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E0585DCB-B8FE-4A0F-BEFD-8C3530DF4755}"/>
                  </a:ext>
                </a:extLst>
              </p:cNvPr>
              <p:cNvSpPr/>
              <p:nvPr/>
            </p:nvSpPr>
            <p:spPr>
              <a:xfrm>
                <a:off x="5509148" y="1379467"/>
                <a:ext cx="1010653" cy="1026694"/>
              </a:xfrm>
              <a:prstGeom prst="ellipse">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Graphic 47" descr="Classroom">
              <a:extLst>
                <a:ext uri="{FF2B5EF4-FFF2-40B4-BE49-F238E27FC236}">
                  <a16:creationId xmlns:a16="http://schemas.microsoft.com/office/drawing/2014/main" id="{6187D1DA-1E2B-4EDC-9580-846F17425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8823" y="2730196"/>
              <a:ext cx="572648" cy="572648"/>
            </a:xfrm>
            <a:prstGeom prst="rect">
              <a:avLst/>
            </a:prstGeom>
          </p:spPr>
        </p:pic>
      </p:grpSp>
      <p:pic>
        <p:nvPicPr>
          <p:cNvPr id="50" name="Graphic 49" descr="Dollar">
            <a:extLst>
              <a:ext uri="{FF2B5EF4-FFF2-40B4-BE49-F238E27FC236}">
                <a16:creationId xmlns:a16="http://schemas.microsoft.com/office/drawing/2014/main" id="{52AE6C22-E456-46C0-A04F-042C7DB6C9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1436" y="4816464"/>
            <a:ext cx="506631" cy="506631"/>
          </a:xfrm>
          <a:prstGeom prst="rect">
            <a:avLst/>
          </a:prstGeom>
        </p:spPr>
      </p:pic>
      <p:sp>
        <p:nvSpPr>
          <p:cNvPr id="15" name="Slide Number Placeholder 14">
            <a:extLst>
              <a:ext uri="{FF2B5EF4-FFF2-40B4-BE49-F238E27FC236}">
                <a16:creationId xmlns:a16="http://schemas.microsoft.com/office/drawing/2014/main" id="{80EDB61F-098E-460F-98B3-B24996422D4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119E14DD-7C2E-48CD-BFB1-66EA8347DA6A}"/>
              </a:ext>
            </a:extLst>
          </p:cNvPr>
          <p:cNvCxnSpPr>
            <a:cxnSpLocks/>
          </p:cNvCxnSpPr>
          <p:nvPr/>
        </p:nvCxnSpPr>
        <p:spPr>
          <a:xfrm flipV="1">
            <a:off x="613121" y="2431443"/>
            <a:ext cx="11368687" cy="3195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D360A-BA14-4E73-85A1-2EB7FE67FED2}"/>
              </a:ext>
            </a:extLst>
          </p:cNvPr>
          <p:cNvCxnSpPr>
            <a:cxnSpLocks/>
          </p:cNvCxnSpPr>
          <p:nvPr/>
        </p:nvCxnSpPr>
        <p:spPr>
          <a:xfrm flipV="1">
            <a:off x="585188" y="4241240"/>
            <a:ext cx="11368687" cy="31955"/>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itle 4">
            <a:extLst>
              <a:ext uri="{FF2B5EF4-FFF2-40B4-BE49-F238E27FC236}">
                <a16:creationId xmlns:a16="http://schemas.microsoft.com/office/drawing/2014/main" id="{8D4AB448-4600-464A-B9B9-E57FB752BD4A}"/>
              </a:ext>
            </a:extLst>
          </p:cNvPr>
          <p:cNvSpPr txBox="1">
            <a:spLocks/>
          </p:cNvSpPr>
          <p:nvPr/>
        </p:nvSpPr>
        <p:spPr>
          <a:xfrm>
            <a:off x="712380" y="153230"/>
            <a:ext cx="11121657"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D6CB9"/>
                </a:solidFill>
                <a:effectLst/>
                <a:uLnTx/>
                <a:uFillTx/>
                <a:latin typeface="Calibri" panose="020F0502020204030204"/>
                <a:ea typeface="+mj-ea"/>
                <a:cs typeface="+mj-cs"/>
              </a:rPr>
              <a:t>THL 3.0 addresses COVID-slide and provides solutions to three primary challenges </a:t>
            </a:r>
          </a:p>
        </p:txBody>
      </p:sp>
    </p:spTree>
    <p:extLst>
      <p:ext uri="{BB962C8B-B14F-4D97-AF65-F5344CB8AC3E}">
        <p14:creationId xmlns:p14="http://schemas.microsoft.com/office/powerpoint/2010/main" val="3712257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09;p18">
            <a:extLst>
              <a:ext uri="{FF2B5EF4-FFF2-40B4-BE49-F238E27FC236}">
                <a16:creationId xmlns:a16="http://schemas.microsoft.com/office/drawing/2014/main" id="{A706E8C3-5D8B-40FB-9596-A3C457D17B7C}"/>
              </a:ext>
            </a:extLst>
          </p:cNvPr>
          <p:cNvPicPr preferRelativeResize="0">
            <a:picLocks noChangeAspect="1"/>
          </p:cNvPicPr>
          <p:nvPr/>
        </p:nvPicPr>
        <p:blipFill>
          <a:blip r:embed="rId2">
            <a:alphaModFix/>
          </a:blip>
          <a:stretch>
            <a:fillRect/>
          </a:stretch>
        </p:blipFill>
        <p:spPr>
          <a:xfrm>
            <a:off x="5211700" y="1606065"/>
            <a:ext cx="4813169" cy="3034389"/>
          </a:xfrm>
          <a:prstGeom prst="rect">
            <a:avLst/>
          </a:prstGeom>
          <a:noFill/>
          <a:ln>
            <a:noFill/>
          </a:ln>
        </p:spPr>
      </p:pic>
      <p:pic>
        <p:nvPicPr>
          <p:cNvPr id="7" name="Picture 4" descr="Laptop PNG, Laptop Transparent Background - FreeIconsPNG">
            <a:extLst>
              <a:ext uri="{FF2B5EF4-FFF2-40B4-BE49-F238E27FC236}">
                <a16:creationId xmlns:a16="http://schemas.microsoft.com/office/drawing/2014/main" id="{F04E9FF5-A3AD-45EE-B0FA-011EA0ECD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5736" y="1290486"/>
            <a:ext cx="6533660" cy="392019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normAutofit fontScale="90000"/>
          </a:bodyPr>
          <a:lstStyle/>
          <a:p>
            <a:r>
              <a:rPr lang="en-US"/>
              <a:t>THL 3.0 Curricular Resources Are Digitized and Designed for the New Learning Environment</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0999E88-79DB-4AC9-9485-180EF0001C06}"/>
              </a:ext>
            </a:extLst>
          </p:cNvPr>
          <p:cNvSpPr txBox="1"/>
          <p:nvPr/>
        </p:nvSpPr>
        <p:spPr>
          <a:xfrm>
            <a:off x="4245484" y="5226141"/>
            <a:ext cx="6734161" cy="671915"/>
          </a:xfrm>
          <a:prstGeom prst="rect">
            <a:avLst/>
          </a:prstGeom>
          <a:solidFill>
            <a:schemeClr val="bg1">
              <a:lumMod val="95000"/>
            </a:schemeClr>
          </a:solidFill>
          <a:ln w="31750">
            <a:solidFill>
              <a:schemeClr val="tx2"/>
            </a:solid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Adaptive software helps students progress on individualized pathways towards grade level mastery and beyond</a:t>
            </a:r>
          </a:p>
        </p:txBody>
      </p:sp>
      <p:sp>
        <p:nvSpPr>
          <p:cNvPr id="2" name="Rectangle: Rounded Corners 1">
            <a:extLst>
              <a:ext uri="{FF2B5EF4-FFF2-40B4-BE49-F238E27FC236}">
                <a16:creationId xmlns:a16="http://schemas.microsoft.com/office/drawing/2014/main" id="{33D29469-439C-4CBF-ADCB-A507B788F170}"/>
              </a:ext>
            </a:extLst>
          </p:cNvPr>
          <p:cNvSpPr/>
          <p:nvPr/>
        </p:nvSpPr>
        <p:spPr>
          <a:xfrm>
            <a:off x="264405" y="1018903"/>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5CF1F12-54BB-4C6C-9F51-97F557821F66}"/>
              </a:ext>
            </a:extLst>
          </p:cNvPr>
          <p:cNvSpPr txBox="1"/>
          <p:nvPr/>
        </p:nvSpPr>
        <p:spPr>
          <a:xfrm>
            <a:off x="834983" y="1066315"/>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8" name="TextBox 7">
            <a:extLst>
              <a:ext uri="{FF2B5EF4-FFF2-40B4-BE49-F238E27FC236}">
                <a16:creationId xmlns:a16="http://schemas.microsoft.com/office/drawing/2014/main" id="{85DDF100-F933-437B-9C70-FD80A0F7582B}"/>
              </a:ext>
            </a:extLst>
          </p:cNvPr>
          <p:cNvSpPr txBox="1"/>
          <p:nvPr/>
        </p:nvSpPr>
        <p:spPr>
          <a:xfrm>
            <a:off x="1157264" y="3804327"/>
            <a:ext cx="156599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Digital Format</a:t>
            </a:r>
          </a:p>
        </p:txBody>
      </p:sp>
      <p:sp>
        <p:nvSpPr>
          <p:cNvPr id="42" name="Rectangle 41">
            <a:extLst>
              <a:ext uri="{FF2B5EF4-FFF2-40B4-BE49-F238E27FC236}">
                <a16:creationId xmlns:a16="http://schemas.microsoft.com/office/drawing/2014/main" id="{FD5A3964-5717-4E24-A25D-62204254EF9B}"/>
              </a:ext>
            </a:extLst>
          </p:cNvPr>
          <p:cNvSpPr/>
          <p:nvPr/>
        </p:nvSpPr>
        <p:spPr>
          <a:xfrm>
            <a:off x="264405" y="5270436"/>
            <a:ext cx="2967260" cy="737735"/>
          </a:xfrm>
          <a:custGeom>
            <a:avLst/>
            <a:gdLst>
              <a:gd name="connsiteX0" fmla="*/ 0 w 2967260"/>
              <a:gd name="connsiteY0" fmla="*/ 0 h 805025"/>
              <a:gd name="connsiteX1" fmla="*/ 2967260 w 2967260"/>
              <a:gd name="connsiteY1" fmla="*/ 0 h 805025"/>
              <a:gd name="connsiteX2" fmla="*/ 2967260 w 2967260"/>
              <a:gd name="connsiteY2" fmla="*/ 805025 h 805025"/>
              <a:gd name="connsiteX3" fmla="*/ 0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35505"/>
              <a:gd name="connsiteX1" fmla="*/ 2967260 w 2967260"/>
              <a:gd name="connsiteY1" fmla="*/ 0 h 835505"/>
              <a:gd name="connsiteX2" fmla="*/ 2758980 w 2967260"/>
              <a:gd name="connsiteY2" fmla="*/ 835505 h 835505"/>
              <a:gd name="connsiteX3" fmla="*/ 248194 w 2967260"/>
              <a:gd name="connsiteY3" fmla="*/ 805025 h 835505"/>
              <a:gd name="connsiteX4" fmla="*/ 0 w 2967260"/>
              <a:gd name="connsiteY4" fmla="*/ 0 h 835505"/>
              <a:gd name="connsiteX0" fmla="*/ 0 w 2967260"/>
              <a:gd name="connsiteY0" fmla="*/ 0 h 835505"/>
              <a:gd name="connsiteX1" fmla="*/ 2967260 w 2967260"/>
              <a:gd name="connsiteY1" fmla="*/ 0 h 835505"/>
              <a:gd name="connsiteX2" fmla="*/ 2758980 w 2967260"/>
              <a:gd name="connsiteY2" fmla="*/ 835505 h 835505"/>
              <a:gd name="connsiteX3" fmla="*/ 248194 w 2967260"/>
              <a:gd name="connsiteY3" fmla="*/ 805025 h 835505"/>
              <a:gd name="connsiteX4" fmla="*/ 0 w 2967260"/>
              <a:gd name="connsiteY4" fmla="*/ 0 h 83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60" h="835505">
                <a:moveTo>
                  <a:pt x="0" y="0"/>
                </a:moveTo>
                <a:lnTo>
                  <a:pt x="2967260" y="0"/>
                </a:lnTo>
                <a:cubicBezTo>
                  <a:pt x="2897833" y="278502"/>
                  <a:pt x="3051927" y="445243"/>
                  <a:pt x="2758980" y="835505"/>
                </a:cubicBezTo>
                <a:lnTo>
                  <a:pt x="248194" y="805025"/>
                </a:lnTo>
                <a:cubicBezTo>
                  <a:pt x="-108857" y="531603"/>
                  <a:pt x="82731" y="268342"/>
                  <a:pt x="0" y="0"/>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11" name="TextBox 10">
            <a:extLst>
              <a:ext uri="{FF2B5EF4-FFF2-40B4-BE49-F238E27FC236}">
                <a16:creationId xmlns:a16="http://schemas.microsoft.com/office/drawing/2014/main" id="{223D9843-D581-49F1-9DF6-4585521BA116}"/>
              </a:ext>
            </a:extLst>
          </p:cNvPr>
          <p:cNvSpPr txBox="1"/>
          <p:nvPr/>
        </p:nvSpPr>
        <p:spPr>
          <a:xfrm>
            <a:off x="1157265" y="3074573"/>
            <a:ext cx="2003946"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Teacher &amp; Student Supports</a:t>
            </a:r>
          </a:p>
        </p:txBody>
      </p:sp>
      <p:sp>
        <p:nvSpPr>
          <p:cNvPr id="12" name="TextBox 11">
            <a:extLst>
              <a:ext uri="{FF2B5EF4-FFF2-40B4-BE49-F238E27FC236}">
                <a16:creationId xmlns:a16="http://schemas.microsoft.com/office/drawing/2014/main" id="{17FDBFFD-91C5-484F-AB5C-BA3A838C04CF}"/>
              </a:ext>
            </a:extLst>
          </p:cNvPr>
          <p:cNvSpPr txBox="1"/>
          <p:nvPr/>
        </p:nvSpPr>
        <p:spPr>
          <a:xfrm>
            <a:off x="1157264" y="5263836"/>
            <a:ext cx="1787777" cy="736355"/>
          </a:xfrm>
          <a:prstGeom prst="rect">
            <a:avLst/>
          </a:prstGeom>
          <a:noFill/>
        </p:spPr>
        <p:txBody>
          <a:bodyPr wrap="square" rtlCol="0">
            <a:spAutoFit/>
          </a:bodyPr>
          <a:lstStyle/>
          <a:p>
            <a:pPr>
              <a:lnSpc>
                <a:spcPct val="107000"/>
              </a:lnSpc>
              <a:spcAft>
                <a:spcPts val="800"/>
              </a:spcAft>
            </a:pPr>
            <a:r>
              <a:rPr lang="en-US" sz="2000"/>
              <a:t>Adaptable for All Learners</a:t>
            </a:r>
          </a:p>
        </p:txBody>
      </p:sp>
      <p:pic>
        <p:nvPicPr>
          <p:cNvPr id="15" name="Graphic 14" descr="Cursor">
            <a:extLst>
              <a:ext uri="{FF2B5EF4-FFF2-40B4-BE49-F238E27FC236}">
                <a16:creationId xmlns:a16="http://schemas.microsoft.com/office/drawing/2014/main" id="{AC178196-A3E5-4473-9AC1-EBB6434D7F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0047" y="3775034"/>
            <a:ext cx="743761" cy="743761"/>
          </a:xfrm>
          <a:prstGeom prst="rect">
            <a:avLst/>
          </a:prstGeom>
        </p:spPr>
      </p:pic>
      <p:pic>
        <p:nvPicPr>
          <p:cNvPr id="21" name="Graphic 20" descr="Upward trend">
            <a:extLst>
              <a:ext uri="{FF2B5EF4-FFF2-40B4-BE49-F238E27FC236}">
                <a16:creationId xmlns:a16="http://schemas.microsoft.com/office/drawing/2014/main" id="{DE54869B-B06D-4310-970D-A49EBA2764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3854" y="4567294"/>
            <a:ext cx="676146" cy="676146"/>
          </a:xfrm>
          <a:prstGeom prst="rect">
            <a:avLst/>
          </a:prstGeom>
        </p:spPr>
      </p:pic>
      <p:pic>
        <p:nvPicPr>
          <p:cNvPr id="23" name="Graphic 22" descr="Customer review">
            <a:extLst>
              <a:ext uri="{FF2B5EF4-FFF2-40B4-BE49-F238E27FC236}">
                <a16:creationId xmlns:a16="http://schemas.microsoft.com/office/drawing/2014/main" id="{1FA570A8-94D9-4998-9F99-69556F9790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39069" y="3103339"/>
            <a:ext cx="625717" cy="625717"/>
          </a:xfrm>
          <a:prstGeom prst="rect">
            <a:avLst/>
          </a:prstGeom>
        </p:spPr>
      </p:pic>
      <p:pic>
        <p:nvPicPr>
          <p:cNvPr id="29" name="Graphic 28" descr="Earth globe Americas">
            <a:extLst>
              <a:ext uri="{FF2B5EF4-FFF2-40B4-BE49-F238E27FC236}">
                <a16:creationId xmlns:a16="http://schemas.microsoft.com/office/drawing/2014/main" id="{00D5654D-DFF2-4B25-813B-133CC790BC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44588" y="5350800"/>
            <a:ext cx="614678" cy="614678"/>
          </a:xfrm>
          <a:prstGeom prst="rect">
            <a:avLst/>
          </a:prstGeom>
        </p:spPr>
      </p:pic>
      <p:sp>
        <p:nvSpPr>
          <p:cNvPr id="31" name="TextBox 30">
            <a:extLst>
              <a:ext uri="{FF2B5EF4-FFF2-40B4-BE49-F238E27FC236}">
                <a16:creationId xmlns:a16="http://schemas.microsoft.com/office/drawing/2014/main" id="{8DE1537A-66C6-4917-95E5-EC647FA4E744}"/>
              </a:ext>
            </a:extLst>
          </p:cNvPr>
          <p:cNvSpPr txBox="1"/>
          <p:nvPr/>
        </p:nvSpPr>
        <p:spPr>
          <a:xfrm>
            <a:off x="1157264" y="2344819"/>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Assessment Tools</a:t>
            </a:r>
          </a:p>
        </p:txBody>
      </p:sp>
      <p:sp>
        <p:nvSpPr>
          <p:cNvPr id="33" name="TextBox 32">
            <a:extLst>
              <a:ext uri="{FF2B5EF4-FFF2-40B4-BE49-F238E27FC236}">
                <a16:creationId xmlns:a16="http://schemas.microsoft.com/office/drawing/2014/main" id="{BCD66357-1513-4FF4-8D50-7CBFE5BF1F23}"/>
              </a:ext>
            </a:extLst>
          </p:cNvPr>
          <p:cNvSpPr txBox="1"/>
          <p:nvPr/>
        </p:nvSpPr>
        <p:spPr>
          <a:xfrm>
            <a:off x="1157264" y="1615065"/>
            <a:ext cx="1787777"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TEKS-Aligned Plans</a:t>
            </a:r>
          </a:p>
        </p:txBody>
      </p:sp>
      <p:pic>
        <p:nvPicPr>
          <p:cNvPr id="35" name="Graphic 34" descr="Puzzle">
            <a:extLst>
              <a:ext uri="{FF2B5EF4-FFF2-40B4-BE49-F238E27FC236}">
                <a16:creationId xmlns:a16="http://schemas.microsoft.com/office/drawing/2014/main" id="{3C0D15FA-6D38-4391-AE09-D8EDBC87D2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20112" y="2424639"/>
            <a:ext cx="513600" cy="513600"/>
          </a:xfrm>
          <a:prstGeom prst="rect">
            <a:avLst/>
          </a:prstGeom>
        </p:spPr>
      </p:pic>
      <p:pic>
        <p:nvPicPr>
          <p:cNvPr id="37" name="Graphic 36" descr="Monthly calendar">
            <a:extLst>
              <a:ext uri="{FF2B5EF4-FFF2-40B4-BE49-F238E27FC236}">
                <a16:creationId xmlns:a16="http://schemas.microsoft.com/office/drawing/2014/main" id="{4FF9CB2F-3C17-4353-971D-5AE654BF2CB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6508" y="1681443"/>
            <a:ext cx="580364" cy="580364"/>
          </a:xfrm>
          <a:prstGeom prst="rect">
            <a:avLst/>
          </a:prstGeom>
        </p:spPr>
      </p:pic>
      <p:sp>
        <p:nvSpPr>
          <p:cNvPr id="39" name="TextBox 38">
            <a:extLst>
              <a:ext uri="{FF2B5EF4-FFF2-40B4-BE49-F238E27FC236}">
                <a16:creationId xmlns:a16="http://schemas.microsoft.com/office/drawing/2014/main" id="{1DE998A4-7917-4246-9D95-55DB19F2B585}"/>
              </a:ext>
            </a:extLst>
          </p:cNvPr>
          <p:cNvSpPr txBox="1"/>
          <p:nvPr/>
        </p:nvSpPr>
        <p:spPr>
          <a:xfrm>
            <a:off x="1157264" y="4534081"/>
            <a:ext cx="2219219" cy="736355"/>
          </a:xfrm>
          <a:prstGeom prst="rect">
            <a:avLst/>
          </a:prstGeom>
          <a:noFill/>
        </p:spPr>
        <p:txBody>
          <a:bodyPr wrap="square" rtlCol="0">
            <a:spAutoFit/>
          </a:bodyPr>
          <a:lstStyle/>
          <a:p>
            <a:pPr>
              <a:lnSpc>
                <a:spcPct val="107000"/>
              </a:lnSpc>
              <a:spcAft>
                <a:spcPts val="800"/>
              </a:spcAft>
            </a:pPr>
            <a:r>
              <a:rPr lang="en-US" sz="2000">
                <a:solidFill>
                  <a:schemeClr val="bg1">
                    <a:lumMod val="85000"/>
                  </a:schemeClr>
                </a:solidFill>
              </a:rPr>
              <a:t>Progress Monitoring</a:t>
            </a:r>
          </a:p>
        </p:txBody>
      </p:sp>
    </p:spTree>
    <p:extLst>
      <p:ext uri="{BB962C8B-B14F-4D97-AF65-F5344CB8AC3E}">
        <p14:creationId xmlns:p14="http://schemas.microsoft.com/office/powerpoint/2010/main" val="4247199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fontScale="90000"/>
          </a:bodyPr>
          <a:lstStyle/>
          <a:p>
            <a:r>
              <a:rPr lang="en-US"/>
              <a:t>THL curricular resources are being developed specifically for Texas schools in this new learning environment</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8FC955-82A3-419C-86F3-B329A81CC427}"/>
              </a:ext>
            </a:extLst>
          </p:cNvPr>
          <p:cNvGrpSpPr/>
          <p:nvPr/>
        </p:nvGrpSpPr>
        <p:grpSpPr>
          <a:xfrm>
            <a:off x="705694" y="1310181"/>
            <a:ext cx="10439960" cy="1062390"/>
            <a:chOff x="1804284" y="1462079"/>
            <a:chExt cx="7843696" cy="1062390"/>
          </a:xfrm>
        </p:grpSpPr>
        <p:sp>
          <p:nvSpPr>
            <p:cNvPr id="33" name="Rectangle: Rounded Corners 32">
              <a:extLst>
                <a:ext uri="{FF2B5EF4-FFF2-40B4-BE49-F238E27FC236}">
                  <a16:creationId xmlns:a16="http://schemas.microsoft.com/office/drawing/2014/main" id="{C8D61D10-07A9-42B2-ADBA-FA500B0B1517}"/>
                </a:ext>
              </a:extLst>
            </p:cNvPr>
            <p:cNvSpPr/>
            <p:nvPr/>
          </p:nvSpPr>
          <p:spPr>
            <a:xfrm>
              <a:off x="1804284" y="1462079"/>
              <a:ext cx="7843696" cy="1062390"/>
            </a:xfrm>
            <a:prstGeom prst="roundRect">
              <a:avLst/>
            </a:prstGeom>
            <a:solidFill>
              <a:srgbClr val="D9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943FAD4-F42F-47F1-BA01-95EE698E0E8A}"/>
                </a:ext>
              </a:extLst>
            </p:cNvPr>
            <p:cNvSpPr/>
            <p:nvPr/>
          </p:nvSpPr>
          <p:spPr>
            <a:xfrm>
              <a:off x="1804284" y="1462079"/>
              <a:ext cx="2480041"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88E5B012-398C-4197-8AAE-CED2927E7337}"/>
              </a:ext>
            </a:extLst>
          </p:cNvPr>
          <p:cNvGrpSpPr/>
          <p:nvPr/>
        </p:nvGrpSpPr>
        <p:grpSpPr>
          <a:xfrm>
            <a:off x="705694" y="2448899"/>
            <a:ext cx="10439960" cy="1062390"/>
            <a:chOff x="2326552" y="2734361"/>
            <a:chExt cx="7843696" cy="1062390"/>
          </a:xfrm>
        </p:grpSpPr>
        <p:sp>
          <p:nvSpPr>
            <p:cNvPr id="35" name="Rectangle: Rounded Corners 34">
              <a:extLst>
                <a:ext uri="{FF2B5EF4-FFF2-40B4-BE49-F238E27FC236}">
                  <a16:creationId xmlns:a16="http://schemas.microsoft.com/office/drawing/2014/main" id="{A20A2687-0C08-4A09-B860-1BBC49C6A234}"/>
                </a:ext>
              </a:extLst>
            </p:cNvPr>
            <p:cNvSpPr/>
            <p:nvPr/>
          </p:nvSpPr>
          <p:spPr>
            <a:xfrm>
              <a:off x="2326552" y="2734361"/>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2326552" y="2734361"/>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grpSp>
      <p:grpSp>
        <p:nvGrpSpPr>
          <p:cNvPr id="49" name="Group 48">
            <a:extLst>
              <a:ext uri="{FF2B5EF4-FFF2-40B4-BE49-F238E27FC236}">
                <a16:creationId xmlns:a16="http://schemas.microsoft.com/office/drawing/2014/main" id="{BBF8C97B-F69E-4E5C-BB5F-65E4FC3D8D64}"/>
              </a:ext>
            </a:extLst>
          </p:cNvPr>
          <p:cNvGrpSpPr/>
          <p:nvPr/>
        </p:nvGrpSpPr>
        <p:grpSpPr>
          <a:xfrm>
            <a:off x="705694" y="3587617"/>
            <a:ext cx="10439960" cy="1062390"/>
            <a:chOff x="2478952" y="4006642"/>
            <a:chExt cx="7843696" cy="1062390"/>
          </a:xfrm>
        </p:grpSpPr>
        <p:sp>
          <p:nvSpPr>
            <p:cNvPr id="39" name="Rectangle: Rounded Corners 38">
              <a:extLst>
                <a:ext uri="{FF2B5EF4-FFF2-40B4-BE49-F238E27FC236}">
                  <a16:creationId xmlns:a16="http://schemas.microsoft.com/office/drawing/2014/main" id="{EA91FD6A-F757-4BED-AD68-F0E9DEE7D4B5}"/>
                </a:ext>
              </a:extLst>
            </p:cNvPr>
            <p:cNvSpPr/>
            <p:nvPr/>
          </p:nvSpPr>
          <p:spPr>
            <a:xfrm>
              <a:off x="2478952" y="400664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2478952" y="400664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grpSp>
      <p:grpSp>
        <p:nvGrpSpPr>
          <p:cNvPr id="50" name="Group 49">
            <a:extLst>
              <a:ext uri="{FF2B5EF4-FFF2-40B4-BE49-F238E27FC236}">
                <a16:creationId xmlns:a16="http://schemas.microsoft.com/office/drawing/2014/main" id="{37FFDCBC-BBD1-4A89-B0EE-A40CADABF2CC}"/>
              </a:ext>
            </a:extLst>
          </p:cNvPr>
          <p:cNvGrpSpPr/>
          <p:nvPr/>
        </p:nvGrpSpPr>
        <p:grpSpPr>
          <a:xfrm>
            <a:off x="705694" y="4726334"/>
            <a:ext cx="10439960" cy="1062390"/>
            <a:chOff x="2158742" y="4878232"/>
            <a:chExt cx="7843696" cy="1062390"/>
          </a:xfrm>
        </p:grpSpPr>
        <p:sp>
          <p:nvSpPr>
            <p:cNvPr id="43" name="Rectangle: Rounded Corners 42">
              <a:extLst>
                <a:ext uri="{FF2B5EF4-FFF2-40B4-BE49-F238E27FC236}">
                  <a16:creationId xmlns:a16="http://schemas.microsoft.com/office/drawing/2014/main" id="{3FF0A99C-156C-4223-AF23-1B8C475D17D3}"/>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17BF4E4-FBCD-44EB-AC41-816C4D035878}"/>
              </a:ext>
            </a:extLst>
          </p:cNvPr>
          <p:cNvSpPr txBox="1"/>
          <p:nvPr/>
        </p:nvSpPr>
        <p:spPr>
          <a:xfrm>
            <a:off x="4006628" y="4794068"/>
            <a:ext cx="697766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 district adapt or adoption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Product specific webinars and onboarding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Ongoing product improvements and supports for implementation</a:t>
            </a:r>
          </a:p>
        </p:txBody>
      </p:sp>
      <p:sp>
        <p:nvSpPr>
          <p:cNvPr id="52" name="TextBox 51">
            <a:extLst>
              <a:ext uri="{FF2B5EF4-FFF2-40B4-BE49-F238E27FC236}">
                <a16:creationId xmlns:a16="http://schemas.microsoft.com/office/drawing/2014/main" id="{D6193916-A611-4E84-AAA9-E7DB64170581}"/>
              </a:ext>
            </a:extLst>
          </p:cNvPr>
          <p:cNvSpPr txBox="1"/>
          <p:nvPr/>
        </p:nvSpPr>
        <p:spPr>
          <a:xfrm>
            <a:off x="4006629" y="2485173"/>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Texas teachers will be involved in a TEKS and quality review process before release of each set of materials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Continuous improvements will be made to materials on ongoing basis </a:t>
            </a:r>
          </a:p>
        </p:txBody>
      </p:sp>
      <p:sp>
        <p:nvSpPr>
          <p:cNvPr id="56" name="TextBox 55">
            <a:extLst>
              <a:ext uri="{FF2B5EF4-FFF2-40B4-BE49-F238E27FC236}">
                <a16:creationId xmlns:a16="http://schemas.microsoft.com/office/drawing/2014/main" id="{039572E9-EE95-4177-8E34-BF6E853A2435}"/>
              </a:ext>
            </a:extLst>
          </p:cNvPr>
          <p:cNvSpPr txBox="1"/>
          <p:nvPr/>
        </p:nvSpPr>
        <p:spPr>
          <a:xfrm>
            <a:off x="4006629" y="3676599"/>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Once approved, materials will be available through Schoology, as standalone resources or through other learning or content management systems</a:t>
            </a:r>
          </a:p>
        </p:txBody>
      </p:sp>
      <p:sp>
        <p:nvSpPr>
          <p:cNvPr id="58" name="TextBox 57">
            <a:extLst>
              <a:ext uri="{FF2B5EF4-FFF2-40B4-BE49-F238E27FC236}">
                <a16:creationId xmlns:a16="http://schemas.microsoft.com/office/drawing/2014/main" id="{B8941255-A78E-4449-A4C0-E4D93948D9B7}"/>
              </a:ext>
            </a:extLst>
          </p:cNvPr>
          <p:cNvSpPr txBox="1"/>
          <p:nvPr/>
        </p:nvSpPr>
        <p:spPr>
          <a:xfrm>
            <a:off x="4006629" y="1554787"/>
            <a:ext cx="71356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THL curricular resources are being </a:t>
            </a:r>
            <a:r>
              <a:rPr kumimoji="0" lang="en-US" sz="1800" i="0" u="none" strike="noStrike" kern="1200" cap="none" spc="0" normalizeH="0" baseline="0" noProof="0">
                <a:ln>
                  <a:noFill/>
                </a:ln>
                <a:solidFill>
                  <a:prstClr val="black"/>
                </a:solidFill>
                <a:effectLst/>
                <a:uLnTx/>
                <a:uFillTx/>
                <a:latin typeface="Calibri" panose="020F0502020204030204"/>
                <a:ea typeface="+mn-ea"/>
                <a:cs typeface="+mn-cs"/>
              </a:rPr>
              <a:t>developed specifically for Texas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schools in this new learning environment </a:t>
            </a:r>
          </a:p>
        </p:txBody>
      </p:sp>
    </p:spTree>
    <p:extLst>
      <p:ext uri="{BB962C8B-B14F-4D97-AF65-F5344CB8AC3E}">
        <p14:creationId xmlns:p14="http://schemas.microsoft.com/office/powerpoint/2010/main" val="2447936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fontScale="90000"/>
          </a:bodyPr>
          <a:lstStyle/>
          <a:p>
            <a:r>
              <a:rPr lang="en-US"/>
              <a:t>THL curricular resources are being developed specifically for Texas schools in this new learning environment</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8FC955-82A3-419C-86F3-B329A81CC427}"/>
              </a:ext>
            </a:extLst>
          </p:cNvPr>
          <p:cNvGrpSpPr/>
          <p:nvPr/>
        </p:nvGrpSpPr>
        <p:grpSpPr>
          <a:xfrm>
            <a:off x="705694" y="1310181"/>
            <a:ext cx="10439960" cy="1062390"/>
            <a:chOff x="1804284" y="1462079"/>
            <a:chExt cx="7843696" cy="1062390"/>
          </a:xfrm>
        </p:grpSpPr>
        <p:sp>
          <p:nvSpPr>
            <p:cNvPr id="33" name="Rectangle: Rounded Corners 32">
              <a:extLst>
                <a:ext uri="{FF2B5EF4-FFF2-40B4-BE49-F238E27FC236}">
                  <a16:creationId xmlns:a16="http://schemas.microsoft.com/office/drawing/2014/main" id="{C8D61D10-07A9-42B2-ADBA-FA500B0B1517}"/>
                </a:ext>
              </a:extLst>
            </p:cNvPr>
            <p:cNvSpPr/>
            <p:nvPr/>
          </p:nvSpPr>
          <p:spPr>
            <a:xfrm>
              <a:off x="1804284" y="1462079"/>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943FAD4-F42F-47F1-BA01-95EE698E0E8A}"/>
                </a:ext>
              </a:extLst>
            </p:cNvPr>
            <p:cNvSpPr/>
            <p:nvPr/>
          </p:nvSpPr>
          <p:spPr>
            <a:xfrm>
              <a:off x="1804284" y="1462079"/>
              <a:ext cx="2480041" cy="106239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88E5B012-398C-4197-8AAE-CED2927E7337}"/>
              </a:ext>
            </a:extLst>
          </p:cNvPr>
          <p:cNvGrpSpPr/>
          <p:nvPr/>
        </p:nvGrpSpPr>
        <p:grpSpPr>
          <a:xfrm>
            <a:off x="705694" y="2448899"/>
            <a:ext cx="10439960" cy="1062390"/>
            <a:chOff x="2326552" y="2734361"/>
            <a:chExt cx="7843696" cy="1062390"/>
          </a:xfrm>
        </p:grpSpPr>
        <p:sp>
          <p:nvSpPr>
            <p:cNvPr id="35" name="Rectangle: Rounded Corners 34">
              <a:extLst>
                <a:ext uri="{FF2B5EF4-FFF2-40B4-BE49-F238E27FC236}">
                  <a16:creationId xmlns:a16="http://schemas.microsoft.com/office/drawing/2014/main" id="{A20A2687-0C08-4A09-B860-1BBC49C6A234}"/>
                </a:ext>
              </a:extLst>
            </p:cNvPr>
            <p:cNvSpPr/>
            <p:nvPr/>
          </p:nvSpPr>
          <p:spPr>
            <a:xfrm>
              <a:off x="2326552" y="2734361"/>
              <a:ext cx="7843696" cy="1062390"/>
            </a:xfrm>
            <a:prstGeom prst="roundRect">
              <a:avLst/>
            </a:prstGeom>
            <a:solidFill>
              <a:srgbClr val="D9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2326552" y="2734361"/>
              <a:ext cx="2480041"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grpSp>
      <p:grpSp>
        <p:nvGrpSpPr>
          <p:cNvPr id="49" name="Group 48">
            <a:extLst>
              <a:ext uri="{FF2B5EF4-FFF2-40B4-BE49-F238E27FC236}">
                <a16:creationId xmlns:a16="http://schemas.microsoft.com/office/drawing/2014/main" id="{BBF8C97B-F69E-4E5C-BB5F-65E4FC3D8D64}"/>
              </a:ext>
            </a:extLst>
          </p:cNvPr>
          <p:cNvGrpSpPr/>
          <p:nvPr/>
        </p:nvGrpSpPr>
        <p:grpSpPr>
          <a:xfrm>
            <a:off x="705694" y="3587617"/>
            <a:ext cx="10439960" cy="1062390"/>
            <a:chOff x="2478952" y="4006642"/>
            <a:chExt cx="7843696" cy="1062390"/>
          </a:xfrm>
        </p:grpSpPr>
        <p:sp>
          <p:nvSpPr>
            <p:cNvPr id="39" name="Rectangle: Rounded Corners 38">
              <a:extLst>
                <a:ext uri="{FF2B5EF4-FFF2-40B4-BE49-F238E27FC236}">
                  <a16:creationId xmlns:a16="http://schemas.microsoft.com/office/drawing/2014/main" id="{EA91FD6A-F757-4BED-AD68-F0E9DEE7D4B5}"/>
                </a:ext>
              </a:extLst>
            </p:cNvPr>
            <p:cNvSpPr/>
            <p:nvPr/>
          </p:nvSpPr>
          <p:spPr>
            <a:xfrm>
              <a:off x="2478952" y="400664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2478952" y="400664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grpSp>
      <p:grpSp>
        <p:nvGrpSpPr>
          <p:cNvPr id="50" name="Group 49">
            <a:extLst>
              <a:ext uri="{FF2B5EF4-FFF2-40B4-BE49-F238E27FC236}">
                <a16:creationId xmlns:a16="http://schemas.microsoft.com/office/drawing/2014/main" id="{37FFDCBC-BBD1-4A89-B0EE-A40CADABF2CC}"/>
              </a:ext>
            </a:extLst>
          </p:cNvPr>
          <p:cNvGrpSpPr/>
          <p:nvPr/>
        </p:nvGrpSpPr>
        <p:grpSpPr>
          <a:xfrm>
            <a:off x="705694" y="4726334"/>
            <a:ext cx="10439960" cy="1062390"/>
            <a:chOff x="2158742" y="4878232"/>
            <a:chExt cx="7843696" cy="1062390"/>
          </a:xfrm>
        </p:grpSpPr>
        <p:sp>
          <p:nvSpPr>
            <p:cNvPr id="43" name="Rectangle: Rounded Corners 42">
              <a:extLst>
                <a:ext uri="{FF2B5EF4-FFF2-40B4-BE49-F238E27FC236}">
                  <a16:creationId xmlns:a16="http://schemas.microsoft.com/office/drawing/2014/main" id="{3FF0A99C-156C-4223-AF23-1B8C475D17D3}"/>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17BF4E4-FBCD-44EB-AC41-816C4D035878}"/>
              </a:ext>
            </a:extLst>
          </p:cNvPr>
          <p:cNvSpPr txBox="1"/>
          <p:nvPr/>
        </p:nvSpPr>
        <p:spPr>
          <a:xfrm>
            <a:off x="4006628" y="4794068"/>
            <a:ext cx="697766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 district adapt or adoption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Product specific webinars and onboarding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Ongoing product improvements and supports for implementation</a:t>
            </a:r>
          </a:p>
        </p:txBody>
      </p:sp>
      <p:sp>
        <p:nvSpPr>
          <p:cNvPr id="52" name="TextBox 51">
            <a:extLst>
              <a:ext uri="{FF2B5EF4-FFF2-40B4-BE49-F238E27FC236}">
                <a16:creationId xmlns:a16="http://schemas.microsoft.com/office/drawing/2014/main" id="{D6193916-A611-4E84-AAA9-E7DB64170581}"/>
              </a:ext>
            </a:extLst>
          </p:cNvPr>
          <p:cNvSpPr txBox="1"/>
          <p:nvPr/>
        </p:nvSpPr>
        <p:spPr>
          <a:xfrm>
            <a:off x="4006629" y="2485173"/>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Texas teachers will be involved in a TEKS and quality review process before release of each set of materials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Continuous improvements will be made to materials on ongoing basis </a:t>
            </a:r>
          </a:p>
        </p:txBody>
      </p:sp>
      <p:sp>
        <p:nvSpPr>
          <p:cNvPr id="56" name="TextBox 55">
            <a:extLst>
              <a:ext uri="{FF2B5EF4-FFF2-40B4-BE49-F238E27FC236}">
                <a16:creationId xmlns:a16="http://schemas.microsoft.com/office/drawing/2014/main" id="{039572E9-EE95-4177-8E34-BF6E853A2435}"/>
              </a:ext>
            </a:extLst>
          </p:cNvPr>
          <p:cNvSpPr txBox="1"/>
          <p:nvPr/>
        </p:nvSpPr>
        <p:spPr>
          <a:xfrm>
            <a:off x="4006629" y="3676599"/>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Once approved, materials will be available through Schoology, as standalone resources or through other learning or content management systems</a:t>
            </a:r>
          </a:p>
        </p:txBody>
      </p:sp>
      <p:sp>
        <p:nvSpPr>
          <p:cNvPr id="58" name="TextBox 57">
            <a:extLst>
              <a:ext uri="{FF2B5EF4-FFF2-40B4-BE49-F238E27FC236}">
                <a16:creationId xmlns:a16="http://schemas.microsoft.com/office/drawing/2014/main" id="{B8941255-A78E-4449-A4C0-E4D93948D9B7}"/>
              </a:ext>
            </a:extLst>
          </p:cNvPr>
          <p:cNvSpPr txBox="1"/>
          <p:nvPr/>
        </p:nvSpPr>
        <p:spPr>
          <a:xfrm>
            <a:off x="4006629" y="1554787"/>
            <a:ext cx="71356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THL curricular resources are being developed specifically for Texas schools in this new learning environment </a:t>
            </a:r>
          </a:p>
        </p:txBody>
      </p:sp>
    </p:spTree>
    <p:extLst>
      <p:ext uri="{BB962C8B-B14F-4D97-AF65-F5344CB8AC3E}">
        <p14:creationId xmlns:p14="http://schemas.microsoft.com/office/powerpoint/2010/main" val="2720248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61F610-67BF-4875-9A31-FF4E5E372EB9}"/>
              </a:ext>
            </a:extLst>
          </p:cNvPr>
          <p:cNvSpPr/>
          <p:nvPr/>
        </p:nvSpPr>
        <p:spPr>
          <a:xfrm>
            <a:off x="436888" y="4995582"/>
            <a:ext cx="11127846" cy="92633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a:xfrm>
            <a:off x="712381" y="153230"/>
            <a:ext cx="9972744" cy="751350"/>
          </a:xfrm>
        </p:spPr>
        <p:txBody>
          <a:bodyPr>
            <a:normAutofit fontScale="90000"/>
          </a:bodyPr>
          <a:lstStyle/>
          <a:p>
            <a:r>
              <a:rPr lang="en-US"/>
              <a:t>We need your help to nominate great teachers to join to the THL instructional materials review team</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721CB5D-2EFF-4FBC-977A-A4EA6F2C4E62}"/>
              </a:ext>
            </a:extLst>
          </p:cNvPr>
          <p:cNvSpPr/>
          <p:nvPr/>
        </p:nvSpPr>
        <p:spPr>
          <a:xfrm>
            <a:off x="779664" y="5043252"/>
            <a:ext cx="10632670" cy="830997"/>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EAB200"/>
                </a:solidFill>
                <a:effectLst/>
                <a:uLnTx/>
                <a:uFillTx/>
                <a:latin typeface="Calibri"/>
                <a:ea typeface="+mn-ea"/>
                <a:cs typeface="Calibri"/>
                <a:sym typeface="Arial"/>
              </a:rPr>
              <a:t>Nominate a teacher or school/district leader </a:t>
            </a:r>
            <a:r>
              <a:rPr kumimoji="0" lang="en-US" sz="2400" b="0" i="0" u="none" strike="noStrike" kern="0" cap="none" spc="0" normalizeH="0" baseline="0" noProof="0">
                <a:ln>
                  <a:noFill/>
                </a:ln>
                <a:solidFill>
                  <a:prstClr val="white"/>
                </a:solidFill>
                <a:effectLst/>
                <a:uLnTx/>
                <a:uFillTx/>
                <a:latin typeface="Calibri"/>
                <a:ea typeface="+mn-ea"/>
                <a:cs typeface="Calibri"/>
                <a:sym typeface="Arial"/>
              </a:rPr>
              <a:t>by sending their name and email address to </a:t>
            </a:r>
            <a:r>
              <a:rPr lang="en-US" sz="2400" b="1" kern="0">
                <a:solidFill>
                  <a:schemeClr val="bg1"/>
                </a:solidFill>
                <a:latin typeface="Calibri"/>
                <a:cs typeface="Calibri"/>
                <a:sym typeface="Arial"/>
                <a:hlinkClick r:id="rId2">
                  <a:extLst>
                    <a:ext uri="{A12FA001-AC4F-418D-AE19-62706E023703}">
                      <ahyp:hlinkClr xmlns:ahyp="http://schemas.microsoft.com/office/drawing/2018/hyperlinkcolor" val="tx"/>
                    </a:ext>
                  </a:extLst>
                </a:hlinkClick>
              </a:rPr>
              <a:t>texashomelearning@tea.texas.gov</a:t>
            </a:r>
            <a:r>
              <a:rPr lang="en-US" sz="2400" b="1" kern="0">
                <a:solidFill>
                  <a:schemeClr val="bg1"/>
                </a:solidFill>
                <a:latin typeface="Calibri"/>
                <a:cs typeface="Calibri"/>
                <a:sym typeface="Arial"/>
              </a:rPr>
              <a:t> </a:t>
            </a:r>
            <a:r>
              <a:rPr lang="en-US" sz="2400" kern="0">
                <a:solidFill>
                  <a:schemeClr val="bg1"/>
                </a:solidFill>
                <a:latin typeface="Calibri"/>
                <a:cs typeface="Calibri"/>
                <a:sym typeface="Arial"/>
              </a:rPr>
              <a:t>with “</a:t>
            </a:r>
            <a:r>
              <a:rPr lang="en-US" sz="2400" kern="0">
                <a:solidFill>
                  <a:prstClr val="white"/>
                </a:solidFill>
                <a:latin typeface="Calibri"/>
                <a:cs typeface="Calibri"/>
                <a:sym typeface="Arial"/>
              </a:rPr>
              <a:t>Teacher Nominee” as subject</a:t>
            </a:r>
            <a:endParaRPr kumimoji="0" lang="en-US" sz="240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sym typeface="Arial"/>
            </a:endParaRPr>
          </a:p>
        </p:txBody>
      </p:sp>
      <p:sp>
        <p:nvSpPr>
          <p:cNvPr id="19" name="TextBox 18">
            <a:extLst>
              <a:ext uri="{FF2B5EF4-FFF2-40B4-BE49-F238E27FC236}">
                <a16:creationId xmlns:a16="http://schemas.microsoft.com/office/drawing/2014/main" id="{359EE859-4FD3-4CBF-B798-DD473E9CF7B0}"/>
              </a:ext>
            </a:extLst>
          </p:cNvPr>
          <p:cNvSpPr txBox="1">
            <a:spLocks/>
          </p:cNvSpPr>
          <p:nvPr/>
        </p:nvSpPr>
        <p:spPr>
          <a:xfrm>
            <a:off x="6503541" y="1533824"/>
            <a:ext cx="4357099" cy="3200399"/>
          </a:xfrm>
          <a:prstGeom prst="rect">
            <a:avLst/>
          </a:prstGeom>
          <a:solidFill>
            <a:srgbClr val="E8F4FE"/>
          </a:solidFill>
        </p:spPr>
        <p:txBody>
          <a:bodyPr wrap="square">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Responsibilities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Spend </a:t>
            </a: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4-6 hours per month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reviewing materials, attending focus groups, and providing feedback for the materials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Adopt and use THL materials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their classrooms and provide feedback on a</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 ongoing basis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A57533A8-CAFA-4526-A332-FE4EE1CB5D61}"/>
              </a:ext>
            </a:extLst>
          </p:cNvPr>
          <p:cNvSpPr txBox="1"/>
          <p:nvPr/>
        </p:nvSpPr>
        <p:spPr>
          <a:xfrm>
            <a:off x="1331360" y="1533823"/>
            <a:ext cx="4357099" cy="3200399"/>
          </a:xfrm>
          <a:prstGeom prst="rect">
            <a:avLst/>
          </a:prstGeom>
          <a:solidFill>
            <a:srgbClr val="E8F4FE"/>
          </a:solidFill>
        </p:spPr>
        <p:txBody>
          <a:bodyPr wrap="square">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panose="020F0502020204030204"/>
                <a:ea typeface="+mn-ea"/>
                <a:cs typeface="+mn-cs"/>
              </a:rPr>
              <a:t>Profile</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Texas teacher certification</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Content expertise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for participating subjects including experience with Sped, GT, or ELLs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Experience with and commitment to using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high quality materials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and achieving academic results with kids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55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fontScale="90000"/>
          </a:bodyPr>
          <a:lstStyle/>
          <a:p>
            <a:r>
              <a:rPr lang="en-US"/>
              <a:t>THL curricular resources are being developed specifically for Texas schools in this new learning environment</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8FC955-82A3-419C-86F3-B329A81CC427}"/>
              </a:ext>
            </a:extLst>
          </p:cNvPr>
          <p:cNvGrpSpPr/>
          <p:nvPr/>
        </p:nvGrpSpPr>
        <p:grpSpPr>
          <a:xfrm>
            <a:off x="705694" y="1310181"/>
            <a:ext cx="10439960" cy="1062390"/>
            <a:chOff x="1804284" y="1462079"/>
            <a:chExt cx="7843696" cy="1062390"/>
          </a:xfrm>
        </p:grpSpPr>
        <p:sp>
          <p:nvSpPr>
            <p:cNvPr id="33" name="Rectangle: Rounded Corners 32">
              <a:extLst>
                <a:ext uri="{FF2B5EF4-FFF2-40B4-BE49-F238E27FC236}">
                  <a16:creationId xmlns:a16="http://schemas.microsoft.com/office/drawing/2014/main" id="{C8D61D10-07A9-42B2-ADBA-FA500B0B1517}"/>
                </a:ext>
              </a:extLst>
            </p:cNvPr>
            <p:cNvSpPr/>
            <p:nvPr/>
          </p:nvSpPr>
          <p:spPr>
            <a:xfrm>
              <a:off x="1804284" y="1462079"/>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943FAD4-F42F-47F1-BA01-95EE698E0E8A}"/>
                </a:ext>
              </a:extLst>
            </p:cNvPr>
            <p:cNvSpPr/>
            <p:nvPr/>
          </p:nvSpPr>
          <p:spPr>
            <a:xfrm>
              <a:off x="1804284" y="1462079"/>
              <a:ext cx="2480041" cy="106239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Rounded Corners 34">
            <a:extLst>
              <a:ext uri="{FF2B5EF4-FFF2-40B4-BE49-F238E27FC236}">
                <a16:creationId xmlns:a16="http://schemas.microsoft.com/office/drawing/2014/main" id="{A20A2687-0C08-4A09-B860-1BBC49C6A234}"/>
              </a:ext>
            </a:extLst>
          </p:cNvPr>
          <p:cNvSpPr/>
          <p:nvPr/>
        </p:nvSpPr>
        <p:spPr>
          <a:xfrm>
            <a:off x="705694" y="2448899"/>
            <a:ext cx="10439960"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705694" y="2448899"/>
            <a:ext cx="3300935" cy="106239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sp>
        <p:nvSpPr>
          <p:cNvPr id="39" name="Rectangle: Rounded Corners 38">
            <a:extLst>
              <a:ext uri="{FF2B5EF4-FFF2-40B4-BE49-F238E27FC236}">
                <a16:creationId xmlns:a16="http://schemas.microsoft.com/office/drawing/2014/main" id="{EA91FD6A-F757-4BED-AD68-F0E9DEE7D4B5}"/>
              </a:ext>
            </a:extLst>
          </p:cNvPr>
          <p:cNvSpPr/>
          <p:nvPr/>
        </p:nvSpPr>
        <p:spPr>
          <a:xfrm>
            <a:off x="705694" y="3587617"/>
            <a:ext cx="10439960" cy="1062390"/>
          </a:xfrm>
          <a:prstGeom prst="roundRect">
            <a:avLst/>
          </a:prstGeom>
          <a:solidFill>
            <a:srgbClr val="D9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705694" y="3587617"/>
            <a:ext cx="3300935"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grpSp>
        <p:nvGrpSpPr>
          <p:cNvPr id="50" name="Group 49">
            <a:extLst>
              <a:ext uri="{FF2B5EF4-FFF2-40B4-BE49-F238E27FC236}">
                <a16:creationId xmlns:a16="http://schemas.microsoft.com/office/drawing/2014/main" id="{37FFDCBC-BBD1-4A89-B0EE-A40CADABF2CC}"/>
              </a:ext>
            </a:extLst>
          </p:cNvPr>
          <p:cNvGrpSpPr/>
          <p:nvPr/>
        </p:nvGrpSpPr>
        <p:grpSpPr>
          <a:xfrm>
            <a:off x="705694" y="4726334"/>
            <a:ext cx="10439960" cy="1062390"/>
            <a:chOff x="2158742" y="4878232"/>
            <a:chExt cx="7843696" cy="1062390"/>
          </a:xfrm>
        </p:grpSpPr>
        <p:sp>
          <p:nvSpPr>
            <p:cNvPr id="43" name="Rectangle: Rounded Corners 42">
              <a:extLst>
                <a:ext uri="{FF2B5EF4-FFF2-40B4-BE49-F238E27FC236}">
                  <a16:creationId xmlns:a16="http://schemas.microsoft.com/office/drawing/2014/main" id="{3FF0A99C-156C-4223-AF23-1B8C475D17D3}"/>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17BF4E4-FBCD-44EB-AC41-816C4D035878}"/>
              </a:ext>
            </a:extLst>
          </p:cNvPr>
          <p:cNvSpPr txBox="1"/>
          <p:nvPr/>
        </p:nvSpPr>
        <p:spPr>
          <a:xfrm>
            <a:off x="4006628" y="4794068"/>
            <a:ext cx="697766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 district adapt or adoption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Product specific webinars and onboarding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Ongoing product improvements and supports for implementation</a:t>
            </a:r>
          </a:p>
        </p:txBody>
      </p:sp>
      <p:sp>
        <p:nvSpPr>
          <p:cNvPr id="52" name="TextBox 51">
            <a:extLst>
              <a:ext uri="{FF2B5EF4-FFF2-40B4-BE49-F238E27FC236}">
                <a16:creationId xmlns:a16="http://schemas.microsoft.com/office/drawing/2014/main" id="{D6193916-A611-4E84-AAA9-E7DB64170581}"/>
              </a:ext>
            </a:extLst>
          </p:cNvPr>
          <p:cNvSpPr txBox="1"/>
          <p:nvPr/>
        </p:nvSpPr>
        <p:spPr>
          <a:xfrm>
            <a:off x="4006629" y="2485173"/>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Texas teachers will be involved in a TEKS and quality review process before release of each set of materials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Continuous improvements will be made to materials on ongoing basis </a:t>
            </a:r>
          </a:p>
        </p:txBody>
      </p:sp>
      <p:sp>
        <p:nvSpPr>
          <p:cNvPr id="56" name="TextBox 55">
            <a:extLst>
              <a:ext uri="{FF2B5EF4-FFF2-40B4-BE49-F238E27FC236}">
                <a16:creationId xmlns:a16="http://schemas.microsoft.com/office/drawing/2014/main" id="{039572E9-EE95-4177-8E34-BF6E853A2435}"/>
              </a:ext>
            </a:extLst>
          </p:cNvPr>
          <p:cNvSpPr txBox="1"/>
          <p:nvPr/>
        </p:nvSpPr>
        <p:spPr>
          <a:xfrm>
            <a:off x="4006629" y="3676599"/>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Once approved, materials will be available through Schoology, as standalone resources or through other learning or content management systems</a:t>
            </a:r>
          </a:p>
        </p:txBody>
      </p:sp>
      <p:sp>
        <p:nvSpPr>
          <p:cNvPr id="58" name="TextBox 57">
            <a:extLst>
              <a:ext uri="{FF2B5EF4-FFF2-40B4-BE49-F238E27FC236}">
                <a16:creationId xmlns:a16="http://schemas.microsoft.com/office/drawing/2014/main" id="{B8941255-A78E-4449-A4C0-E4D93948D9B7}"/>
              </a:ext>
            </a:extLst>
          </p:cNvPr>
          <p:cNvSpPr txBox="1"/>
          <p:nvPr/>
        </p:nvSpPr>
        <p:spPr>
          <a:xfrm>
            <a:off x="4006629" y="1554787"/>
            <a:ext cx="71356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THL curricular resources are being developed specifically for Texas schools in this new learning environment </a:t>
            </a:r>
          </a:p>
        </p:txBody>
      </p:sp>
    </p:spTree>
    <p:extLst>
      <p:ext uri="{BB962C8B-B14F-4D97-AF65-F5344CB8AC3E}">
        <p14:creationId xmlns:p14="http://schemas.microsoft.com/office/powerpoint/2010/main" val="3965727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19DA23-BA6A-414F-96AF-08803AB87D15}"/>
              </a:ext>
            </a:extLst>
          </p:cNvPr>
          <p:cNvSpPr/>
          <p:nvPr/>
        </p:nvSpPr>
        <p:spPr>
          <a:xfrm>
            <a:off x="208522" y="1336310"/>
            <a:ext cx="2747716" cy="430270"/>
          </a:xfrm>
          <a:prstGeom prst="rect">
            <a:avLst/>
          </a:prstGeom>
          <a:solidFill>
            <a:srgbClr val="C8E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CDA8347-C346-40DB-B756-3933521EE80D}"/>
              </a:ext>
            </a:extLst>
          </p:cNvPr>
          <p:cNvSpPr/>
          <p:nvPr/>
        </p:nvSpPr>
        <p:spPr>
          <a:xfrm>
            <a:off x="208522" y="1804680"/>
            <a:ext cx="2747716" cy="114394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37F698-71A2-4FBE-8FBD-585ECD145D7D}"/>
              </a:ext>
            </a:extLst>
          </p:cNvPr>
          <p:cNvSpPr txBox="1"/>
          <p:nvPr/>
        </p:nvSpPr>
        <p:spPr>
          <a:xfrm>
            <a:off x="172874" y="1041417"/>
            <a:ext cx="2959510" cy="184665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Materials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LMS and other technology materials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Unit 1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lesson plans in most subjects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technology professional development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01FB5349-F175-45A3-908B-A03D23B1D03E}"/>
              </a:ext>
            </a:extLst>
          </p:cNvPr>
          <p:cNvSpPr>
            <a:spLocks noGrp="1"/>
          </p:cNvSpPr>
          <p:nvPr>
            <p:ph type="title"/>
          </p:nvPr>
        </p:nvSpPr>
        <p:spPr/>
        <p:txBody>
          <a:bodyPr>
            <a:normAutofit/>
          </a:bodyPr>
          <a:lstStyle/>
          <a:p>
            <a:r>
              <a:rPr lang="en-US"/>
              <a:t>Instructional Materials and Technology Release Schedule</a:t>
            </a:r>
          </a:p>
        </p:txBody>
      </p:sp>
      <p:sp>
        <p:nvSpPr>
          <p:cNvPr id="4" name="TextBox 3">
            <a:extLst>
              <a:ext uri="{FF2B5EF4-FFF2-40B4-BE49-F238E27FC236}">
                <a16:creationId xmlns:a16="http://schemas.microsoft.com/office/drawing/2014/main" id="{D8FE5DDC-1562-4C36-B0DB-952D84C349A5}"/>
              </a:ext>
            </a:extLst>
          </p:cNvPr>
          <p:cNvSpPr txBox="1"/>
          <p:nvPr/>
        </p:nvSpPr>
        <p:spPr>
          <a:xfrm>
            <a:off x="2263202" y="4059606"/>
            <a:ext cx="2842285" cy="163121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Materials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Unit 2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lesson plans in most subjects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technology professional development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28591088-D8BF-49D1-B592-9C122526E1CE}"/>
              </a:ext>
            </a:extLst>
          </p:cNvPr>
          <p:cNvSpPr txBox="1"/>
          <p:nvPr/>
        </p:nvSpPr>
        <p:spPr>
          <a:xfrm>
            <a:off x="4568821" y="1482056"/>
            <a:ext cx="3054358" cy="14157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Materials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Unit 3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lesson plans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technology professional development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94898B3B-D9B6-4B3C-8DAB-D0D56BE76F66}"/>
              </a:ext>
            </a:extLst>
          </p:cNvPr>
          <p:cNvSpPr txBox="1"/>
          <p:nvPr/>
        </p:nvSpPr>
        <p:spPr>
          <a:xfrm>
            <a:off x="6874440" y="4075329"/>
            <a:ext cx="3054358" cy="14157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Materials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Unit 4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lesson plans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technology professional development</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CE9CEE6F-2919-4CC7-8B38-2D2AB94CF7AF}"/>
              </a:ext>
            </a:extLst>
          </p:cNvPr>
          <p:cNvSpPr txBox="1"/>
          <p:nvPr/>
        </p:nvSpPr>
        <p:spPr>
          <a:xfrm>
            <a:off x="9003244" y="1504669"/>
            <a:ext cx="3054358" cy="141577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Materials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Unit 5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lesson plans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Instructional materials and technology professional development</a:t>
            </a:r>
          </a:p>
        </p:txBody>
      </p:sp>
      <p:sp>
        <p:nvSpPr>
          <p:cNvPr id="8" name="TextBox 7">
            <a:extLst>
              <a:ext uri="{FF2B5EF4-FFF2-40B4-BE49-F238E27FC236}">
                <a16:creationId xmlns:a16="http://schemas.microsoft.com/office/drawing/2014/main" id="{2E279AA1-CEBA-4786-9CFE-7959228863D1}"/>
              </a:ext>
            </a:extLst>
          </p:cNvPr>
          <p:cNvSpPr txBox="1"/>
          <p:nvPr/>
        </p:nvSpPr>
        <p:spPr>
          <a:xfrm>
            <a:off x="660243" y="3248803"/>
            <a:ext cx="15133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AUG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FB26DE-D905-4EE0-801C-35AA081F4B24}"/>
              </a:ext>
            </a:extLst>
          </p:cNvPr>
          <p:cNvSpPr txBox="1"/>
          <p:nvPr/>
        </p:nvSpPr>
        <p:spPr>
          <a:xfrm>
            <a:off x="3033690" y="3276438"/>
            <a:ext cx="15133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SEP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3DC13C4-A089-4BAC-BAE9-8E8186530BFD}"/>
              </a:ext>
            </a:extLst>
          </p:cNvPr>
          <p:cNvSpPr txBox="1"/>
          <p:nvPr/>
        </p:nvSpPr>
        <p:spPr>
          <a:xfrm>
            <a:off x="5317560" y="3248802"/>
            <a:ext cx="15133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OCT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E122AF1-B148-4445-8C26-2FF808DF680B}"/>
              </a:ext>
            </a:extLst>
          </p:cNvPr>
          <p:cNvSpPr txBox="1"/>
          <p:nvPr/>
        </p:nvSpPr>
        <p:spPr>
          <a:xfrm>
            <a:off x="7582461" y="3264148"/>
            <a:ext cx="15133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NOV</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F68F8D-1027-40E5-87AE-3D9904C47737}"/>
              </a:ext>
            </a:extLst>
          </p:cNvPr>
          <p:cNvSpPr txBox="1"/>
          <p:nvPr/>
        </p:nvSpPr>
        <p:spPr>
          <a:xfrm>
            <a:off x="9773732" y="3248801"/>
            <a:ext cx="15133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DEC</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peech Bubble: Rectangle 12">
            <a:extLst>
              <a:ext uri="{FF2B5EF4-FFF2-40B4-BE49-F238E27FC236}">
                <a16:creationId xmlns:a16="http://schemas.microsoft.com/office/drawing/2014/main" id="{6348A1E3-A1B5-4FD7-A615-A9C3D27BC827}"/>
              </a:ext>
            </a:extLst>
          </p:cNvPr>
          <p:cNvSpPr/>
          <p:nvPr/>
        </p:nvSpPr>
        <p:spPr>
          <a:xfrm>
            <a:off x="4978487" y="3962149"/>
            <a:ext cx="1941433" cy="837625"/>
          </a:xfrm>
          <a:prstGeom prst="wedgeRectCallout">
            <a:avLst>
              <a:gd name="adj1" fmla="val -51655"/>
              <a:gd name="adj2" fmla="val 105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Once made available, districts can adopt materials at any time throughout the year</a:t>
            </a:r>
          </a:p>
        </p:txBody>
      </p:sp>
      <p:sp>
        <p:nvSpPr>
          <p:cNvPr id="14" name="Slide Number Placeholder 13">
            <a:extLst>
              <a:ext uri="{FF2B5EF4-FFF2-40B4-BE49-F238E27FC236}">
                <a16:creationId xmlns:a16="http://schemas.microsoft.com/office/drawing/2014/main" id="{92FA7A45-4EF4-4FD4-A950-E6ED5733ED0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039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2E31C0-6834-4E1A-A5B4-8FF6087B884B}"/>
              </a:ext>
            </a:extLst>
          </p:cNvPr>
          <p:cNvSpPr/>
          <p:nvPr/>
        </p:nvSpPr>
        <p:spPr>
          <a:xfrm>
            <a:off x="546986" y="2220027"/>
            <a:ext cx="3296744" cy="34952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29" name="Rectangle 28">
            <a:extLst>
              <a:ext uri="{FF2B5EF4-FFF2-40B4-BE49-F238E27FC236}">
                <a16:creationId xmlns:a16="http://schemas.microsoft.com/office/drawing/2014/main" id="{7EA4C9D2-90D6-4D61-90EB-76367D66B6B6}"/>
              </a:ext>
            </a:extLst>
          </p:cNvPr>
          <p:cNvSpPr/>
          <p:nvPr/>
        </p:nvSpPr>
        <p:spPr>
          <a:xfrm>
            <a:off x="546986" y="4214419"/>
            <a:ext cx="3296744" cy="349523"/>
          </a:xfrm>
          <a:prstGeom prst="rect">
            <a:avLst/>
          </a:prstGeom>
          <a:solidFill>
            <a:srgbClr val="C9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graphicFrame>
        <p:nvGraphicFramePr>
          <p:cNvPr id="49" name="Table 2">
            <a:extLst>
              <a:ext uri="{FF2B5EF4-FFF2-40B4-BE49-F238E27FC236}">
                <a16:creationId xmlns:a16="http://schemas.microsoft.com/office/drawing/2014/main" id="{C0557A96-BC32-4AB4-A618-06B7685130E1}"/>
              </a:ext>
            </a:extLst>
          </p:cNvPr>
          <p:cNvGraphicFramePr>
            <a:graphicFrameLocks noGrp="1"/>
          </p:cNvGraphicFramePr>
          <p:nvPr>
            <p:ph idx="1"/>
            <p:extLst>
              <p:ext uri="{D42A27DB-BD31-4B8C-83A1-F6EECF244321}">
                <p14:modId xmlns:p14="http://schemas.microsoft.com/office/powerpoint/2010/main" val="1952575404"/>
              </p:ext>
            </p:extLst>
          </p:nvPr>
        </p:nvGraphicFramePr>
        <p:xfrm>
          <a:off x="504720" y="1099594"/>
          <a:ext cx="3358065" cy="4175760"/>
        </p:xfrm>
        <a:graphic>
          <a:graphicData uri="http://schemas.openxmlformats.org/drawingml/2006/table">
            <a:tbl>
              <a:tblPr firstRow="1" bandRow="1">
                <a:tableStyleId>{5C22544A-7EE6-4342-B048-85BDC9FD1C3A}</a:tableStyleId>
              </a:tblPr>
              <a:tblGrid>
                <a:gridCol w="1588800">
                  <a:extLst>
                    <a:ext uri="{9D8B030D-6E8A-4147-A177-3AD203B41FA5}">
                      <a16:colId xmlns:a16="http://schemas.microsoft.com/office/drawing/2014/main" val="1005972089"/>
                    </a:ext>
                  </a:extLst>
                </a:gridCol>
                <a:gridCol w="1769265">
                  <a:extLst>
                    <a:ext uri="{9D8B030D-6E8A-4147-A177-3AD203B41FA5}">
                      <a16:colId xmlns:a16="http://schemas.microsoft.com/office/drawing/2014/main" val="3780777828"/>
                    </a:ext>
                  </a:extLst>
                </a:gridCol>
              </a:tblGrid>
              <a:tr h="393060">
                <a:tc>
                  <a:txBody>
                    <a:bodyPr/>
                    <a:lstStyle/>
                    <a:p>
                      <a:r>
                        <a:rPr lang="en-US" sz="2000"/>
                        <a:t>Subject</a:t>
                      </a:r>
                    </a:p>
                  </a:txBody>
                  <a:tcPr/>
                </a:tc>
                <a:tc>
                  <a:txBody>
                    <a:bodyPr/>
                    <a:lstStyle/>
                    <a:p>
                      <a:r>
                        <a:rPr lang="en-US" sz="2000"/>
                        <a:t>Grades Offered</a:t>
                      </a:r>
                    </a:p>
                  </a:txBody>
                  <a:tcPr/>
                </a:tc>
                <a:extLst>
                  <a:ext uri="{0D108BD9-81ED-4DB2-BD59-A6C34878D82A}">
                    <a16:rowId xmlns:a16="http://schemas.microsoft.com/office/drawing/2014/main" val="2154380659"/>
                  </a:ext>
                </a:extLst>
              </a:tr>
              <a:tr h="393060">
                <a:tc>
                  <a:txBody>
                    <a:bodyPr/>
                    <a:lstStyle/>
                    <a:p>
                      <a:r>
                        <a:rPr lang="en-US" sz="2000" b="0"/>
                        <a:t>Integrated</a:t>
                      </a:r>
                    </a:p>
                  </a:txBody>
                  <a:tcPr>
                    <a:noFill/>
                  </a:tcPr>
                </a:tc>
                <a:tc>
                  <a:txBody>
                    <a:bodyPr/>
                    <a:lstStyle/>
                    <a:p>
                      <a:r>
                        <a:rPr lang="en-US" sz="2000"/>
                        <a:t>Pre-K</a:t>
                      </a:r>
                    </a:p>
                  </a:txBody>
                  <a:tcPr>
                    <a:noFill/>
                  </a:tcPr>
                </a:tc>
                <a:extLst>
                  <a:ext uri="{0D108BD9-81ED-4DB2-BD59-A6C34878D82A}">
                    <a16:rowId xmlns:a16="http://schemas.microsoft.com/office/drawing/2014/main" val="3266826940"/>
                  </a:ext>
                </a:extLst>
              </a:tr>
              <a:tr h="393060">
                <a:tc>
                  <a:txBody>
                    <a:bodyPr/>
                    <a:lstStyle/>
                    <a:p>
                      <a:r>
                        <a:rPr lang="en-US" sz="2000" b="0"/>
                        <a:t>Math</a:t>
                      </a:r>
                    </a:p>
                  </a:txBody>
                  <a:tcPr>
                    <a:lnB w="12700" cap="flat" cmpd="sng" algn="ctr">
                      <a:solidFill>
                        <a:schemeClr val="bg2"/>
                      </a:solidFill>
                      <a:prstDash val="sysDash"/>
                      <a:round/>
                      <a:headEnd type="none" w="med" len="med"/>
                      <a:tailEnd type="none" w="med" len="med"/>
                    </a:lnB>
                    <a:noFill/>
                  </a:tcPr>
                </a:tc>
                <a:tc>
                  <a:txBody>
                    <a:bodyPr/>
                    <a:lstStyle/>
                    <a:p>
                      <a:r>
                        <a:rPr lang="en-US" sz="2000"/>
                        <a:t>K- 12</a:t>
                      </a:r>
                      <a:r>
                        <a:rPr lang="en-US" sz="2000" baseline="30000"/>
                        <a:t>th</a:t>
                      </a:r>
                      <a:r>
                        <a:rPr lang="en-US" sz="2000"/>
                        <a:t> </a:t>
                      </a:r>
                    </a:p>
                  </a:txBody>
                  <a:tcPr>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3430038412"/>
                  </a:ext>
                </a:extLst>
              </a:tr>
              <a:tr h="393060">
                <a:tc>
                  <a:txBody>
                    <a:bodyPr/>
                    <a:lstStyle/>
                    <a:p>
                      <a:r>
                        <a:rPr lang="en-US" sz="2000"/>
                        <a:t>ELAR</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a:t>K- 12</a:t>
                      </a:r>
                      <a:r>
                        <a:rPr lang="en-US" sz="2000" baseline="30000"/>
                        <a:t>th</a:t>
                      </a:r>
                      <a:r>
                        <a:rPr lang="en-US" sz="2000"/>
                        <a:t> </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942543558"/>
                  </a:ext>
                </a:extLst>
              </a:tr>
              <a:tr h="393060">
                <a:tc>
                  <a:txBody>
                    <a:bodyPr/>
                    <a:lstStyle/>
                    <a:p>
                      <a:r>
                        <a:rPr lang="en-US" sz="2000"/>
                        <a:t>SLAR</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a:t>K-5</a:t>
                      </a:r>
                      <a:r>
                        <a:rPr lang="en-US" sz="2000" baseline="30000"/>
                        <a:t>th</a:t>
                      </a:r>
                      <a:r>
                        <a:rPr lang="en-US" sz="2000"/>
                        <a:t> </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326944542"/>
                  </a:ext>
                </a:extLst>
              </a:tr>
              <a:tr h="393060">
                <a:tc>
                  <a:txBody>
                    <a:bodyPr/>
                    <a:lstStyle/>
                    <a:p>
                      <a:r>
                        <a:rPr lang="en-US" sz="2000"/>
                        <a:t>Science</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a:t>K-5</a:t>
                      </a:r>
                      <a:r>
                        <a:rPr lang="en-US" sz="2000" baseline="30000"/>
                        <a:t>th</a:t>
                      </a:r>
                      <a:r>
                        <a:rPr lang="en-US" sz="2000"/>
                        <a:t> </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1566437916"/>
                  </a:ext>
                </a:extLst>
              </a:tr>
              <a:tr h="393060">
                <a:tc>
                  <a:txBody>
                    <a:bodyPr/>
                    <a:lstStyle/>
                    <a:p>
                      <a:pPr lvl="0">
                        <a:buNone/>
                      </a:pPr>
                      <a:r>
                        <a:rPr lang="en-US" sz="2000"/>
                        <a:t>SS</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a:t>K-5</a:t>
                      </a:r>
                      <a:r>
                        <a:rPr lang="en-US" sz="2000" baseline="30000"/>
                        <a:t>th</a:t>
                      </a:r>
                      <a:r>
                        <a:rPr lang="en-US" sz="2000"/>
                        <a:t> </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1023121436"/>
                  </a:ext>
                </a:extLst>
              </a:tr>
              <a:tr h="393060">
                <a:tc>
                  <a:txBody>
                    <a:bodyPr/>
                    <a:lstStyle/>
                    <a:p>
                      <a:pPr lvl="0">
                        <a:buNone/>
                      </a:pPr>
                      <a:r>
                        <a:rPr lang="en-US" sz="2000" b="0"/>
                        <a:t>College Prep</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a:t>12</a:t>
                      </a:r>
                      <a:r>
                        <a:rPr lang="en-US" sz="2000" baseline="30000"/>
                        <a:t>th</a:t>
                      </a:r>
                      <a:endParaRPr lang="en-US" sz="2000"/>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737026763"/>
                  </a:ext>
                </a:extLst>
              </a:tr>
              <a:tr h="687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a:solidFill>
                            <a:srgbClr val="000000"/>
                          </a:solidFill>
                          <a:effectLst/>
                          <a:latin typeface="Calibri" panose="020F0502020204030204" pitchFamily="34" charset="0"/>
                        </a:rPr>
                        <a:t>Dyslexia &amp; Speech Tools</a:t>
                      </a:r>
                      <a:endParaRPr lang="en-US" sz="2000" b="0" i="0" u="none" strike="noStrike">
                        <a:effectLst/>
                        <a:latin typeface="Arial" panose="020B0604020202020204" pitchFamily="34" charset="0"/>
                      </a:endParaRP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tc>
                  <a:txBody>
                    <a:bodyPr/>
                    <a:lstStyle/>
                    <a:p>
                      <a:r>
                        <a:rPr lang="en-US" sz="2000" dirty="0"/>
                        <a:t>All</a:t>
                      </a:r>
                    </a:p>
                  </a:txBody>
                  <a:tcPr>
                    <a:lnT w="12700" cap="flat" cmpd="sng" algn="ctr">
                      <a:solidFill>
                        <a:schemeClr val="bg2"/>
                      </a:solidFill>
                      <a:prstDash val="sysDash"/>
                      <a:round/>
                      <a:headEnd type="none" w="med" len="med"/>
                      <a:tailEnd type="none" w="med" len="med"/>
                    </a:lnT>
                    <a:lnB w="12700" cap="flat" cmpd="sng" algn="ctr">
                      <a:solidFill>
                        <a:schemeClr val="bg2"/>
                      </a:solidFill>
                      <a:prstDash val="sysDash"/>
                      <a:round/>
                      <a:headEnd type="none" w="med" len="med"/>
                      <a:tailEnd type="none" w="med" len="med"/>
                    </a:lnB>
                    <a:noFill/>
                  </a:tcPr>
                </a:tc>
                <a:extLst>
                  <a:ext uri="{0D108BD9-81ED-4DB2-BD59-A6C34878D82A}">
                    <a16:rowId xmlns:a16="http://schemas.microsoft.com/office/drawing/2014/main" val="2681755586"/>
                  </a:ext>
                </a:extLst>
              </a:tr>
            </a:tbl>
          </a:graphicData>
        </a:graphic>
      </p:graphicFrame>
      <p:sp>
        <p:nvSpPr>
          <p:cNvPr id="28" name="Rectangle 27">
            <a:extLst>
              <a:ext uri="{FF2B5EF4-FFF2-40B4-BE49-F238E27FC236}">
                <a16:creationId xmlns:a16="http://schemas.microsoft.com/office/drawing/2014/main" id="{3D5A512D-F485-4D6A-ACD5-BB8C854CDCA3}"/>
              </a:ext>
            </a:extLst>
          </p:cNvPr>
          <p:cNvSpPr/>
          <p:nvPr/>
        </p:nvSpPr>
        <p:spPr>
          <a:xfrm>
            <a:off x="4815067" y="984541"/>
            <a:ext cx="6868496" cy="4494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endParaRPr>
          </a:p>
        </p:txBody>
      </p:sp>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a:bodyPr>
          <a:lstStyle/>
          <a:p>
            <a:r>
              <a:rPr lang="en-US"/>
              <a:t>Looking Forward with Texas Home Learning</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C4254F0-09D0-4D2B-8E30-46BF4D8B7C44}"/>
              </a:ext>
            </a:extLst>
          </p:cNvPr>
          <p:cNvSpPr/>
          <p:nvPr/>
        </p:nvSpPr>
        <p:spPr>
          <a:xfrm>
            <a:off x="410907" y="1013488"/>
            <a:ext cx="3569885" cy="42618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ysClr val="windowText" lastClr="000000"/>
              </a:solidFill>
            </a:endParaRPr>
          </a:p>
        </p:txBody>
      </p:sp>
      <p:cxnSp>
        <p:nvCxnSpPr>
          <p:cNvPr id="10" name="Straight Connector 9">
            <a:extLst>
              <a:ext uri="{FF2B5EF4-FFF2-40B4-BE49-F238E27FC236}">
                <a16:creationId xmlns:a16="http://schemas.microsoft.com/office/drawing/2014/main" id="{C40EE534-5462-4C68-B03B-11C42A71D993}"/>
              </a:ext>
            </a:extLst>
          </p:cNvPr>
          <p:cNvCxnSpPr/>
          <p:nvPr/>
        </p:nvCxnSpPr>
        <p:spPr>
          <a:xfrm>
            <a:off x="4315080" y="1598533"/>
            <a:ext cx="0" cy="36840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AFC1CC-E5F0-41FA-9AC7-CCF854CDB103}"/>
              </a:ext>
            </a:extLst>
          </p:cNvPr>
          <p:cNvSpPr txBox="1"/>
          <p:nvPr/>
        </p:nvSpPr>
        <p:spPr>
          <a:xfrm>
            <a:off x="5023032" y="3835406"/>
            <a:ext cx="6452566" cy="1692771"/>
          </a:xfrm>
          <a:prstGeom prst="rect">
            <a:avLst/>
          </a:prstGeom>
          <a:noFill/>
        </p:spPr>
        <p:txBody>
          <a:bodyPr wrap="square">
            <a:spAutoFit/>
          </a:bodyPr>
          <a:lstStyle>
            <a:defPPr>
              <a:defRPr lang="en-US"/>
            </a:defPPr>
            <a:lvl1pPr>
              <a:defRPr sz="2000"/>
            </a:lvl1pPr>
          </a:lstStyle>
          <a:p>
            <a:r>
              <a:rPr lang="en-US" sz="2400" b="1"/>
              <a:t>Instructional Materials Release</a:t>
            </a:r>
          </a:p>
          <a:p>
            <a:pPr marL="342900" indent="-342900">
              <a:buFont typeface="Arial" panose="020B0604020202020204" pitchFamily="34" charset="0"/>
              <a:buChar char="•"/>
            </a:pPr>
            <a:r>
              <a:rPr lang="en-US"/>
              <a:t>Instructional materials posted on vendor website and linked through texashomelearning.org</a:t>
            </a:r>
          </a:p>
          <a:p>
            <a:r>
              <a:rPr lang="en-US" b="1"/>
              <a:t>Mark your calendars: </a:t>
            </a:r>
          </a:p>
          <a:p>
            <a:pPr marL="342900" indent="-342900">
              <a:buFont typeface="Arial" panose="020B0604020202020204" pitchFamily="34" charset="0"/>
              <a:buChar char="•"/>
            </a:pPr>
            <a:r>
              <a:rPr lang="en-US"/>
              <a:t>K-12 Math: Monday, 8/31</a:t>
            </a:r>
          </a:p>
        </p:txBody>
      </p:sp>
      <p:sp>
        <p:nvSpPr>
          <p:cNvPr id="17" name="TextBox 16">
            <a:extLst>
              <a:ext uri="{FF2B5EF4-FFF2-40B4-BE49-F238E27FC236}">
                <a16:creationId xmlns:a16="http://schemas.microsoft.com/office/drawing/2014/main" id="{80316D9E-B10C-4B47-BF7B-22540D1E5942}"/>
              </a:ext>
            </a:extLst>
          </p:cNvPr>
          <p:cNvSpPr txBox="1"/>
          <p:nvPr/>
        </p:nvSpPr>
        <p:spPr>
          <a:xfrm>
            <a:off x="5023031" y="1205885"/>
            <a:ext cx="6452567" cy="2616101"/>
          </a:xfrm>
          <a:prstGeom prst="rect">
            <a:avLst/>
          </a:prstGeom>
          <a:noFill/>
        </p:spPr>
        <p:txBody>
          <a:bodyPr wrap="square">
            <a:spAutoFit/>
          </a:bodyPr>
          <a:lstStyle/>
          <a:p>
            <a:r>
              <a:rPr lang="en-US" sz="2400" b="1"/>
              <a:t>Product Specific Webinars</a:t>
            </a:r>
          </a:p>
          <a:p>
            <a:pPr marL="342900" indent="-342900">
              <a:buFont typeface="Arial" panose="020B0604020202020204" pitchFamily="34" charset="0"/>
              <a:buChar char="•"/>
            </a:pPr>
            <a:r>
              <a:rPr lang="en-US" sz="2000"/>
              <a:t>Announce and give overview of product</a:t>
            </a:r>
          </a:p>
          <a:p>
            <a:pPr marL="342900" indent="-342900">
              <a:buFont typeface="Arial" panose="020B0604020202020204" pitchFamily="34" charset="0"/>
              <a:buChar char="•"/>
            </a:pPr>
            <a:r>
              <a:rPr lang="en-US" sz="2000"/>
              <a:t>Preview of teacher and student materials </a:t>
            </a:r>
          </a:p>
          <a:p>
            <a:pPr marL="342900" indent="-342900">
              <a:buFont typeface="Arial" panose="020B0604020202020204" pitchFamily="34" charset="0"/>
              <a:buChar char="•"/>
            </a:pPr>
            <a:r>
              <a:rPr lang="en-US" sz="2000"/>
              <a:t>Summary of implementation supports and trainings included to support use of the THL product </a:t>
            </a:r>
          </a:p>
          <a:p>
            <a:r>
              <a:rPr lang="en-US" sz="2000" b="1"/>
              <a:t>Mark your calendars: </a:t>
            </a:r>
          </a:p>
          <a:p>
            <a:pPr marL="342900" indent="-342900">
              <a:buFont typeface="Arial" panose="020B0604020202020204" pitchFamily="34" charset="0"/>
              <a:buChar char="•"/>
            </a:pPr>
            <a:r>
              <a:rPr lang="en-US" sz="2000"/>
              <a:t>6-12 Math: Tuesday, 8/25 at 1pm CT</a:t>
            </a:r>
          </a:p>
          <a:p>
            <a:pPr marL="342900" indent="-342900">
              <a:buFont typeface="Arial" panose="020B0604020202020204" pitchFamily="34" charset="0"/>
              <a:buChar char="•"/>
            </a:pPr>
            <a:r>
              <a:rPr lang="en-US" sz="2000"/>
              <a:t>K-5 Math: Wednesday 8/26 at 1pm CT</a:t>
            </a:r>
            <a:endParaRPr lang="en-US" sz="600"/>
          </a:p>
        </p:txBody>
      </p:sp>
      <p:sp>
        <p:nvSpPr>
          <p:cNvPr id="19" name="Rectangle 18">
            <a:extLst>
              <a:ext uri="{FF2B5EF4-FFF2-40B4-BE49-F238E27FC236}">
                <a16:creationId xmlns:a16="http://schemas.microsoft.com/office/drawing/2014/main" id="{5CDF138F-D0D0-49BF-AE9E-4F2223C83347}"/>
              </a:ext>
            </a:extLst>
          </p:cNvPr>
          <p:cNvSpPr/>
          <p:nvPr/>
        </p:nvSpPr>
        <p:spPr>
          <a:xfrm>
            <a:off x="305980" y="5576659"/>
            <a:ext cx="11580040" cy="3662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rPr>
              <a:t>Webinar info and release details to be communicated through superintendent listserv and texashomelearning.org</a:t>
            </a:r>
          </a:p>
        </p:txBody>
      </p:sp>
    </p:spTree>
    <p:extLst>
      <p:ext uri="{BB962C8B-B14F-4D97-AF65-F5344CB8AC3E}">
        <p14:creationId xmlns:p14="http://schemas.microsoft.com/office/powerpoint/2010/main" val="314421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7CA18-B5E7-4D73-A8AF-3444E0331ADF}"/>
              </a:ext>
            </a:extLst>
          </p:cNvPr>
          <p:cNvSpPr>
            <a:spLocks noGrp="1"/>
          </p:cNvSpPr>
          <p:nvPr>
            <p:ph type="ctrTitle"/>
          </p:nvPr>
        </p:nvSpPr>
        <p:spPr>
          <a:xfrm>
            <a:off x="2030819" y="3807725"/>
            <a:ext cx="8886225" cy="2457864"/>
          </a:xfrm>
        </p:spPr>
        <p:txBody>
          <a:bodyPr/>
          <a:lstStyle/>
          <a:p>
            <a:r>
              <a:rPr lang="en-US"/>
              <a:t>THL 3.0: College Prep Math and College Prep English</a:t>
            </a:r>
            <a:endParaRPr lang="en-US" b="0"/>
          </a:p>
        </p:txBody>
      </p:sp>
    </p:spTree>
    <p:extLst>
      <p:ext uri="{BB962C8B-B14F-4D97-AF65-F5344CB8AC3E}">
        <p14:creationId xmlns:p14="http://schemas.microsoft.com/office/powerpoint/2010/main" val="2943358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70" y="-43838"/>
            <a:ext cx="11875730" cy="1099751"/>
          </a:xfrm>
        </p:spPr>
        <p:txBody>
          <a:bodyPr>
            <a:normAutofit/>
          </a:bodyPr>
          <a:lstStyle/>
          <a:p>
            <a:r>
              <a:rPr lang="en-US" b="1">
                <a:solidFill>
                  <a:srgbClr val="C00000"/>
                </a:solidFill>
                <a:latin typeface="Calibri" panose="020F0502020204030204" pitchFamily="34" charset="0"/>
                <a:cs typeface="Calibri" panose="020F0502020204030204" pitchFamily="34" charset="0"/>
              </a:rPr>
              <a:t>Disruptions in learning from COVID increased disparities in College Readiness for millions of Texas students</a:t>
            </a:r>
          </a:p>
        </p:txBody>
      </p:sp>
      <p:sp>
        <p:nvSpPr>
          <p:cNvPr id="35" name="Title 1">
            <a:extLst>
              <a:ext uri="{FF2B5EF4-FFF2-40B4-BE49-F238E27FC236}">
                <a16:creationId xmlns:a16="http://schemas.microsoft.com/office/drawing/2014/main" id="{32937C2B-C1B7-43EA-B481-6D34F791ED3C}"/>
              </a:ext>
            </a:extLst>
          </p:cNvPr>
          <p:cNvSpPr txBox="1">
            <a:spLocks/>
          </p:cNvSpPr>
          <p:nvPr/>
        </p:nvSpPr>
        <p:spPr>
          <a:xfrm>
            <a:off x="712380" y="153230"/>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latin typeface="Calibri" panose="020F0502020204030204" pitchFamily="34" charset="0"/>
              <a:cs typeface="Calibri" panose="020F0502020204030204" pitchFamily="34" charset="0"/>
            </a:endParaRPr>
          </a:p>
        </p:txBody>
      </p:sp>
      <p:sp>
        <p:nvSpPr>
          <p:cNvPr id="36" name="Slide Number Placeholder 3">
            <a:extLst>
              <a:ext uri="{FF2B5EF4-FFF2-40B4-BE49-F238E27FC236}">
                <a16:creationId xmlns:a16="http://schemas.microsoft.com/office/drawing/2014/main" id="{45E946B7-BB16-4CB0-A648-E21DB4C5A31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pitchFamily="34" charset="0"/>
                <a:cs typeface="Calibri" panose="020F0502020204030204" pitchFamily="34" charset="0"/>
              </a:rPr>
              <a:pPr algn="r">
                <a:defRPr/>
              </a:pPr>
              <a:t>28</a:t>
            </a:fld>
            <a:endParaRPr lang="en-US" sz="1200">
              <a:solidFill>
                <a:prstClr val="black">
                  <a:lumMod val="50000"/>
                  <a:lumOff val="50000"/>
                </a:prstClr>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E9E8C2F3-4D68-4CD8-8686-64D7971BF971}"/>
              </a:ext>
            </a:extLst>
          </p:cNvPr>
          <p:cNvSpPr txBox="1"/>
          <p:nvPr/>
        </p:nvSpPr>
        <p:spPr>
          <a:xfrm>
            <a:off x="393420" y="3990392"/>
            <a:ext cx="3382076" cy="1631216"/>
          </a:xfrm>
          <a:prstGeom prst="rect">
            <a:avLst/>
          </a:prstGeom>
          <a:noFill/>
        </p:spPr>
        <p:txBody>
          <a:bodyPr wrap="square">
            <a:spAutoFit/>
          </a:bodyPr>
          <a:lstStyle/>
          <a:p>
            <a:pPr algn="ctr"/>
            <a:r>
              <a:rPr lang="en-US" sz="2000" b="1" dirty="0">
                <a:latin typeface="Calibri" panose="020F0502020204030204" pitchFamily="34" charset="0"/>
                <a:cs typeface="Calibri" panose="020F0502020204030204" pitchFamily="34" charset="0"/>
              </a:rPr>
              <a:t>Less than 50% </a:t>
            </a:r>
            <a:r>
              <a:rPr lang="en-US" sz="2000" dirty="0">
                <a:latin typeface="Calibri" panose="020F0502020204030204" pitchFamily="34" charset="0"/>
                <a:cs typeface="Calibri" panose="020F0502020204030204" pitchFamily="34" charset="0"/>
              </a:rPr>
              <a:t>of our African American, Hispanic, Eco. Dis, ELLs, and </a:t>
            </a:r>
            <a:r>
              <a:rPr lang="en-US" sz="2000" dirty="0" err="1">
                <a:latin typeface="Calibri" panose="020F0502020204030204" pitchFamily="34" charset="0"/>
                <a:cs typeface="Calibri" panose="020F0502020204030204" pitchFamily="34" charset="0"/>
              </a:rPr>
              <a:t>SpEd</a:t>
            </a:r>
            <a:r>
              <a:rPr lang="en-US" sz="2000" dirty="0">
                <a:latin typeface="Calibri" panose="020F0502020204030204" pitchFamily="34" charset="0"/>
                <a:cs typeface="Calibri" panose="020F0502020204030204" pitchFamily="34" charset="0"/>
              </a:rPr>
              <a:t> students graduated college, career, or military ready</a:t>
            </a:r>
          </a:p>
        </p:txBody>
      </p:sp>
      <p:sp>
        <p:nvSpPr>
          <p:cNvPr id="38" name="TextBox 37">
            <a:extLst>
              <a:ext uri="{FF2B5EF4-FFF2-40B4-BE49-F238E27FC236}">
                <a16:creationId xmlns:a16="http://schemas.microsoft.com/office/drawing/2014/main" id="{F2B531B0-54AD-4BBE-BD7B-7BDD35C988A3}"/>
              </a:ext>
            </a:extLst>
          </p:cNvPr>
          <p:cNvSpPr txBox="1"/>
          <p:nvPr/>
        </p:nvSpPr>
        <p:spPr>
          <a:xfrm>
            <a:off x="8357482" y="3990392"/>
            <a:ext cx="3382076" cy="1631216"/>
          </a:xfrm>
          <a:prstGeom prst="rect">
            <a:avLst/>
          </a:prstGeom>
          <a:noFill/>
        </p:spPr>
        <p:txBody>
          <a:bodyPr wrap="square">
            <a:spAutoFit/>
          </a:bodyPr>
          <a:lstStyle>
            <a:defPPr>
              <a:defRPr lang="en-US"/>
            </a:defPPr>
            <a:lvl1pPr marL="285750" indent="-285750">
              <a:buFont typeface="Arial" panose="020B0604020202020204" pitchFamily="34" charset="0"/>
              <a:buChar char="•"/>
            </a:lvl1pPr>
          </a:lstStyle>
          <a:p>
            <a:pPr marL="0" indent="0" algn="ctr">
              <a:buNone/>
            </a:pPr>
            <a:r>
              <a:rPr lang="en-US" sz="2000">
                <a:latin typeface="Calibri" panose="020F0502020204030204" pitchFamily="34" charset="0"/>
                <a:cs typeface="Calibri" panose="020F0502020204030204" pitchFamily="34" charset="0"/>
              </a:rPr>
              <a:t>IHEs maintain </a:t>
            </a:r>
            <a:r>
              <a:rPr lang="en-US" sz="2000" b="1">
                <a:latin typeface="Calibri" panose="020F0502020204030204" pitchFamily="34" charset="0"/>
                <a:cs typeface="Calibri" panose="020F0502020204030204" pitchFamily="34" charset="0"/>
              </a:rPr>
              <a:t>flexibility in determining college readiness</a:t>
            </a:r>
          </a:p>
          <a:p>
            <a:pPr marL="0" indent="0" algn="ctr">
              <a:buNone/>
            </a:pPr>
            <a:r>
              <a:rPr lang="en-US" sz="2000">
                <a:latin typeface="Calibri" panose="020F0502020204030204" pitchFamily="34" charset="0"/>
                <a:cs typeface="Calibri" panose="020F0502020204030204" pitchFamily="34" charset="0"/>
              </a:rPr>
              <a:t>and </a:t>
            </a:r>
            <a:r>
              <a:rPr lang="en-US" sz="2000" b="1">
                <a:latin typeface="Calibri" panose="020F0502020204030204" pitchFamily="34" charset="0"/>
                <a:cs typeface="Calibri" panose="020F0502020204030204" pitchFamily="34" charset="0"/>
              </a:rPr>
              <a:t>college admission requirements change </a:t>
            </a:r>
            <a:r>
              <a:rPr lang="en-US" sz="2000">
                <a:latin typeface="Calibri" panose="020F0502020204030204" pitchFamily="34" charset="0"/>
                <a:cs typeface="Calibri" panose="020F0502020204030204" pitchFamily="34" charset="0"/>
              </a:rPr>
              <a:t>from year to year</a:t>
            </a:r>
          </a:p>
        </p:txBody>
      </p:sp>
      <p:sp>
        <p:nvSpPr>
          <p:cNvPr id="39" name="TextBox 38">
            <a:extLst>
              <a:ext uri="{FF2B5EF4-FFF2-40B4-BE49-F238E27FC236}">
                <a16:creationId xmlns:a16="http://schemas.microsoft.com/office/drawing/2014/main" id="{022F767D-3A73-442D-AC28-FBC506F48621}"/>
              </a:ext>
            </a:extLst>
          </p:cNvPr>
          <p:cNvSpPr txBox="1"/>
          <p:nvPr/>
        </p:nvSpPr>
        <p:spPr>
          <a:xfrm>
            <a:off x="950905" y="1340101"/>
            <a:ext cx="22671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latin typeface="Calibri" panose="020F0502020204030204" pitchFamily="34" charset="0"/>
                <a:cs typeface="Calibri" panose="020F0502020204030204" pitchFamily="34" charset="0"/>
              </a:rPr>
              <a:t>Disparities in Equity in CCMR</a:t>
            </a:r>
            <a:endParaRPr kumimoji="0" lang="en-US" sz="24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A70363D4-16D7-4AEE-9086-754223E6675A}"/>
              </a:ext>
            </a:extLst>
          </p:cNvPr>
          <p:cNvSpPr txBox="1"/>
          <p:nvPr/>
        </p:nvSpPr>
        <p:spPr>
          <a:xfrm>
            <a:off x="4698448" y="3990392"/>
            <a:ext cx="2795105" cy="1631216"/>
          </a:xfrm>
          <a:prstGeom prst="rect">
            <a:avLst/>
          </a:prstGeom>
          <a:noFill/>
        </p:spPr>
        <p:txBody>
          <a:bodyPr wrap="square">
            <a:spAutoFit/>
          </a:bodyPr>
          <a:lstStyle>
            <a:defPPr>
              <a:defRPr lang="en-US"/>
            </a:defPPr>
            <a:lvl1pPr marL="285750" indent="-285750">
              <a:buFont typeface="Arial" panose="020B0604020202020204" pitchFamily="34" charset="0"/>
              <a:buChar char="•"/>
            </a:lvl1pPr>
          </a:lstStyle>
          <a:p>
            <a:pPr marL="0" indent="0" algn="ctr">
              <a:buNone/>
            </a:pPr>
            <a:r>
              <a:rPr lang="en-US" sz="2000">
                <a:latin typeface="Calibri" panose="020F0502020204030204" pitchFamily="34" charset="0"/>
                <a:cs typeface="Calibri" panose="020F0502020204030204" pitchFamily="34" charset="0"/>
              </a:rPr>
              <a:t>COVID 19 and the spring of 2020 delivered an </a:t>
            </a:r>
            <a:r>
              <a:rPr lang="en-US" sz="2000" b="1">
                <a:latin typeface="Calibri" panose="020F0502020204030204" pitchFamily="34" charset="0"/>
                <a:cs typeface="Calibri" panose="020F0502020204030204" pitchFamily="34" charset="0"/>
              </a:rPr>
              <a:t>unprecedented disruption to ACT, SAT, and TSIA testing</a:t>
            </a:r>
          </a:p>
        </p:txBody>
      </p:sp>
      <p:sp>
        <p:nvSpPr>
          <p:cNvPr id="41" name="TextBox 40">
            <a:extLst>
              <a:ext uri="{FF2B5EF4-FFF2-40B4-BE49-F238E27FC236}">
                <a16:creationId xmlns:a16="http://schemas.microsoft.com/office/drawing/2014/main" id="{D3F3C573-A164-431F-ABDD-2807A23679E1}"/>
              </a:ext>
            </a:extLst>
          </p:cNvPr>
          <p:cNvSpPr txBox="1"/>
          <p:nvPr/>
        </p:nvSpPr>
        <p:spPr>
          <a:xfrm>
            <a:off x="4587239" y="1340101"/>
            <a:ext cx="3170873" cy="830997"/>
          </a:xfrm>
          <a:prstGeom prst="rect">
            <a:avLst/>
          </a:prstGeom>
          <a:noFill/>
        </p:spPr>
        <p:txBody>
          <a:bodyPr wrap="square">
            <a:spAutoFit/>
          </a:bodyPr>
          <a:lstStyle/>
          <a:p>
            <a:pPr algn="ctr"/>
            <a:r>
              <a:rPr lang="en-US" sz="2400" b="1">
                <a:latin typeface="Calibri" panose="020F0502020204030204" pitchFamily="34" charset="0"/>
                <a:cs typeface="Calibri" panose="020F0502020204030204" pitchFamily="34" charset="0"/>
              </a:rPr>
              <a:t>Spring 2020 Disruption in Instruction</a:t>
            </a:r>
          </a:p>
        </p:txBody>
      </p:sp>
      <p:sp>
        <p:nvSpPr>
          <p:cNvPr id="42" name="TextBox 41">
            <a:extLst>
              <a:ext uri="{FF2B5EF4-FFF2-40B4-BE49-F238E27FC236}">
                <a16:creationId xmlns:a16="http://schemas.microsoft.com/office/drawing/2014/main" id="{97ECFFEC-F9FC-4383-81A6-5424D1DF4DE4}"/>
              </a:ext>
            </a:extLst>
          </p:cNvPr>
          <p:cNvSpPr txBox="1"/>
          <p:nvPr/>
        </p:nvSpPr>
        <p:spPr>
          <a:xfrm>
            <a:off x="8326080" y="1340101"/>
            <a:ext cx="3382076" cy="830997"/>
          </a:xfrm>
          <a:prstGeom prst="rect">
            <a:avLst/>
          </a:prstGeom>
          <a:noFill/>
        </p:spPr>
        <p:txBody>
          <a:bodyPr wrap="square">
            <a:spAutoFit/>
          </a:bodyPr>
          <a:lstStyle>
            <a:defPPr>
              <a:defRPr lang="en-US"/>
            </a:defPPr>
            <a:lvl1pPr>
              <a:defRPr sz="2400" b="1">
                <a:latin typeface="Calibri" panose="020F0502020204030204"/>
              </a:defRPr>
            </a:lvl1pPr>
          </a:lstStyle>
          <a:p>
            <a:pPr algn="ctr"/>
            <a:r>
              <a:rPr lang="en-US">
                <a:latin typeface="Calibri" panose="020F0502020204030204" pitchFamily="34" charset="0"/>
                <a:cs typeface="Calibri" panose="020F0502020204030204" pitchFamily="34" charset="0"/>
              </a:rPr>
              <a:t>Changing College Admission Requirements</a:t>
            </a:r>
          </a:p>
        </p:txBody>
      </p:sp>
      <p:pic>
        <p:nvPicPr>
          <p:cNvPr id="43" name="Graphic 42" descr="Clipboard Partially Crossed">
            <a:extLst>
              <a:ext uri="{FF2B5EF4-FFF2-40B4-BE49-F238E27FC236}">
                <a16:creationId xmlns:a16="http://schemas.microsoft.com/office/drawing/2014/main" id="{081A02D0-B4D9-413D-A02B-322EDEDCA5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7467" y="2455286"/>
            <a:ext cx="1217066" cy="1217066"/>
          </a:xfrm>
          <a:prstGeom prst="rect">
            <a:avLst/>
          </a:prstGeom>
        </p:spPr>
      </p:pic>
      <p:pic>
        <p:nvPicPr>
          <p:cNvPr id="44" name="Graphic 43" descr="Transfer">
            <a:extLst>
              <a:ext uri="{FF2B5EF4-FFF2-40B4-BE49-F238E27FC236}">
                <a16:creationId xmlns:a16="http://schemas.microsoft.com/office/drawing/2014/main" id="{F346A33F-EDC3-42FD-A28D-0220431A71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39987" y="2455286"/>
            <a:ext cx="1217066" cy="1217066"/>
          </a:xfrm>
          <a:prstGeom prst="rect">
            <a:avLst/>
          </a:prstGeom>
        </p:spPr>
      </p:pic>
      <p:pic>
        <p:nvPicPr>
          <p:cNvPr id="45" name="Graphic 44" descr="Children">
            <a:extLst>
              <a:ext uri="{FF2B5EF4-FFF2-40B4-BE49-F238E27FC236}">
                <a16:creationId xmlns:a16="http://schemas.microsoft.com/office/drawing/2014/main" id="{29A9BC50-003D-4293-AD12-9A24FD1F9B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5925" y="2455286"/>
            <a:ext cx="1217066" cy="1217066"/>
          </a:xfrm>
          <a:prstGeom prst="rect">
            <a:avLst/>
          </a:prstGeom>
        </p:spPr>
      </p:pic>
    </p:spTree>
    <p:extLst>
      <p:ext uri="{BB962C8B-B14F-4D97-AF65-F5344CB8AC3E}">
        <p14:creationId xmlns:p14="http://schemas.microsoft.com/office/powerpoint/2010/main" val="2180959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70" y="-82079"/>
            <a:ext cx="11875730" cy="1099751"/>
          </a:xfrm>
        </p:spPr>
        <p:txBody>
          <a:bodyPr/>
          <a:lstStyle/>
          <a:p>
            <a:r>
              <a:rPr lang="en-US" sz="3600" b="1">
                <a:solidFill>
                  <a:srgbClr val="C00000"/>
                </a:solidFill>
                <a:latin typeface="Calibri" panose="020F0502020204030204" pitchFamily="34" charset="0"/>
                <a:cs typeface="Calibri" panose="020F0502020204030204" pitchFamily="34" charset="0"/>
              </a:rPr>
              <a:t>What is Texas College Bridge?</a:t>
            </a:r>
            <a:endParaRPr lang="en-US" sz="3600" b="1">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E579737E-1AC3-4144-A70D-34CDDDC30FE5}"/>
              </a:ext>
            </a:extLst>
          </p:cNvPr>
          <p:cNvGrpSpPr/>
          <p:nvPr/>
        </p:nvGrpSpPr>
        <p:grpSpPr>
          <a:xfrm>
            <a:off x="1121801" y="1603447"/>
            <a:ext cx="4100270" cy="914400"/>
            <a:chOff x="3608621" y="1347997"/>
            <a:chExt cx="2934748" cy="894740"/>
          </a:xfrm>
        </p:grpSpPr>
        <p:sp>
          <p:nvSpPr>
            <p:cNvPr id="23" name="Rectangle 22">
              <a:extLst>
                <a:ext uri="{FF2B5EF4-FFF2-40B4-BE49-F238E27FC236}">
                  <a16:creationId xmlns:a16="http://schemas.microsoft.com/office/drawing/2014/main" id="{4F94CB31-8975-45E1-BE33-E47F0728340B}"/>
                </a:ext>
              </a:extLst>
            </p:cNvPr>
            <p:cNvSpPr/>
            <p:nvPr/>
          </p:nvSpPr>
          <p:spPr>
            <a:xfrm>
              <a:off x="3608621" y="1347997"/>
              <a:ext cx="2934748" cy="894740"/>
            </a:xfrm>
            <a:prstGeom prst="rect">
              <a:avLst/>
            </a:pr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11DDF82F-83B5-4857-80A1-2E47C3495388}"/>
                </a:ext>
              </a:extLst>
            </p:cNvPr>
            <p:cNvSpPr txBox="1"/>
            <p:nvPr/>
          </p:nvSpPr>
          <p:spPr>
            <a:xfrm>
              <a:off x="3608621" y="1347997"/>
              <a:ext cx="2934748" cy="894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Online College </a:t>
              </a:r>
              <a:r>
                <a:rPr lang="en-US" sz="240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Readiness Curriculum</a:t>
              </a:r>
            </a:p>
          </p:txBody>
        </p:sp>
      </p:grpSp>
      <p:sp>
        <p:nvSpPr>
          <p:cNvPr id="26" name="Rectangle 25">
            <a:extLst>
              <a:ext uri="{FF2B5EF4-FFF2-40B4-BE49-F238E27FC236}">
                <a16:creationId xmlns:a16="http://schemas.microsoft.com/office/drawing/2014/main" id="{D911B911-21C3-4503-9286-498B46B6B21E}"/>
              </a:ext>
            </a:extLst>
          </p:cNvPr>
          <p:cNvSpPr/>
          <p:nvPr/>
        </p:nvSpPr>
        <p:spPr>
          <a:xfrm>
            <a:off x="1121801" y="2839174"/>
            <a:ext cx="4100270" cy="2786121"/>
          </a:xfrm>
          <a:prstGeom prst="rect">
            <a:avLst/>
          </a:prstGeom>
          <a:solidFill>
            <a:srgbClr val="FFE1E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ctr"/>
            <a:r>
              <a:rPr lang="en-US" b="1">
                <a:solidFill>
                  <a:srgbClr val="000000"/>
                </a:solidFill>
              </a:rPr>
              <a:t>Online, alternative course option </a:t>
            </a:r>
            <a:r>
              <a:rPr lang="en-US">
                <a:solidFill>
                  <a:srgbClr val="000000"/>
                </a:solidFill>
              </a:rPr>
              <a:t>for College Prep math and English</a:t>
            </a:r>
          </a:p>
          <a:p>
            <a:pPr algn="ctr"/>
            <a:endParaRPr lang="en-US">
              <a:solidFill>
                <a:srgbClr val="000000"/>
              </a:solidFill>
            </a:endParaRPr>
          </a:p>
          <a:p>
            <a:pPr algn="ctr"/>
            <a:r>
              <a:rPr lang="en-US" b="1">
                <a:solidFill>
                  <a:srgbClr val="000000"/>
                </a:solidFill>
              </a:rPr>
              <a:t>Competency-based progression</a:t>
            </a:r>
            <a:r>
              <a:rPr lang="en-US">
                <a:solidFill>
                  <a:srgbClr val="000000"/>
                </a:solidFill>
              </a:rPr>
              <a:t> aligned with college readiness exams like ACT, SAT, &amp; TSIA</a:t>
            </a:r>
          </a:p>
          <a:p>
            <a:pPr algn="ctr"/>
            <a:endParaRPr lang="en-US">
              <a:solidFill>
                <a:srgbClr val="000000"/>
              </a:solidFill>
            </a:endParaRPr>
          </a:p>
          <a:p>
            <a:pPr algn="ctr"/>
            <a:r>
              <a:rPr lang="en-US">
                <a:solidFill>
                  <a:srgbClr val="000000"/>
                </a:solidFill>
              </a:rPr>
              <a:t>Dashboards to monitor and adjust student progress</a:t>
            </a:r>
          </a:p>
        </p:txBody>
      </p:sp>
      <p:grpSp>
        <p:nvGrpSpPr>
          <p:cNvPr id="28" name="Group 27">
            <a:extLst>
              <a:ext uri="{FF2B5EF4-FFF2-40B4-BE49-F238E27FC236}">
                <a16:creationId xmlns:a16="http://schemas.microsoft.com/office/drawing/2014/main" id="{FED87DC8-6234-4643-B462-854EC61753F2}"/>
              </a:ext>
            </a:extLst>
          </p:cNvPr>
          <p:cNvGrpSpPr/>
          <p:nvPr/>
        </p:nvGrpSpPr>
        <p:grpSpPr>
          <a:xfrm>
            <a:off x="7235964" y="1603447"/>
            <a:ext cx="4100270" cy="914400"/>
            <a:chOff x="3608621" y="2466422"/>
            <a:chExt cx="2934748" cy="894740"/>
          </a:xfrm>
        </p:grpSpPr>
        <p:sp>
          <p:nvSpPr>
            <p:cNvPr id="29" name="Rectangle 28">
              <a:extLst>
                <a:ext uri="{FF2B5EF4-FFF2-40B4-BE49-F238E27FC236}">
                  <a16:creationId xmlns:a16="http://schemas.microsoft.com/office/drawing/2014/main" id="{216F08D2-7DA8-44EE-86AB-22AD1FE69920}"/>
                </a:ext>
              </a:extLst>
            </p:cNvPr>
            <p:cNvSpPr/>
            <p:nvPr/>
          </p:nvSpPr>
          <p:spPr>
            <a:xfrm>
              <a:off x="3608621" y="2466422"/>
              <a:ext cx="2934748" cy="894740"/>
            </a:xfrm>
            <a:prstGeom prst="rect">
              <a:avLst/>
            </a:pr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5B26B997-EDFC-4315-892C-132FD0578DCA}"/>
                </a:ext>
              </a:extLst>
            </p:cNvPr>
            <p:cNvSpPr txBox="1"/>
            <p:nvPr/>
          </p:nvSpPr>
          <p:spPr>
            <a:xfrm>
              <a:off x="3608621" y="2466422"/>
              <a:ext cx="2934748" cy="8947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defRPr/>
              </a:pPr>
              <a:r>
                <a:rPr kumimoji="0" lang="en-US" sz="2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rPr>
                <a:t>Online C</a:t>
              </a:r>
              <a:r>
                <a:rPr lang="en-US" sz="2400" err="1">
                  <a:solidFill>
                    <a:srgbClr val="FFFFFF"/>
                  </a:solidFill>
                  <a:latin typeface="Open Sans"/>
                  <a:ea typeface="Open Sans" panose="020B0606030504020204" pitchFamily="34" charset="0"/>
                  <a:cs typeface="Open Sans" panose="020B0606030504020204" pitchFamily="34" charset="0"/>
                </a:rPr>
                <a:t>ollege</a:t>
              </a:r>
              <a:r>
                <a:rPr lang="en-US" sz="2400">
                  <a:solidFill>
                    <a:srgbClr val="FFFFFF"/>
                  </a:solidFill>
                  <a:latin typeface="Open Sans"/>
                  <a:ea typeface="Open Sans" panose="020B0606030504020204" pitchFamily="34" charset="0"/>
                  <a:cs typeface="Open Sans" panose="020B0606030504020204" pitchFamily="34" charset="0"/>
                </a:rPr>
                <a:t> and        Career Supports and Tools</a:t>
              </a:r>
              <a:endParaRPr lang="en-US" sz="2400" b="0" i="0" u="none" strike="noStrike" kern="1200" cap="none" spc="0" normalizeH="0" baseline="0" noProof="0">
                <a:ln>
                  <a:noFill/>
                </a:ln>
                <a:solidFill>
                  <a:srgbClr val="FFFFFF"/>
                </a:solidFill>
                <a:effectLst/>
                <a:uLnTx/>
                <a:uFillTx/>
                <a:latin typeface="Open Sans"/>
                <a:ea typeface="Open Sans" panose="020B0606030504020204" pitchFamily="34" charset="0"/>
                <a:cs typeface="Open Sans" panose="020B0606030504020204" pitchFamily="34" charset="0"/>
              </a:endParaRPr>
            </a:p>
          </p:txBody>
        </p:sp>
      </p:grpSp>
      <p:sp>
        <p:nvSpPr>
          <p:cNvPr id="32" name="Rectangle 31">
            <a:extLst>
              <a:ext uri="{FF2B5EF4-FFF2-40B4-BE49-F238E27FC236}">
                <a16:creationId xmlns:a16="http://schemas.microsoft.com/office/drawing/2014/main" id="{032F659A-0962-4573-B68C-DA537B036FAD}"/>
              </a:ext>
            </a:extLst>
          </p:cNvPr>
          <p:cNvSpPr/>
          <p:nvPr/>
        </p:nvSpPr>
        <p:spPr>
          <a:xfrm>
            <a:off x="7235964" y="2839174"/>
            <a:ext cx="4100270" cy="2788920"/>
          </a:xfrm>
          <a:prstGeom prst="rect">
            <a:avLst/>
          </a:prstGeom>
          <a:solidFill>
            <a:srgbClr val="EBF2FF"/>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algn="ct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Student-facing college and career planning tools</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activities, and trackers</a:t>
            </a:r>
          </a:p>
          <a:p>
            <a:pPr algn="ctr"/>
            <a:endPar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Information resources and guides </a:t>
            </a:r>
            <a:r>
              <a:rPr kumimoji="0" lang="en-US" sz="18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for college and career exploration</a:t>
            </a:r>
          </a:p>
          <a:p>
            <a:pPr algn="ctr"/>
            <a:endParaRPr lang="en-US">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ctr"/>
            <a:r>
              <a:rPr kumimoji="0" lang="en-US" sz="180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Training </a:t>
            </a:r>
            <a:r>
              <a:rPr kumimoji="0" lang="en-US" sz="180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developed specifically for college and career advisors</a:t>
            </a:r>
          </a:p>
        </p:txBody>
      </p:sp>
      <p:sp>
        <p:nvSpPr>
          <p:cNvPr id="10" name="Arrow: Left-Right 9">
            <a:extLst>
              <a:ext uri="{FF2B5EF4-FFF2-40B4-BE49-F238E27FC236}">
                <a16:creationId xmlns:a16="http://schemas.microsoft.com/office/drawing/2014/main" id="{AE81D00E-143C-4872-A393-F9F50B1B8A19}"/>
              </a:ext>
            </a:extLst>
          </p:cNvPr>
          <p:cNvSpPr/>
          <p:nvPr/>
        </p:nvSpPr>
        <p:spPr>
          <a:xfrm>
            <a:off x="5352932" y="1608962"/>
            <a:ext cx="1752170" cy="908885"/>
          </a:xfrm>
          <a:prstGeom prst="leftRightArrow">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algn="ctr"/>
            <a:r>
              <a:rPr lang="en-US" sz="1600"/>
              <a:t>Simultaneous Supports</a:t>
            </a:r>
          </a:p>
        </p:txBody>
      </p:sp>
      <p:cxnSp>
        <p:nvCxnSpPr>
          <p:cNvPr id="12" name="Straight Connector 11">
            <a:extLst>
              <a:ext uri="{FF2B5EF4-FFF2-40B4-BE49-F238E27FC236}">
                <a16:creationId xmlns:a16="http://schemas.microsoft.com/office/drawing/2014/main" id="{55BF043F-A81E-4FF0-862D-D9F4CA9A3AF5}"/>
              </a:ext>
            </a:extLst>
          </p:cNvPr>
          <p:cNvCxnSpPr/>
          <p:nvPr/>
        </p:nvCxnSpPr>
        <p:spPr>
          <a:xfrm>
            <a:off x="6229017" y="2839175"/>
            <a:ext cx="25118" cy="2304809"/>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13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5F10-5FAD-45FB-8A6B-4209564C7D7A}"/>
              </a:ext>
            </a:extLst>
          </p:cNvPr>
          <p:cNvSpPr>
            <a:spLocks noGrp="1"/>
          </p:cNvSpPr>
          <p:nvPr>
            <p:ph type="title"/>
          </p:nvPr>
        </p:nvSpPr>
        <p:spPr/>
        <p:txBody>
          <a:bodyPr/>
          <a:lstStyle/>
          <a:p>
            <a:r>
              <a:rPr lang="en-US"/>
              <a:t>What is different about THL 3.0?</a:t>
            </a:r>
          </a:p>
        </p:txBody>
      </p:sp>
      <p:graphicFrame>
        <p:nvGraphicFramePr>
          <p:cNvPr id="5" name="Content Placeholder 4">
            <a:extLst>
              <a:ext uri="{FF2B5EF4-FFF2-40B4-BE49-F238E27FC236}">
                <a16:creationId xmlns:a16="http://schemas.microsoft.com/office/drawing/2014/main" id="{776A307D-7EC3-46BD-A132-103DA46816DB}"/>
              </a:ext>
            </a:extLst>
          </p:cNvPr>
          <p:cNvGraphicFramePr>
            <a:graphicFrameLocks noGrp="1"/>
          </p:cNvGraphicFramePr>
          <p:nvPr>
            <p:ph idx="1"/>
          </p:nvPr>
        </p:nvGraphicFramePr>
        <p:xfrm>
          <a:off x="541207" y="1027593"/>
          <a:ext cx="11292830" cy="4654449"/>
        </p:xfrm>
        <a:graphic>
          <a:graphicData uri="http://schemas.openxmlformats.org/drawingml/2006/table">
            <a:tbl>
              <a:tblPr firstRow="1" bandRow="1">
                <a:tableStyleId>{5C22544A-7EE6-4342-B048-85BDC9FD1C3A}</a:tableStyleId>
              </a:tblPr>
              <a:tblGrid>
                <a:gridCol w="2499705">
                  <a:extLst>
                    <a:ext uri="{9D8B030D-6E8A-4147-A177-3AD203B41FA5}">
                      <a16:colId xmlns:a16="http://schemas.microsoft.com/office/drawing/2014/main" val="2347436658"/>
                    </a:ext>
                  </a:extLst>
                </a:gridCol>
                <a:gridCol w="4189228">
                  <a:extLst>
                    <a:ext uri="{9D8B030D-6E8A-4147-A177-3AD203B41FA5}">
                      <a16:colId xmlns:a16="http://schemas.microsoft.com/office/drawing/2014/main" val="1305836363"/>
                    </a:ext>
                  </a:extLst>
                </a:gridCol>
                <a:gridCol w="4603897">
                  <a:extLst>
                    <a:ext uri="{9D8B030D-6E8A-4147-A177-3AD203B41FA5}">
                      <a16:colId xmlns:a16="http://schemas.microsoft.com/office/drawing/2014/main" val="4078441671"/>
                    </a:ext>
                  </a:extLst>
                </a:gridCol>
              </a:tblGrid>
              <a:tr h="407802">
                <a:tc>
                  <a:txBody>
                    <a:bodyPr/>
                    <a:lstStyle/>
                    <a:p>
                      <a:endParaRPr lang="en-US">
                        <a:solidFill>
                          <a:schemeClr val="bg1"/>
                        </a:solidFill>
                      </a:endParaRPr>
                    </a:p>
                  </a:txBody>
                  <a:tcPr>
                    <a:lnB w="3175" cap="flat" cmpd="sng" algn="ctr">
                      <a:solidFill>
                        <a:schemeClr val="bg1">
                          <a:lumMod val="50000"/>
                        </a:schemeClr>
                      </a:solidFill>
                      <a:prstDash val="sysDot"/>
                      <a:round/>
                      <a:headEnd type="none" w="med" len="med"/>
                      <a:tailEnd type="none" w="med" len="med"/>
                    </a:lnB>
                    <a:solidFill>
                      <a:schemeClr val="accent1"/>
                    </a:solidFill>
                  </a:tcPr>
                </a:tc>
                <a:tc>
                  <a:txBody>
                    <a:bodyPr/>
                    <a:lstStyle/>
                    <a:p>
                      <a:pPr marL="569595" marR="0" lvl="0" indent="0" algn="ctr" defTabSz="914400" rtl="0" eaLnBrk="1" fontAlgn="auto" latinLnBrk="0" hangingPunct="1">
                        <a:lnSpc>
                          <a:spcPct val="100000"/>
                        </a:lnSpc>
                        <a:spcBef>
                          <a:spcPts val="0"/>
                        </a:spcBef>
                        <a:spcAft>
                          <a:spcPts val="0"/>
                        </a:spcAft>
                        <a:buClrTx/>
                        <a:buSzTx/>
                        <a:buFontTx/>
                        <a:buNone/>
                        <a:tabLst/>
                        <a:defRPr/>
                      </a:pPr>
                      <a:r>
                        <a:rPr lang="en-US" sz="2200" b="1" i="0">
                          <a:solidFill>
                            <a:schemeClr val="bg1"/>
                          </a:solidFill>
                        </a:rPr>
                        <a:t>THL 1.0 and 2.0</a:t>
                      </a:r>
                    </a:p>
                  </a:txBody>
                  <a:tcPr>
                    <a:lnB w="3175" cap="flat" cmpd="sng" algn="ctr">
                      <a:solidFill>
                        <a:schemeClr val="bg1">
                          <a:lumMod val="50000"/>
                        </a:schemeClr>
                      </a:solidFill>
                      <a:prstDash val="sysDot"/>
                      <a:round/>
                      <a:headEnd type="none" w="med" len="med"/>
                      <a:tailEnd type="none" w="med" len="med"/>
                    </a:lnB>
                    <a:solidFill>
                      <a:schemeClr val="accent1"/>
                    </a:solidFill>
                  </a:tcPr>
                </a:tc>
                <a:tc>
                  <a:txBody>
                    <a:bodyPr/>
                    <a:lstStyle/>
                    <a:p>
                      <a:pPr marL="568325" marR="0" lvl="0" indent="0" algn="ctr" defTabSz="914400" rtl="0" eaLnBrk="1" fontAlgn="auto" latinLnBrk="0" hangingPunct="1">
                        <a:lnSpc>
                          <a:spcPct val="100000"/>
                        </a:lnSpc>
                        <a:spcBef>
                          <a:spcPts val="0"/>
                        </a:spcBef>
                        <a:spcAft>
                          <a:spcPts val="0"/>
                        </a:spcAft>
                        <a:buClrTx/>
                        <a:buSzTx/>
                        <a:buFontTx/>
                        <a:buNone/>
                        <a:tabLst/>
                        <a:defRPr/>
                      </a:pPr>
                      <a:r>
                        <a:rPr lang="en-US" sz="2200" b="1" i="0" kern="1200">
                          <a:solidFill>
                            <a:schemeClr val="bg1"/>
                          </a:solidFill>
                          <a:latin typeface="+mn-lt"/>
                          <a:ea typeface="+mn-ea"/>
                          <a:cs typeface="+mn-cs"/>
                        </a:rPr>
                        <a:t>THL 3.0</a:t>
                      </a:r>
                    </a:p>
                  </a:txBody>
                  <a:tcPr>
                    <a:lnB w="3175" cap="flat" cmpd="sng" algn="ctr">
                      <a:solidFill>
                        <a:schemeClr val="bg1">
                          <a:lumMod val="50000"/>
                        </a:schemeClr>
                      </a:solidFill>
                      <a:prstDash val="sysDot"/>
                      <a:round/>
                      <a:headEnd type="none" w="med" len="med"/>
                      <a:tailEnd type="none" w="med" len="med"/>
                    </a:lnB>
                    <a:solidFill>
                      <a:schemeClr val="accent1"/>
                    </a:solidFill>
                  </a:tcPr>
                </a:tc>
                <a:extLst>
                  <a:ext uri="{0D108BD9-81ED-4DB2-BD59-A6C34878D82A}">
                    <a16:rowId xmlns:a16="http://schemas.microsoft.com/office/drawing/2014/main" val="951630951"/>
                  </a:ext>
                </a:extLst>
              </a:tr>
              <a:tr h="905409">
                <a:tc>
                  <a:txBody>
                    <a:bodyPr/>
                    <a:lstStyle/>
                    <a:p>
                      <a:r>
                        <a:rPr lang="en-US" sz="2000" b="1">
                          <a:solidFill>
                            <a:schemeClr val="tx1"/>
                          </a:solidFill>
                        </a:rPr>
                        <a:t>What is it?</a:t>
                      </a:r>
                    </a:p>
                  </a:txBody>
                  <a:tcPr anchor="ctr">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tc>
                  <a:txBody>
                    <a:bodyPr/>
                    <a:lstStyle/>
                    <a:p>
                      <a:r>
                        <a:rPr lang="en-US" sz="2000" b="1">
                          <a:solidFill>
                            <a:schemeClr val="accent2"/>
                          </a:solidFill>
                        </a:rPr>
                        <a:t>A crisis response</a:t>
                      </a:r>
                      <a:r>
                        <a:rPr lang="en-US" sz="2000" b="1">
                          <a:solidFill>
                            <a:schemeClr val="tx1"/>
                          </a:solidFill>
                        </a:rPr>
                        <a:t> </a:t>
                      </a:r>
                      <a:r>
                        <a:rPr lang="en-US" sz="2000">
                          <a:solidFill>
                            <a:schemeClr val="tx1"/>
                          </a:solidFill>
                        </a:rPr>
                        <a:t>of online resources and pdf packets. </a:t>
                      </a:r>
                      <a:endParaRPr lang="en-US" sz="2000">
                        <a:solidFill>
                          <a:schemeClr val="accent2"/>
                        </a:solidFill>
                      </a:endParaRPr>
                    </a:p>
                  </a:txBody>
                  <a:tcPr anchor="ctr">
                    <a:lnL w="3175" cap="flat" cmpd="sng" algn="ctr">
                      <a:solidFill>
                        <a:schemeClr val="bg1">
                          <a:lumMod val="50000"/>
                        </a:schemeClr>
                      </a:solidFill>
                      <a:prstDash val="sysDot"/>
                      <a:round/>
                      <a:headEnd type="none" w="med" len="med"/>
                      <a:tailEnd type="none" w="med" len="med"/>
                    </a:lnL>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solidFill>
                      <a:schemeClr val="bg1">
                        <a:lumMod val="95000"/>
                      </a:schemeClr>
                    </a:solidFill>
                  </a:tcPr>
                </a:tc>
                <a:tc>
                  <a:txBody>
                    <a:bodyPr/>
                    <a:lstStyle/>
                    <a:p>
                      <a:r>
                        <a:rPr lang="en-US" sz="2000" b="1">
                          <a:solidFill>
                            <a:schemeClr val="accent2"/>
                          </a:solidFill>
                        </a:rPr>
                        <a:t>A crisis response </a:t>
                      </a:r>
                      <a:r>
                        <a:rPr lang="en-US" sz="2000">
                          <a:solidFill>
                            <a:schemeClr val="tx1"/>
                          </a:solidFill>
                        </a:rPr>
                        <a:t>of tools including an LMS and year-long instructional materials. </a:t>
                      </a:r>
                    </a:p>
                  </a:txBody>
                  <a:tcPr anchor="ctr">
                    <a:lnL w="3175" cap="flat" cmpd="sng" algn="ctr">
                      <a:solidFill>
                        <a:schemeClr val="bg1">
                          <a:lumMod val="50000"/>
                        </a:schemeClr>
                      </a:solidFill>
                      <a:prstDash val="sysDot"/>
                      <a:round/>
                      <a:headEnd type="none" w="med" len="med"/>
                      <a:tailEnd type="none" w="med" len="med"/>
                    </a:lnL>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86088683"/>
                  </a:ext>
                </a:extLst>
              </a:tr>
              <a:tr h="1231417">
                <a:tc>
                  <a:txBody>
                    <a:bodyPr/>
                    <a:lstStyle/>
                    <a:p>
                      <a:r>
                        <a:rPr lang="en-US" sz="2000" b="1"/>
                        <a:t>Who is it for?</a:t>
                      </a:r>
                    </a:p>
                  </a:txBody>
                  <a:tcPr anchor="ctr">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rPr>
                        <a:t>Designed as family and </a:t>
                      </a:r>
                      <a:r>
                        <a:rPr lang="en-US" sz="2000" b="1">
                          <a:solidFill>
                            <a:schemeClr val="accent2"/>
                          </a:solidFill>
                        </a:rPr>
                        <a:t>student-facing</a:t>
                      </a:r>
                      <a:r>
                        <a:rPr lang="en-US" sz="2000">
                          <a:solidFill>
                            <a:schemeClr val="tx1"/>
                          </a:solidFill>
                        </a:rPr>
                        <a:t> resources for guiding students outside of classroom </a:t>
                      </a:r>
                      <a:r>
                        <a:rPr lang="en-US" sz="2000" b="1">
                          <a:solidFill>
                            <a:schemeClr val="accent2"/>
                          </a:solidFill>
                        </a:rPr>
                        <a:t>without support of a full-time teacher.</a:t>
                      </a:r>
                      <a:endParaRPr lang="en-US" sz="2000" b="1">
                        <a:solidFill>
                          <a:schemeClr val="tx1"/>
                        </a:solidFill>
                      </a:endParaRPr>
                    </a:p>
                  </a:txBody>
                  <a:tcPr anchor="ctr">
                    <a:lnL w="3175" cap="flat" cmpd="sng" algn="ctr">
                      <a:solidFill>
                        <a:schemeClr val="bg1">
                          <a:lumMod val="50000"/>
                        </a:schemeClr>
                      </a:solidFill>
                      <a:prstDash val="sysDot"/>
                      <a:round/>
                      <a:headEnd type="none" w="med" len="med"/>
                      <a:tailEnd type="none" w="med" len="med"/>
                    </a:lnL>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US" sz="2000">
                          <a:solidFill>
                            <a:schemeClr val="tx1"/>
                          </a:solidFill>
                        </a:rPr>
                        <a:t>Designed for </a:t>
                      </a:r>
                      <a:r>
                        <a:rPr lang="en-US" sz="2000" b="1">
                          <a:solidFill>
                            <a:schemeClr val="accent2"/>
                          </a:solidFill>
                        </a:rPr>
                        <a:t>teachers</a:t>
                      </a:r>
                      <a:r>
                        <a:rPr lang="en-US" sz="2000">
                          <a:solidFill>
                            <a:schemeClr val="tx1"/>
                          </a:solidFill>
                        </a:rPr>
                        <a:t> and districts to implement and, like any instructional materials, </a:t>
                      </a:r>
                      <a:r>
                        <a:rPr lang="en-US" sz="2000" b="1">
                          <a:solidFill>
                            <a:schemeClr val="accent2"/>
                          </a:solidFill>
                        </a:rPr>
                        <a:t>requires a skilled educator to be successful. </a:t>
                      </a:r>
                    </a:p>
                  </a:txBody>
                  <a:tcPr anchor="ctr">
                    <a:lnL w="3175" cap="flat" cmpd="sng" algn="ctr">
                      <a:solidFill>
                        <a:schemeClr val="bg1">
                          <a:lumMod val="50000"/>
                        </a:schemeClr>
                      </a:solidFill>
                      <a:prstDash val="sysDot"/>
                      <a:round/>
                      <a:headEnd type="none" w="med" len="med"/>
                      <a:tailEnd type="none" w="med" len="med"/>
                    </a:lnL>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082324218"/>
                  </a:ext>
                </a:extLst>
              </a:tr>
              <a:tr h="905409">
                <a:tc>
                  <a:txBody>
                    <a:bodyPr/>
                    <a:lstStyle/>
                    <a:p>
                      <a:r>
                        <a:rPr lang="en-US" sz="2000" b="1"/>
                        <a:t>How do I access it?</a:t>
                      </a:r>
                    </a:p>
                  </a:txBody>
                  <a:tcPr anchor="ctr">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accent2"/>
                          </a:solidFill>
                        </a:rPr>
                        <a:t>TexasHomeLearning.org </a:t>
                      </a:r>
                      <a:r>
                        <a:rPr lang="en-US" sz="2000">
                          <a:solidFill>
                            <a:schemeClr val="tx1"/>
                          </a:solidFill>
                        </a:rPr>
                        <a:t>linked to online resources and customizable pdf packets.</a:t>
                      </a:r>
                    </a:p>
                  </a:txBody>
                  <a:tcPr anchor="ctr">
                    <a:lnL w="3175" cap="flat" cmpd="sng" algn="ctr">
                      <a:solidFill>
                        <a:schemeClr val="bg1">
                          <a:lumMod val="50000"/>
                        </a:schemeClr>
                      </a:solidFill>
                      <a:prstDash val="sysDot"/>
                      <a:round/>
                      <a:headEnd type="none" w="med" len="med"/>
                      <a:tailEnd type="none" w="med" len="med"/>
                    </a:lnL>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FontTx/>
                        <a:buNone/>
                      </a:pPr>
                      <a:r>
                        <a:rPr lang="en-US" sz="2000" b="1">
                          <a:solidFill>
                            <a:schemeClr val="accent2"/>
                          </a:solidFill>
                        </a:rPr>
                        <a:t>However works best for your system.</a:t>
                      </a:r>
                      <a:r>
                        <a:rPr lang="en-US" sz="2000" b="1">
                          <a:solidFill>
                            <a:schemeClr val="tx1"/>
                          </a:solidFill>
                        </a:rPr>
                        <a:t> </a:t>
                      </a:r>
                      <a:r>
                        <a:rPr lang="en-US" sz="2000">
                          <a:solidFill>
                            <a:schemeClr val="tx1"/>
                          </a:solidFill>
                        </a:rPr>
                        <a:t>You can access a buffet of options that are designed to </a:t>
                      </a:r>
                      <a:r>
                        <a:rPr lang="en-US" sz="2000" b="1">
                          <a:solidFill>
                            <a:schemeClr val="accent2"/>
                          </a:solidFill>
                        </a:rPr>
                        <a:t>seamlessly integrate </a:t>
                      </a:r>
                      <a:r>
                        <a:rPr lang="en-US" sz="2000">
                          <a:solidFill>
                            <a:schemeClr val="tx1"/>
                          </a:solidFill>
                        </a:rPr>
                        <a:t>with a wide variety of scenarios and models. </a:t>
                      </a:r>
                    </a:p>
                  </a:txBody>
                  <a:tcPr anchor="ctr">
                    <a:lnL w="3175" cap="flat" cmpd="sng" algn="ctr">
                      <a:solidFill>
                        <a:schemeClr val="bg1">
                          <a:lumMod val="50000"/>
                        </a:schemeClr>
                      </a:solidFill>
                      <a:prstDash val="sysDot"/>
                      <a:round/>
                      <a:headEnd type="none" w="med" len="med"/>
                      <a:tailEnd type="none" w="med" len="med"/>
                    </a:lnL>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noFill/>
                  </a:tcPr>
                </a:tc>
                <a:extLst>
                  <a:ext uri="{0D108BD9-81ED-4DB2-BD59-A6C34878D82A}">
                    <a16:rowId xmlns:a16="http://schemas.microsoft.com/office/drawing/2014/main" val="1012345042"/>
                  </a:ext>
                </a:extLst>
              </a:tr>
              <a:tr h="664886">
                <a:tc>
                  <a:txBody>
                    <a:bodyPr/>
                    <a:lstStyle/>
                    <a:p>
                      <a:r>
                        <a:rPr lang="en-US" sz="2000" b="1"/>
                        <a:t>Do I have to use it?</a:t>
                      </a:r>
                    </a:p>
                  </a:txBody>
                  <a:tcPr anchor="ctr">
                    <a:lnR w="3175" cap="flat" cmpd="sng" algn="ctr">
                      <a:solidFill>
                        <a:schemeClr val="bg1">
                          <a:lumMod val="50000"/>
                        </a:schemeClr>
                      </a:solidFill>
                      <a:prstDash val="sysDot"/>
                      <a:round/>
                      <a:headEnd type="none" w="med" len="med"/>
                      <a:tailEnd type="none" w="med" len="med"/>
                    </a:lnR>
                    <a:lnT w="3175" cap="flat" cmpd="sng" algn="ctr">
                      <a:solidFill>
                        <a:schemeClr val="bg1">
                          <a:lumMod val="50000"/>
                        </a:schemeClr>
                      </a:solidFill>
                      <a:prstDash val="sysDot"/>
                      <a:round/>
                      <a:headEnd type="none" w="med" len="med"/>
                      <a:tailEnd type="none" w="med" len="med"/>
                    </a:lnT>
                    <a:noFill/>
                  </a:tcPr>
                </a:tc>
                <a:tc gridSpan="2">
                  <a:txBody>
                    <a:bodyPr/>
                    <a:lstStyle/>
                    <a:p>
                      <a:pPr algn="l"/>
                      <a:r>
                        <a:rPr lang="en-US" sz="2000" dirty="0">
                          <a:solidFill>
                            <a:schemeClr val="tx1"/>
                          </a:solidFill>
                        </a:rPr>
                        <a:t>No, Texas Home Learning is </a:t>
                      </a:r>
                      <a:r>
                        <a:rPr lang="en-US" sz="2000" b="1" dirty="0">
                          <a:solidFill>
                            <a:schemeClr val="accent2"/>
                          </a:solidFill>
                        </a:rPr>
                        <a:t>completely optional </a:t>
                      </a:r>
                      <a:r>
                        <a:rPr lang="en-US" sz="2000" b="0" dirty="0">
                          <a:solidFill>
                            <a:schemeClr val="tx1"/>
                          </a:solidFill>
                        </a:rPr>
                        <a:t>and can be used in part or</a:t>
                      </a:r>
                    </a:p>
                    <a:p>
                      <a:pPr algn="l"/>
                      <a:r>
                        <a:rPr lang="en-US" sz="2000" b="0" dirty="0">
                          <a:solidFill>
                            <a:schemeClr val="tx1"/>
                          </a:solidFill>
                        </a:rPr>
                        <a:t>in whole.</a:t>
                      </a:r>
                    </a:p>
                  </a:txBody>
                  <a:tcPr anchor="ctr">
                    <a:lnL w="3175" cap="flat" cmpd="sng" algn="ctr">
                      <a:solidFill>
                        <a:schemeClr val="bg1">
                          <a:lumMod val="50000"/>
                        </a:schemeClr>
                      </a:solidFill>
                      <a:prstDash val="sysDot"/>
                      <a:round/>
                      <a:headEnd type="none" w="med" len="med"/>
                      <a:tailEnd type="none" w="med" len="med"/>
                    </a:lnL>
                    <a:lnT w="3175" cap="flat" cmpd="sng" algn="ctr">
                      <a:solidFill>
                        <a:schemeClr val="bg1">
                          <a:lumMod val="50000"/>
                        </a:schemeClr>
                      </a:solidFill>
                      <a:prstDash val="sysDot"/>
                      <a:round/>
                      <a:headEnd type="none" w="med" len="med"/>
                      <a:tailEnd type="none" w="med" len="med"/>
                    </a:lnT>
                    <a:solidFill>
                      <a:schemeClr val="accent2">
                        <a:lumMod val="20000"/>
                        <a:lumOff val="80000"/>
                      </a:schemeClr>
                    </a:solidFill>
                  </a:tcPr>
                </a:tc>
                <a:tc hMerge="1">
                  <a:txBody>
                    <a:bodyPr/>
                    <a:lstStyle/>
                    <a:p>
                      <a:endParaRPr lang="en-US" sz="2000">
                        <a:solidFill>
                          <a:schemeClr val="tx1"/>
                        </a:solidFill>
                      </a:endParaRPr>
                    </a:p>
                  </a:txBody>
                  <a:tcPr anchor="ctr">
                    <a:lnL w="3175" cap="flat" cmpd="sng" algn="ctr">
                      <a:solidFill>
                        <a:schemeClr val="bg1">
                          <a:lumMod val="50000"/>
                        </a:schemeClr>
                      </a:solidFill>
                      <a:prstDash val="sysDot"/>
                      <a:round/>
                      <a:headEnd type="none" w="med" len="med"/>
                      <a:tailEnd type="none" w="med" len="med"/>
                    </a:lnL>
                    <a:lnT w="3175" cap="flat" cmpd="sng" algn="ctr">
                      <a:solidFill>
                        <a:schemeClr val="bg1">
                          <a:lumMod val="50000"/>
                        </a:schemeClr>
                      </a:solidFill>
                      <a:prstDash val="sysDot"/>
                      <a:round/>
                      <a:headEnd type="none" w="med" len="med"/>
                      <a:tailEnd type="none" w="med" len="med"/>
                    </a:lnT>
                    <a:noFill/>
                  </a:tcPr>
                </a:tc>
                <a:extLst>
                  <a:ext uri="{0D108BD9-81ED-4DB2-BD59-A6C34878D82A}">
                    <a16:rowId xmlns:a16="http://schemas.microsoft.com/office/drawing/2014/main" val="530983452"/>
                  </a:ext>
                </a:extLst>
              </a:tr>
            </a:tbl>
          </a:graphicData>
        </a:graphic>
      </p:graphicFrame>
      <p:sp>
        <p:nvSpPr>
          <p:cNvPr id="4" name="Slide Number Placeholder 3">
            <a:extLst>
              <a:ext uri="{FF2B5EF4-FFF2-40B4-BE49-F238E27FC236}">
                <a16:creationId xmlns:a16="http://schemas.microsoft.com/office/drawing/2014/main" id="{36284630-0203-49A8-B7D1-CA9755D2D1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6" name="Picture 2" descr="TexasHomeLearning">
            <a:extLst>
              <a:ext uri="{FF2B5EF4-FFF2-40B4-BE49-F238E27FC236}">
                <a16:creationId xmlns:a16="http://schemas.microsoft.com/office/drawing/2014/main" id="{970B7077-F1FC-4372-B367-21A8FCF391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174471" y="5024869"/>
            <a:ext cx="667708" cy="58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46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70" y="40373"/>
            <a:ext cx="11875730" cy="1099751"/>
          </a:xfrm>
        </p:spPr>
        <p:txBody>
          <a:bodyPr>
            <a:normAutofit fontScale="90000"/>
          </a:bodyPr>
          <a:lstStyle/>
          <a:p>
            <a:pPr marL="0" marR="0" lvl="0" indent="0" algn="l" defTabSz="914400" rtl="0" eaLnBrk="1" fontAlgn="auto" latinLnBrk="0" hangingPunct="1">
              <a:lnSpc>
                <a:spcPct val="90000"/>
              </a:lnSpc>
              <a:spcBef>
                <a:spcPts val="1000"/>
              </a:spcBef>
              <a:spcAft>
                <a:spcPts val="0"/>
              </a:spcAft>
              <a:buClr>
                <a:srgbClr val="196CB6"/>
              </a:buClr>
              <a:buSzTx/>
              <a:buFont typeface="Wingdings" panose="05000000000000000000" pitchFamily="2" charset="2"/>
              <a:buNone/>
              <a:tabLst/>
              <a:defRPr/>
            </a:pPr>
            <a:r>
              <a:rPr kumimoji="0" lang="en-US" sz="36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Provides high school seniors an opportunity to take an online College Preparatory Course in English Language Arts or Mathematics</a:t>
            </a:r>
          </a:p>
        </p:txBody>
      </p:sp>
      <p:sp>
        <p:nvSpPr>
          <p:cNvPr id="35" name="Title 1">
            <a:extLst>
              <a:ext uri="{FF2B5EF4-FFF2-40B4-BE49-F238E27FC236}">
                <a16:creationId xmlns:a16="http://schemas.microsoft.com/office/drawing/2014/main" id="{32937C2B-C1B7-43EA-B481-6D34F791ED3C}"/>
              </a:ext>
            </a:extLst>
          </p:cNvPr>
          <p:cNvSpPr txBox="1">
            <a:spLocks/>
          </p:cNvSpPr>
          <p:nvPr/>
        </p:nvSpPr>
        <p:spPr>
          <a:xfrm>
            <a:off x="712380" y="153230"/>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latin typeface="Calibri" panose="020F0502020204030204" pitchFamily="34" charset="0"/>
              <a:cs typeface="Calibri" panose="020F0502020204030204" pitchFamily="34" charset="0"/>
            </a:endParaRPr>
          </a:p>
        </p:txBody>
      </p:sp>
      <p:sp>
        <p:nvSpPr>
          <p:cNvPr id="36" name="Slide Number Placeholder 3">
            <a:extLst>
              <a:ext uri="{FF2B5EF4-FFF2-40B4-BE49-F238E27FC236}">
                <a16:creationId xmlns:a16="http://schemas.microsoft.com/office/drawing/2014/main" id="{45E946B7-BB16-4CB0-A648-E21DB4C5A31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pitchFamily="34" charset="0"/>
                <a:cs typeface="Calibri" panose="020F0502020204030204" pitchFamily="34" charset="0"/>
              </a:rPr>
              <a:pPr algn="r">
                <a:defRPr/>
              </a:pPr>
              <a:t>30</a:t>
            </a:fld>
            <a:endParaRPr lang="en-US" sz="1200">
              <a:solidFill>
                <a:prstClr val="black">
                  <a:lumMod val="50000"/>
                  <a:lumOff val="50000"/>
                </a:prst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232173-D31D-4F18-AA66-7FEC58E48232}"/>
              </a:ext>
            </a:extLst>
          </p:cNvPr>
          <p:cNvPicPr>
            <a:picLocks noChangeAspect="1"/>
          </p:cNvPicPr>
          <p:nvPr/>
        </p:nvPicPr>
        <p:blipFill>
          <a:blip r:embed="rId3"/>
          <a:stretch>
            <a:fillRect/>
          </a:stretch>
        </p:blipFill>
        <p:spPr>
          <a:xfrm>
            <a:off x="7782384" y="2900749"/>
            <a:ext cx="4171491" cy="1436473"/>
          </a:xfrm>
          <a:prstGeom prst="rect">
            <a:avLst/>
          </a:prstGeom>
        </p:spPr>
      </p:pic>
      <p:sp>
        <p:nvSpPr>
          <p:cNvPr id="21" name="TextBox 20">
            <a:extLst>
              <a:ext uri="{FF2B5EF4-FFF2-40B4-BE49-F238E27FC236}">
                <a16:creationId xmlns:a16="http://schemas.microsoft.com/office/drawing/2014/main" id="{5B02C9DF-6AD8-4A13-8618-BE762EF7E108}"/>
              </a:ext>
            </a:extLst>
          </p:cNvPr>
          <p:cNvSpPr txBox="1"/>
          <p:nvPr/>
        </p:nvSpPr>
        <p:spPr>
          <a:xfrm>
            <a:off x="472136" y="1426402"/>
            <a:ext cx="8914751" cy="45397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      ISDs/Charters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No</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cost</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to districts through August 2021</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Improves</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district A-F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accountability</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ratings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CCMR</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      Students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Self-paced,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competency-based</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on-line</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course with evidence of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validity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Personalized</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math/ELA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instruction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Completion</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a:t>
            </a:r>
            <a:r>
              <a:rPr kumimoji="0" lang="en-US" sz="2400" b="1" i="0" u="none" strike="noStrike" kern="1200" cap="none" spc="0" normalizeH="0" baseline="0" noProof="0">
                <a:ln>
                  <a:noFill/>
                </a:ln>
                <a:solidFill>
                  <a:srgbClr val="D5D5D5">
                    <a:lumMod val="10000"/>
                  </a:srgbClr>
                </a:solidFill>
                <a:effectLst/>
                <a:uLnTx/>
                <a:uFillTx/>
                <a:latin typeface="Open Sans"/>
                <a:ea typeface="+mn-ea"/>
                <a:cs typeface="+mn-cs"/>
              </a:rPr>
              <a:t>exempts</a:t>
            </a:r>
            <a:r>
              <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rPr>
              <a:t> students from development education freshman level college courses for 24 months after HS graduation.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D5D5D5">
                  <a:lumMod val="10000"/>
                </a:srgbClr>
              </a:solidFill>
              <a:effectLst/>
              <a:uLnTx/>
              <a:uFillTx/>
              <a:latin typeface="Open Sans"/>
              <a:ea typeface="+mn-ea"/>
              <a:cs typeface="+mn-cs"/>
            </a:endParaRPr>
          </a:p>
        </p:txBody>
      </p:sp>
    </p:spTree>
    <p:extLst>
      <p:ext uri="{BB962C8B-B14F-4D97-AF65-F5344CB8AC3E}">
        <p14:creationId xmlns:p14="http://schemas.microsoft.com/office/powerpoint/2010/main" val="15490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486257" y="2591574"/>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486256" y="3746956"/>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486256" y="4902339"/>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2952B84-EB26-4FDF-BD92-1A2565FF0019}"/>
              </a:ext>
            </a:extLst>
          </p:cNvPr>
          <p:cNvSpPr/>
          <p:nvPr/>
        </p:nvSpPr>
        <p:spPr>
          <a:xfrm>
            <a:off x="486257" y="1436192"/>
            <a:ext cx="3300935"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2"/>
            <a:extLst>
              <a:ext uri="{FF2B5EF4-FFF2-40B4-BE49-F238E27FC236}">
                <a16:creationId xmlns:a16="http://schemas.microsoft.com/office/drawing/2014/main" id="{D9341796-94F4-4307-BB7A-76FF5E86EF99}"/>
              </a:ext>
            </a:extLst>
          </p:cNvPr>
          <p:cNvPicPr>
            <a:picLocks noChangeAspect="1"/>
          </p:cNvPicPr>
          <p:nvPr/>
        </p:nvPicPr>
        <p:blipFill rotWithShape="1">
          <a:blip r:embed="rId3"/>
          <a:srcRect l="16291"/>
          <a:stretch/>
        </p:blipFill>
        <p:spPr>
          <a:xfrm>
            <a:off x="8034337" y="4303080"/>
            <a:ext cx="2241628" cy="1002590"/>
          </a:xfrm>
          <a:prstGeom prst="rect">
            <a:avLst/>
          </a:prstGeom>
        </p:spPr>
      </p:pic>
      <p:pic>
        <p:nvPicPr>
          <p:cNvPr id="10" name="Picture 9">
            <a:hlinkClick r:id="rId2"/>
            <a:extLst>
              <a:ext uri="{FF2B5EF4-FFF2-40B4-BE49-F238E27FC236}">
                <a16:creationId xmlns:a16="http://schemas.microsoft.com/office/drawing/2014/main" id="{DC3EBC53-7016-44BA-BFC9-5AB91BDD6779}"/>
              </a:ext>
            </a:extLst>
          </p:cNvPr>
          <p:cNvPicPr>
            <a:picLocks noChangeAspect="1"/>
          </p:cNvPicPr>
          <p:nvPr/>
        </p:nvPicPr>
        <p:blipFill rotWithShape="1">
          <a:blip r:embed="rId4"/>
          <a:srcRect l="8319" t="-7229" r="5643" b="7229"/>
          <a:stretch/>
        </p:blipFill>
        <p:spPr>
          <a:xfrm>
            <a:off x="5558840" y="4278151"/>
            <a:ext cx="2074435" cy="1052449"/>
          </a:xfrm>
          <a:prstGeom prst="rect">
            <a:avLst/>
          </a:prstGeom>
        </p:spPr>
      </p:pic>
      <p:sp>
        <p:nvSpPr>
          <p:cNvPr id="11" name="TextBox 10">
            <a:extLst>
              <a:ext uri="{FF2B5EF4-FFF2-40B4-BE49-F238E27FC236}">
                <a16:creationId xmlns:a16="http://schemas.microsoft.com/office/drawing/2014/main" id="{0DC89F00-E9F8-4B05-84E7-FB6840DC9F6D}"/>
              </a:ext>
            </a:extLst>
          </p:cNvPr>
          <p:cNvSpPr txBox="1"/>
          <p:nvPr/>
        </p:nvSpPr>
        <p:spPr>
          <a:xfrm>
            <a:off x="4114800" y="5479969"/>
            <a:ext cx="7839075" cy="584775"/>
          </a:xfrm>
          <a:prstGeom prst="rect">
            <a:avLst/>
          </a:prstGeom>
          <a:noFill/>
        </p:spPr>
        <p:txBody>
          <a:bodyPr wrap="square">
            <a:spAutoFit/>
          </a:bodyPr>
          <a:lstStyle/>
          <a:p>
            <a:pPr marL="109728"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D51C28"/>
                </a:solidFill>
                <a:effectLst/>
                <a:uLnTx/>
                <a:uFillTx/>
                <a:latin typeface="Arial"/>
                <a:ea typeface="+mn-ea"/>
                <a:cs typeface="+mn-cs"/>
              </a:rPr>
              <a:t>NROC Partnership:  </a:t>
            </a:r>
            <a:r>
              <a:rPr kumimoji="0" lang="en-US" sz="1600" b="0" i="0" u="none" strike="noStrike" kern="1200" cap="none" spc="0" normalizeH="0" baseline="0" noProof="0">
                <a:ln>
                  <a:noFill/>
                </a:ln>
                <a:solidFill>
                  <a:srgbClr val="002060"/>
                </a:solidFill>
                <a:effectLst/>
                <a:uLnTx/>
                <a:uFillTx/>
                <a:latin typeface="Arial"/>
                <a:ea typeface="+mn-ea"/>
                <a:cs typeface="+mn-cs"/>
              </a:rPr>
              <a:t>NROC has been producing results for over a decade and is particularly effective with low-income students</a:t>
            </a:r>
          </a:p>
        </p:txBody>
      </p:sp>
      <p:sp>
        <p:nvSpPr>
          <p:cNvPr id="40" name="TextBox 39">
            <a:extLst>
              <a:ext uri="{FF2B5EF4-FFF2-40B4-BE49-F238E27FC236}">
                <a16:creationId xmlns:a16="http://schemas.microsoft.com/office/drawing/2014/main" id="{28C176A7-D3CE-423F-A855-55F7EFF2E96B}"/>
              </a:ext>
            </a:extLst>
          </p:cNvPr>
          <p:cNvSpPr txBox="1"/>
          <p:nvPr/>
        </p:nvSpPr>
        <p:spPr>
          <a:xfrm>
            <a:off x="4370555" y="1477819"/>
            <a:ext cx="7161046" cy="2677656"/>
          </a:xfrm>
          <a:prstGeom prst="rect">
            <a:avLst/>
          </a:prstGeom>
          <a:noFill/>
        </p:spPr>
        <p:txBody>
          <a:bodyPr wrap="square">
            <a:spAutoFit/>
          </a:bodyPr>
          <a:lstStyle/>
          <a:p>
            <a:pPr algn="l"/>
            <a:r>
              <a:rPr lang="en-US" sz="2400" b="1" i="0">
                <a:solidFill>
                  <a:srgbClr val="333333"/>
                </a:solidFill>
                <a:effectLst/>
                <a:latin typeface="-apple-system"/>
              </a:rPr>
              <a:t>Explor</a:t>
            </a:r>
            <a:r>
              <a:rPr lang="en-US" sz="2400" b="1">
                <a:solidFill>
                  <a:srgbClr val="333333"/>
                </a:solidFill>
                <a:latin typeface="-apple-system"/>
              </a:rPr>
              <a:t>e both courses </a:t>
            </a:r>
            <a:r>
              <a:rPr lang="en-US" sz="2400" b="1" i="0">
                <a:solidFill>
                  <a:srgbClr val="333333"/>
                </a:solidFill>
                <a:effectLst/>
                <a:latin typeface="-apple-system"/>
              </a:rPr>
              <a:t>as a student today!</a:t>
            </a:r>
          </a:p>
          <a:p>
            <a:pPr lvl="1">
              <a:buFont typeface="+mj-lt"/>
              <a:buAutoNum type="arabicPeriod"/>
            </a:pPr>
            <a:r>
              <a:rPr lang="en-US" sz="2400" b="0" i="0">
                <a:solidFill>
                  <a:srgbClr val="333333"/>
                </a:solidFill>
                <a:effectLst/>
                <a:latin typeface="-apple-system"/>
              </a:rPr>
              <a:t>Visit </a:t>
            </a:r>
            <a:r>
              <a:rPr lang="en-US" sz="2400" b="1" i="0" u="none" strike="noStrike">
                <a:solidFill>
                  <a:srgbClr val="103C60"/>
                </a:solidFill>
                <a:effectLst/>
                <a:latin typeface="-apple-system"/>
                <a:hlinkClick r:id="rId5"/>
              </a:rPr>
              <a:t>https://tx.edready.org/</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Choose</a:t>
            </a:r>
            <a:r>
              <a:rPr lang="en-US" sz="2400" b="1" i="0">
                <a:solidFill>
                  <a:srgbClr val="333333"/>
                </a:solidFill>
                <a:effectLst/>
                <a:latin typeface="-apple-system"/>
              </a:rPr>
              <a:t> Enter as Guest</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Click </a:t>
            </a:r>
            <a:r>
              <a:rPr lang="en-US" sz="2400" b="1" i="0">
                <a:solidFill>
                  <a:srgbClr val="333333"/>
                </a:solidFill>
                <a:effectLst/>
                <a:latin typeface="-apple-system"/>
              </a:rPr>
              <a:t>Enter</a:t>
            </a:r>
            <a:r>
              <a:rPr lang="en-US" sz="2400" b="0" i="0">
                <a:solidFill>
                  <a:srgbClr val="333333"/>
                </a:solidFill>
                <a:effectLst/>
                <a:latin typeface="-apple-system"/>
              </a:rPr>
              <a:t> to close the pop-up window</a:t>
            </a:r>
          </a:p>
          <a:p>
            <a:pPr lvl="1">
              <a:buFont typeface="+mj-lt"/>
              <a:buAutoNum type="arabicPeriod"/>
            </a:pPr>
            <a:r>
              <a:rPr lang="en-US" sz="2400" b="0" i="0">
                <a:solidFill>
                  <a:srgbClr val="333333"/>
                </a:solidFill>
                <a:effectLst/>
                <a:latin typeface="-apple-system"/>
              </a:rPr>
              <a:t>Enter the desired goal key: </a:t>
            </a:r>
            <a:r>
              <a:rPr lang="en-US" sz="2400" b="1" i="0" err="1">
                <a:solidFill>
                  <a:srgbClr val="333333"/>
                </a:solidFill>
                <a:effectLst/>
                <a:latin typeface="-apple-system"/>
              </a:rPr>
              <a:t>tx_math_demo</a:t>
            </a:r>
            <a:r>
              <a:rPr lang="en-US" sz="2400" b="1">
                <a:solidFill>
                  <a:srgbClr val="333333"/>
                </a:solidFill>
                <a:latin typeface="-apple-system"/>
              </a:rPr>
              <a:t> </a:t>
            </a:r>
            <a:r>
              <a:rPr lang="en-US" sz="2400">
                <a:solidFill>
                  <a:srgbClr val="333333"/>
                </a:solidFill>
                <a:latin typeface="-apple-system"/>
              </a:rPr>
              <a:t>or</a:t>
            </a:r>
            <a:r>
              <a:rPr lang="en-US" sz="2400" b="1">
                <a:solidFill>
                  <a:srgbClr val="333333"/>
                </a:solidFill>
                <a:latin typeface="-apple-system"/>
              </a:rPr>
              <a:t> </a:t>
            </a:r>
            <a:r>
              <a:rPr lang="en-US" sz="2400" b="1" err="1">
                <a:solidFill>
                  <a:srgbClr val="333333"/>
                </a:solidFill>
                <a:latin typeface="-apple-system"/>
              </a:rPr>
              <a:t>tx_English_demo</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Select </a:t>
            </a:r>
            <a:r>
              <a:rPr lang="en-US" sz="2400" b="1" i="0">
                <a:solidFill>
                  <a:srgbClr val="333333"/>
                </a:solidFill>
                <a:effectLst/>
                <a:latin typeface="-apple-system"/>
              </a:rPr>
              <a:t>Go to Goal</a:t>
            </a:r>
            <a:endParaRPr lang="en-US" sz="2400" b="0" i="0">
              <a:solidFill>
                <a:srgbClr val="333333"/>
              </a:solidFill>
              <a:effectLst/>
              <a:latin typeface="-apple-system"/>
            </a:endParaRPr>
          </a:p>
        </p:txBody>
      </p:sp>
      <p:sp>
        <p:nvSpPr>
          <p:cNvPr id="32" name="Title 1">
            <a:extLst>
              <a:ext uri="{FF2B5EF4-FFF2-40B4-BE49-F238E27FC236}">
                <a16:creationId xmlns:a16="http://schemas.microsoft.com/office/drawing/2014/main" id="{28346BDA-819E-4252-BCF4-2D490BCD4951}"/>
              </a:ext>
            </a:extLst>
          </p:cNvPr>
          <p:cNvSpPr txBox="1">
            <a:spLocks/>
          </p:cNvSpPr>
          <p:nvPr/>
        </p:nvSpPr>
        <p:spPr>
          <a:xfrm>
            <a:off x="316270" y="40373"/>
            <a:ext cx="11062930"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Online personalized English and math courses are currently available </a:t>
            </a:r>
          </a:p>
        </p:txBody>
      </p:sp>
    </p:spTree>
    <p:extLst>
      <p:ext uri="{BB962C8B-B14F-4D97-AF65-F5344CB8AC3E}">
        <p14:creationId xmlns:p14="http://schemas.microsoft.com/office/powerpoint/2010/main" val="4271301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6A5AD62-0D1B-488A-9564-F240A2BCADDF}"/>
              </a:ext>
            </a:extLst>
          </p:cNvPr>
          <p:cNvSpPr txBox="1">
            <a:spLocks/>
          </p:cNvSpPr>
          <p:nvPr/>
        </p:nvSpPr>
        <p:spPr>
          <a:xfrm>
            <a:off x="712380" y="313661"/>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32</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92543" y="5164829"/>
            <a:ext cx="614678" cy="614678"/>
          </a:xfrm>
          <a:prstGeom prst="rect">
            <a:avLst/>
          </a:prstGeom>
        </p:spPr>
      </p:pic>
      <p:sp>
        <p:nvSpPr>
          <p:cNvPr id="30" name="Rectangle 41">
            <a:extLst>
              <a:ext uri="{FF2B5EF4-FFF2-40B4-BE49-F238E27FC236}">
                <a16:creationId xmlns:a16="http://schemas.microsoft.com/office/drawing/2014/main" id="{ECB3DFA7-C59B-4261-BBE8-77CE5005F7D7}"/>
              </a:ext>
            </a:extLst>
          </p:cNvPr>
          <p:cNvSpPr/>
          <p:nvPr/>
        </p:nvSpPr>
        <p:spPr>
          <a:xfrm>
            <a:off x="8512360" y="1409523"/>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pic>
        <p:nvPicPr>
          <p:cNvPr id="52" name="Picture 51">
            <a:extLst>
              <a:ext uri="{FF2B5EF4-FFF2-40B4-BE49-F238E27FC236}">
                <a16:creationId xmlns:a16="http://schemas.microsoft.com/office/drawing/2014/main" id="{20094F63-B210-4FA5-A5C0-3822F559039B}"/>
              </a:ext>
            </a:extLst>
          </p:cNvPr>
          <p:cNvPicPr>
            <a:picLocks noChangeAspect="1"/>
          </p:cNvPicPr>
          <p:nvPr/>
        </p:nvPicPr>
        <p:blipFill rotWithShape="1">
          <a:blip r:embed="rId15"/>
          <a:srcRect b="16402"/>
          <a:stretch/>
        </p:blipFill>
        <p:spPr>
          <a:xfrm>
            <a:off x="1244630" y="1478683"/>
            <a:ext cx="6828083" cy="4136307"/>
          </a:xfrm>
          <a:prstGeom prst="rect">
            <a:avLst/>
          </a:prstGeom>
          <a:effectLst>
            <a:outerShdw blurRad="50800" dist="38100" dir="5400000" algn="t" rotWithShape="0">
              <a:prstClr val="black">
                <a:alpha val="40000"/>
              </a:prstClr>
            </a:outerShdw>
          </a:effectLst>
        </p:spPr>
      </p:pic>
      <p:sp>
        <p:nvSpPr>
          <p:cNvPr id="54" name="TextBox 53">
            <a:extLst>
              <a:ext uri="{FF2B5EF4-FFF2-40B4-BE49-F238E27FC236}">
                <a16:creationId xmlns:a16="http://schemas.microsoft.com/office/drawing/2014/main" id="{6CBE09E6-55B5-4B80-A069-728DF32D077F}"/>
              </a:ext>
            </a:extLst>
          </p:cNvPr>
          <p:cNvSpPr txBox="1"/>
          <p:nvPr/>
        </p:nvSpPr>
        <p:spPr>
          <a:xfrm>
            <a:off x="1512677" y="5622342"/>
            <a:ext cx="613648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662"/>
                </a:solidFill>
                <a:effectLst/>
                <a:uLnTx/>
                <a:uFillTx/>
                <a:latin typeface="Open Sans"/>
                <a:ea typeface="+mn-ea"/>
                <a:cs typeface="Open Sans"/>
              </a:rPr>
              <a:t>Detailed breakdown of the </a:t>
            </a:r>
            <a:r>
              <a:rPr kumimoji="0" lang="en-US" sz="1800" b="0" i="0" u="none" strike="noStrike" kern="1200" cap="none" spc="0" normalizeH="0" baseline="0" noProof="0">
                <a:ln>
                  <a:noFill/>
                </a:ln>
                <a:solidFill>
                  <a:srgbClr val="003662"/>
                </a:solidFill>
                <a:effectLst/>
                <a:uLnTx/>
                <a:uFillTx/>
                <a:latin typeface="Open Sans"/>
                <a:ea typeface="+mn-ea"/>
                <a:cs typeface="Open Sans"/>
                <a:hlinkClick r:id="rId16"/>
              </a:rPr>
              <a:t>Units &amp; Topics available.</a:t>
            </a:r>
            <a:endParaRPr kumimoji="0" lang="en-US" sz="1800" b="0" i="0" u="none" strike="noStrike" kern="1200" cap="none" spc="0" normalizeH="0" baseline="0" noProof="0">
              <a:ln>
                <a:noFill/>
              </a:ln>
              <a:solidFill>
                <a:srgbClr val="003662"/>
              </a:solidFill>
              <a:effectLst/>
              <a:uLnTx/>
              <a:uFillTx/>
              <a:latin typeface="Open Sans"/>
              <a:ea typeface="+mn-ea"/>
              <a:cs typeface="Open Sans"/>
            </a:endParaRPr>
          </a:p>
        </p:txBody>
      </p:sp>
      <p:sp>
        <p:nvSpPr>
          <p:cNvPr id="7" name="Title 1">
            <a:extLst>
              <a:ext uri="{FF2B5EF4-FFF2-40B4-BE49-F238E27FC236}">
                <a16:creationId xmlns:a16="http://schemas.microsoft.com/office/drawing/2014/main" id="{568B26D8-AD33-4C73-8E89-DAFE68CC9736}"/>
              </a:ext>
            </a:extLst>
          </p:cNvPr>
          <p:cNvSpPr txBox="1">
            <a:spLocks/>
          </p:cNvSpPr>
          <p:nvPr/>
        </p:nvSpPr>
        <p:spPr>
          <a:xfrm>
            <a:off x="316270" y="40373"/>
            <a:ext cx="8051272"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Detailed units and topics are currently available</a:t>
            </a:r>
          </a:p>
        </p:txBody>
      </p:sp>
    </p:spTree>
    <p:extLst>
      <p:ext uri="{BB962C8B-B14F-4D97-AF65-F5344CB8AC3E}">
        <p14:creationId xmlns:p14="http://schemas.microsoft.com/office/powerpoint/2010/main" val="3735501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6A5AD62-0D1B-488A-9564-F240A2BCADDF}"/>
              </a:ext>
            </a:extLst>
          </p:cNvPr>
          <p:cNvSpPr txBox="1">
            <a:spLocks/>
          </p:cNvSpPr>
          <p:nvPr/>
        </p:nvSpPr>
        <p:spPr>
          <a:xfrm>
            <a:off x="712380" y="313661"/>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33</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92543" y="5164829"/>
            <a:ext cx="614678" cy="614678"/>
          </a:xfrm>
          <a:prstGeom prst="rect">
            <a:avLst/>
          </a:prstGeom>
        </p:spPr>
      </p:pic>
      <p:sp>
        <p:nvSpPr>
          <p:cNvPr id="30" name="Rectangle 41">
            <a:extLst>
              <a:ext uri="{FF2B5EF4-FFF2-40B4-BE49-F238E27FC236}">
                <a16:creationId xmlns:a16="http://schemas.microsoft.com/office/drawing/2014/main" id="{ECB3DFA7-C59B-4261-BBE8-77CE5005F7D7}"/>
              </a:ext>
            </a:extLst>
          </p:cNvPr>
          <p:cNvSpPr/>
          <p:nvPr/>
        </p:nvSpPr>
        <p:spPr>
          <a:xfrm>
            <a:off x="8512360" y="1409523"/>
            <a:ext cx="2967260" cy="7377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Rectangle 41">
            <a:extLst>
              <a:ext uri="{FF2B5EF4-FFF2-40B4-BE49-F238E27FC236}">
                <a16:creationId xmlns:a16="http://schemas.microsoft.com/office/drawing/2014/main" id="{2DBD225A-6728-4B03-9516-B1B36D41B888}"/>
              </a:ext>
            </a:extLst>
          </p:cNvPr>
          <p:cNvSpPr/>
          <p:nvPr/>
        </p:nvSpPr>
        <p:spPr>
          <a:xfrm>
            <a:off x="8512360" y="2156951"/>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pic>
        <p:nvPicPr>
          <p:cNvPr id="6" name="Picture 5">
            <a:extLst>
              <a:ext uri="{FF2B5EF4-FFF2-40B4-BE49-F238E27FC236}">
                <a16:creationId xmlns:a16="http://schemas.microsoft.com/office/drawing/2014/main" id="{4B2F86E6-4EF4-4C9D-86F2-47418BE4068B}"/>
              </a:ext>
            </a:extLst>
          </p:cNvPr>
          <p:cNvPicPr>
            <a:picLocks noChangeAspect="1"/>
          </p:cNvPicPr>
          <p:nvPr/>
        </p:nvPicPr>
        <p:blipFill>
          <a:blip r:embed="rId15"/>
          <a:stretch>
            <a:fillRect/>
          </a:stretch>
        </p:blipFill>
        <p:spPr>
          <a:xfrm>
            <a:off x="918127" y="1569593"/>
            <a:ext cx="7031080" cy="4252607"/>
          </a:xfrm>
          <a:prstGeom prst="rect">
            <a:avLst/>
          </a:prstGeom>
          <a:effectLst>
            <a:outerShdw blurRad="50800" dist="38100" dir="8100000" algn="tr" rotWithShape="0">
              <a:prstClr val="black">
                <a:alpha val="40000"/>
              </a:prstClr>
            </a:outerShdw>
          </a:effectLst>
        </p:spPr>
      </p:pic>
      <p:sp>
        <p:nvSpPr>
          <p:cNvPr id="7" name="Title 1">
            <a:extLst>
              <a:ext uri="{FF2B5EF4-FFF2-40B4-BE49-F238E27FC236}">
                <a16:creationId xmlns:a16="http://schemas.microsoft.com/office/drawing/2014/main" id="{13BD28E3-D6A7-4F1E-9877-E6257F0E6BBD}"/>
              </a:ext>
            </a:extLst>
          </p:cNvPr>
          <p:cNvSpPr txBox="1">
            <a:spLocks/>
          </p:cNvSpPr>
          <p:nvPr/>
        </p:nvSpPr>
        <p:spPr>
          <a:xfrm>
            <a:off x="316269" y="40373"/>
            <a:ext cx="9244419"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Assessment tools are provided to support teachers and students </a:t>
            </a:r>
          </a:p>
        </p:txBody>
      </p:sp>
    </p:spTree>
    <p:extLst>
      <p:ext uri="{BB962C8B-B14F-4D97-AF65-F5344CB8AC3E}">
        <p14:creationId xmlns:p14="http://schemas.microsoft.com/office/powerpoint/2010/main" val="17273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F7D8C-28D6-4B0B-8FB4-5054080F2B67}"/>
              </a:ext>
            </a:extLst>
          </p:cNvPr>
          <p:cNvPicPr>
            <a:picLocks noChangeAspect="1"/>
          </p:cNvPicPr>
          <p:nvPr/>
        </p:nvPicPr>
        <p:blipFill>
          <a:blip r:embed="rId3"/>
          <a:stretch>
            <a:fillRect/>
          </a:stretch>
        </p:blipFill>
        <p:spPr>
          <a:xfrm>
            <a:off x="427894" y="1892498"/>
            <a:ext cx="5372923" cy="3073003"/>
          </a:xfrm>
          <a:prstGeom prst="rect">
            <a:avLst/>
          </a:prstGeom>
        </p:spPr>
      </p:pic>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6A5AD62-0D1B-488A-9564-F240A2BCADDF}"/>
              </a:ext>
            </a:extLst>
          </p:cNvPr>
          <p:cNvSpPr txBox="1">
            <a:spLocks/>
          </p:cNvSpPr>
          <p:nvPr/>
        </p:nvSpPr>
        <p:spPr>
          <a:xfrm>
            <a:off x="712380" y="313661"/>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34</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30" name="Rectangle 41">
            <a:extLst>
              <a:ext uri="{FF2B5EF4-FFF2-40B4-BE49-F238E27FC236}">
                <a16:creationId xmlns:a16="http://schemas.microsoft.com/office/drawing/2014/main" id="{ECB3DFA7-C59B-4261-BBE8-77CE5005F7D7}"/>
              </a:ext>
            </a:extLst>
          </p:cNvPr>
          <p:cNvSpPr/>
          <p:nvPr/>
        </p:nvSpPr>
        <p:spPr>
          <a:xfrm>
            <a:off x="8512360" y="2883993"/>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692543" y="5164829"/>
            <a:ext cx="614678" cy="614678"/>
          </a:xfrm>
          <a:prstGeom prst="rect">
            <a:avLst/>
          </a:prstGeom>
        </p:spPr>
      </p:pic>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pic>
        <p:nvPicPr>
          <p:cNvPr id="3" name="Picture 2">
            <a:extLst>
              <a:ext uri="{FF2B5EF4-FFF2-40B4-BE49-F238E27FC236}">
                <a16:creationId xmlns:a16="http://schemas.microsoft.com/office/drawing/2014/main" id="{B52AEA96-8AFD-459D-AB15-AF918855B0D8}"/>
              </a:ext>
            </a:extLst>
          </p:cNvPr>
          <p:cNvPicPr>
            <a:picLocks noChangeAspect="1"/>
          </p:cNvPicPr>
          <p:nvPr/>
        </p:nvPicPr>
        <p:blipFill>
          <a:blip r:embed="rId16"/>
          <a:stretch>
            <a:fillRect/>
          </a:stretch>
        </p:blipFill>
        <p:spPr>
          <a:xfrm>
            <a:off x="4218156" y="1400840"/>
            <a:ext cx="3530431" cy="4583367"/>
          </a:xfrm>
          <a:prstGeom prst="rect">
            <a:avLst/>
          </a:prstGeom>
          <a:effectLst>
            <a:outerShdw blurRad="50800" dist="38100" dir="8100000" algn="tr" rotWithShape="0">
              <a:prstClr val="black">
                <a:alpha val="40000"/>
              </a:prstClr>
            </a:outerShdw>
          </a:effectLst>
        </p:spPr>
      </p:pic>
      <p:sp>
        <p:nvSpPr>
          <p:cNvPr id="4" name="Title 1">
            <a:extLst>
              <a:ext uri="{FF2B5EF4-FFF2-40B4-BE49-F238E27FC236}">
                <a16:creationId xmlns:a16="http://schemas.microsoft.com/office/drawing/2014/main" id="{EE35A5F0-47FC-40F7-8CC4-11A23967875B}"/>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Teacher and student tools are currently available, including student checklist</a:t>
            </a:r>
          </a:p>
        </p:txBody>
      </p:sp>
    </p:spTree>
    <p:extLst>
      <p:ext uri="{BB962C8B-B14F-4D97-AF65-F5344CB8AC3E}">
        <p14:creationId xmlns:p14="http://schemas.microsoft.com/office/powerpoint/2010/main" val="3188725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0" name="Rectangle 41">
            <a:extLst>
              <a:ext uri="{FF2B5EF4-FFF2-40B4-BE49-F238E27FC236}">
                <a16:creationId xmlns:a16="http://schemas.microsoft.com/office/drawing/2014/main" id="{ECB3DFA7-C59B-4261-BBE8-77CE5005F7D7}"/>
              </a:ext>
            </a:extLst>
          </p:cNvPr>
          <p:cNvSpPr/>
          <p:nvPr/>
        </p:nvSpPr>
        <p:spPr>
          <a:xfrm>
            <a:off x="8512360" y="3638373"/>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6A5AD62-0D1B-488A-9564-F240A2BCADDF}"/>
              </a:ext>
            </a:extLst>
          </p:cNvPr>
          <p:cNvSpPr txBox="1">
            <a:spLocks/>
          </p:cNvSpPr>
          <p:nvPr/>
        </p:nvSpPr>
        <p:spPr>
          <a:xfrm>
            <a:off x="712380" y="313661"/>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35</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92543" y="5164829"/>
            <a:ext cx="614678" cy="614678"/>
          </a:xfrm>
          <a:prstGeom prst="rect">
            <a:avLst/>
          </a:prstGeom>
        </p:spPr>
      </p:pic>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sp>
        <p:nvSpPr>
          <p:cNvPr id="56" name="Rectangle 55">
            <a:extLst>
              <a:ext uri="{FF2B5EF4-FFF2-40B4-BE49-F238E27FC236}">
                <a16:creationId xmlns:a16="http://schemas.microsoft.com/office/drawing/2014/main" id="{995892F7-B10A-4E73-BF7C-675DCA98C4D9}"/>
              </a:ext>
            </a:extLst>
          </p:cNvPr>
          <p:cNvSpPr/>
          <p:nvPr/>
        </p:nvSpPr>
        <p:spPr>
          <a:xfrm>
            <a:off x="1264561" y="3668598"/>
            <a:ext cx="2999379" cy="1803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Online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err="1">
                <a:ln>
                  <a:noFill/>
                </a:ln>
                <a:solidFill>
                  <a:schemeClr val="bg1"/>
                </a:solidFill>
                <a:effectLst/>
                <a:uLnTx/>
                <a:uFillTx/>
                <a:latin typeface="Calibri" panose="020F0502020204030204"/>
                <a:ea typeface="+mn-ea"/>
                <a:cs typeface="+mn-cs"/>
              </a:rPr>
              <a:t>EdReady</a:t>
            </a:r>
            <a:r>
              <a:rPr kumimoji="0" lang="en-US" sz="2000" i="0" u="none" strike="noStrike" kern="1200" cap="none" spc="0" normalizeH="0" baseline="0" noProof="0">
                <a:ln>
                  <a:noFill/>
                </a:ln>
                <a:solidFill>
                  <a:schemeClr val="bg1"/>
                </a:solidFill>
                <a:effectLst/>
                <a:uLnTx/>
                <a:uFillTx/>
                <a:latin typeface="Calibri" panose="020F0502020204030204"/>
                <a:ea typeface="+mn-ea"/>
                <a:cs typeface="+mn-cs"/>
              </a:rPr>
              <a:t> as only material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7" name="Graphic 56" descr="Internet">
            <a:extLst>
              <a:ext uri="{FF2B5EF4-FFF2-40B4-BE49-F238E27FC236}">
                <a16:creationId xmlns:a16="http://schemas.microsoft.com/office/drawing/2014/main" id="{738CAA57-8407-4126-BC19-D7A8E9D9CB2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39200" y="4411328"/>
            <a:ext cx="914400" cy="914400"/>
          </a:xfrm>
          <a:prstGeom prst="rect">
            <a:avLst/>
          </a:prstGeom>
        </p:spPr>
      </p:pic>
      <p:sp>
        <p:nvSpPr>
          <p:cNvPr id="59" name="Rectangle 58">
            <a:extLst>
              <a:ext uri="{FF2B5EF4-FFF2-40B4-BE49-F238E27FC236}">
                <a16:creationId xmlns:a16="http://schemas.microsoft.com/office/drawing/2014/main" id="{9B0DDCE5-0EE5-453B-82EF-35406989BBAE}"/>
              </a:ext>
            </a:extLst>
          </p:cNvPr>
          <p:cNvSpPr/>
          <p:nvPr/>
        </p:nvSpPr>
        <p:spPr>
          <a:xfrm>
            <a:off x="4568716" y="3694573"/>
            <a:ext cx="2999379" cy="18035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Distance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Calibri" panose="020F0502020204030204"/>
                <a:ea typeface="+mn-ea"/>
                <a:cs typeface="+mn-cs"/>
              </a:rPr>
              <a:t> with teacher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D01747D-24A3-4BA6-9065-585922496BA3}"/>
              </a:ext>
            </a:extLst>
          </p:cNvPr>
          <p:cNvSpPr/>
          <p:nvPr/>
        </p:nvSpPr>
        <p:spPr>
          <a:xfrm>
            <a:off x="4568716" y="1655047"/>
            <a:ext cx="2999379" cy="18035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Calibri" panose="020F0502020204030204"/>
                <a:ea typeface="+mn-ea"/>
                <a:cs typeface="+mn-cs"/>
              </a:rPr>
              <a:t>Hybrid</a:t>
            </a:r>
            <a:endParaRPr kumimoji="0" lang="en-US" sz="2000" b="1"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err="1">
                <a:ln>
                  <a:noFill/>
                </a:ln>
                <a:solidFill>
                  <a:schemeClr val="tx1"/>
                </a:solidFill>
                <a:effectLst/>
                <a:uLnTx/>
                <a:uFillTx/>
                <a:latin typeface="Calibri" panose="020F0502020204030204"/>
                <a:ea typeface="+mn-ea"/>
                <a:cs typeface="+mn-cs"/>
              </a:rPr>
              <a:t>EdReady</a:t>
            </a:r>
            <a:r>
              <a:rPr kumimoji="0" lang="en-US" sz="2000" i="0" u="none" strike="noStrike" kern="1200" cap="none" spc="0" normalizeH="0" baseline="0" noProof="0">
                <a:ln>
                  <a:noFill/>
                </a:ln>
                <a:solidFill>
                  <a:schemeClr val="tx1"/>
                </a:solidFill>
                <a:effectLst/>
                <a:uLnTx/>
                <a:uFillTx/>
                <a:latin typeface="Calibri" panose="020F0502020204030204"/>
                <a:ea typeface="+mn-ea"/>
                <a:cs typeface="+mn-cs"/>
              </a:rPr>
              <a:t> and existing material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64" name="Graphic 63" descr="Classroom">
            <a:extLst>
              <a:ext uri="{FF2B5EF4-FFF2-40B4-BE49-F238E27FC236}">
                <a16:creationId xmlns:a16="http://schemas.microsoft.com/office/drawing/2014/main" id="{188701AF-9CD5-481A-9F75-3C6D6AFD4FC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91438" y="2693681"/>
            <a:ext cx="751024" cy="751024"/>
          </a:xfrm>
          <a:prstGeom prst="rect">
            <a:avLst/>
          </a:prstGeom>
        </p:spPr>
      </p:pic>
      <p:sp>
        <p:nvSpPr>
          <p:cNvPr id="65" name="Rectangle 64">
            <a:extLst>
              <a:ext uri="{FF2B5EF4-FFF2-40B4-BE49-F238E27FC236}">
                <a16:creationId xmlns:a16="http://schemas.microsoft.com/office/drawing/2014/main" id="{0974F053-35ED-4C1C-9A8A-4BFF30DF7637}"/>
              </a:ext>
            </a:extLst>
          </p:cNvPr>
          <p:cNvSpPr/>
          <p:nvPr/>
        </p:nvSpPr>
        <p:spPr>
          <a:xfrm>
            <a:off x="1282713" y="1689122"/>
            <a:ext cx="2999379" cy="18035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Calibri" panose="020F0502020204030204"/>
                <a:ea typeface="+mn-ea"/>
                <a:cs typeface="+mn-cs"/>
              </a:rPr>
              <a:t>In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err="1">
                <a:ln>
                  <a:noFill/>
                </a:ln>
                <a:solidFill>
                  <a:schemeClr val="tx1"/>
                </a:solidFill>
                <a:effectLst/>
                <a:uLnTx/>
                <a:uFillTx/>
                <a:latin typeface="Calibri" panose="020F0502020204030204"/>
                <a:ea typeface="+mn-ea"/>
                <a:cs typeface="+mn-cs"/>
              </a:rPr>
              <a:t>EdReady</a:t>
            </a:r>
            <a:r>
              <a:rPr kumimoji="0" lang="en-US" sz="2000" i="0" u="none" strike="noStrike" kern="1200" cap="none" spc="0" normalizeH="0" baseline="0" noProof="0">
                <a:ln>
                  <a:noFill/>
                </a:ln>
                <a:solidFill>
                  <a:schemeClr val="tx1"/>
                </a:solidFill>
                <a:effectLst/>
                <a:uLnTx/>
                <a:uFillTx/>
                <a:latin typeface="Calibri" panose="020F0502020204030204"/>
                <a:ea typeface="+mn-ea"/>
                <a:cs typeface="+mn-cs"/>
              </a:rPr>
              <a:t> as primary material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66" name="Graphic 65" descr="Teacher">
            <a:extLst>
              <a:ext uri="{FF2B5EF4-FFF2-40B4-BE49-F238E27FC236}">
                <a16:creationId xmlns:a16="http://schemas.microsoft.com/office/drawing/2014/main" id="{C97128DC-B42A-4491-8972-E548E181606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239200" y="2530305"/>
            <a:ext cx="914400" cy="914400"/>
          </a:xfrm>
          <a:prstGeom prst="rect">
            <a:avLst/>
          </a:prstGeom>
        </p:spPr>
      </p:pic>
      <p:sp>
        <p:nvSpPr>
          <p:cNvPr id="5" name="Title 1">
            <a:extLst>
              <a:ext uri="{FF2B5EF4-FFF2-40B4-BE49-F238E27FC236}">
                <a16:creationId xmlns:a16="http://schemas.microsoft.com/office/drawing/2014/main" id="{304AE165-7B37-4B60-9CD7-EB651C66E947}"/>
              </a:ext>
            </a:extLst>
          </p:cNvPr>
          <p:cNvSpPr txBox="1">
            <a:spLocks/>
          </p:cNvSpPr>
          <p:nvPr/>
        </p:nvSpPr>
        <p:spPr>
          <a:xfrm>
            <a:off x="-157587" y="4131524"/>
            <a:ext cx="1548042" cy="905059"/>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chemeClr val="tx1"/>
                </a:solidFill>
                <a:effectLst/>
                <a:uLnTx/>
                <a:uFillTx/>
                <a:latin typeface="Calibri" panose="020F0502020204030204" pitchFamily="34" charset="0"/>
                <a:cs typeface="Calibri" panose="020F0502020204030204" pitchFamily="34" charset="0"/>
              </a:rPr>
              <a:t>Remote Home Learning</a:t>
            </a:r>
          </a:p>
        </p:txBody>
      </p:sp>
      <p:sp>
        <p:nvSpPr>
          <p:cNvPr id="6" name="Title 1">
            <a:extLst>
              <a:ext uri="{FF2B5EF4-FFF2-40B4-BE49-F238E27FC236}">
                <a16:creationId xmlns:a16="http://schemas.microsoft.com/office/drawing/2014/main" id="{441D66D9-24F7-4911-9D7A-B6C4DD402CF3}"/>
              </a:ext>
            </a:extLst>
          </p:cNvPr>
          <p:cNvSpPr txBox="1">
            <a:spLocks/>
          </p:cNvSpPr>
          <p:nvPr/>
        </p:nvSpPr>
        <p:spPr>
          <a:xfrm>
            <a:off x="-50311" y="2244186"/>
            <a:ext cx="1350775" cy="676459"/>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algn="ctr">
              <a:defRPr/>
            </a:pPr>
            <a:r>
              <a:rPr lang="en-US" sz="2000" b="1">
                <a:solidFill>
                  <a:schemeClr val="tx1"/>
                </a:solidFill>
                <a:latin typeface="Calibri" panose="020F0502020204030204" pitchFamily="34" charset="0"/>
                <a:cs typeface="Calibri" panose="020F0502020204030204" pitchFamily="34" charset="0"/>
              </a:rPr>
              <a:t>On Campus Instruction</a:t>
            </a:r>
          </a:p>
        </p:txBody>
      </p:sp>
      <p:sp>
        <p:nvSpPr>
          <p:cNvPr id="7" name="Title 1">
            <a:extLst>
              <a:ext uri="{FF2B5EF4-FFF2-40B4-BE49-F238E27FC236}">
                <a16:creationId xmlns:a16="http://schemas.microsoft.com/office/drawing/2014/main" id="{68B16AC8-7ACF-488D-A0EE-55CB9B5521D5}"/>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Resource can be used for on-campus instruction, remote learning, or in hybrid settings</a:t>
            </a:r>
          </a:p>
        </p:txBody>
      </p:sp>
      <p:grpSp>
        <p:nvGrpSpPr>
          <p:cNvPr id="11" name="Group 10">
            <a:extLst>
              <a:ext uri="{FF2B5EF4-FFF2-40B4-BE49-F238E27FC236}">
                <a16:creationId xmlns:a16="http://schemas.microsoft.com/office/drawing/2014/main" id="{3A0EE292-702C-4926-89B0-DB9CC4F95674}"/>
              </a:ext>
            </a:extLst>
          </p:cNvPr>
          <p:cNvGrpSpPr/>
          <p:nvPr/>
        </p:nvGrpSpPr>
        <p:grpSpPr>
          <a:xfrm>
            <a:off x="5266393" y="4411328"/>
            <a:ext cx="1604024" cy="914400"/>
            <a:chOff x="5224926" y="4411328"/>
            <a:chExt cx="1604024" cy="914400"/>
          </a:xfrm>
        </p:grpSpPr>
        <p:pic>
          <p:nvPicPr>
            <p:cNvPr id="61" name="Graphic 60" descr="Internet">
              <a:extLst>
                <a:ext uri="{FF2B5EF4-FFF2-40B4-BE49-F238E27FC236}">
                  <a16:creationId xmlns:a16="http://schemas.microsoft.com/office/drawing/2014/main" id="{DAECC45A-375E-49EC-90BB-1A7CC9D83FB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14550" y="4411328"/>
              <a:ext cx="914400" cy="914400"/>
            </a:xfrm>
            <a:prstGeom prst="rect">
              <a:avLst/>
            </a:prstGeom>
          </p:spPr>
        </p:pic>
        <p:pic>
          <p:nvPicPr>
            <p:cNvPr id="9" name="Graphic 8" descr="User">
              <a:extLst>
                <a:ext uri="{FF2B5EF4-FFF2-40B4-BE49-F238E27FC236}">
                  <a16:creationId xmlns:a16="http://schemas.microsoft.com/office/drawing/2014/main" id="{564D7A0E-0DD6-4E6E-9691-52FF9D39C89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224926" y="4551826"/>
              <a:ext cx="624548" cy="624548"/>
            </a:xfrm>
            <a:prstGeom prst="rect">
              <a:avLst/>
            </a:prstGeom>
          </p:spPr>
        </p:pic>
      </p:grpSp>
    </p:spTree>
    <p:extLst>
      <p:ext uri="{BB962C8B-B14F-4D97-AF65-F5344CB8AC3E}">
        <p14:creationId xmlns:p14="http://schemas.microsoft.com/office/powerpoint/2010/main" val="1887965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0" name="Rectangle 41">
            <a:extLst>
              <a:ext uri="{FF2B5EF4-FFF2-40B4-BE49-F238E27FC236}">
                <a16:creationId xmlns:a16="http://schemas.microsoft.com/office/drawing/2014/main" id="{ECB3DFA7-C59B-4261-BBE8-77CE5005F7D7}"/>
              </a:ext>
            </a:extLst>
          </p:cNvPr>
          <p:cNvSpPr/>
          <p:nvPr/>
        </p:nvSpPr>
        <p:spPr>
          <a:xfrm>
            <a:off x="8499346" y="4394216"/>
            <a:ext cx="2967260" cy="73773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6A5AD62-0D1B-488A-9564-F240A2BCADDF}"/>
              </a:ext>
            </a:extLst>
          </p:cNvPr>
          <p:cNvSpPr txBox="1">
            <a:spLocks/>
          </p:cNvSpPr>
          <p:nvPr/>
        </p:nvSpPr>
        <p:spPr>
          <a:xfrm>
            <a:off x="712380" y="313661"/>
            <a:ext cx="11121657" cy="75135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endParaRPr lang="en-US"/>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36</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92543" y="5164829"/>
            <a:ext cx="614678" cy="614678"/>
          </a:xfrm>
          <a:prstGeom prst="rect">
            <a:avLst/>
          </a:prstGeom>
        </p:spPr>
      </p:pic>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pic>
        <p:nvPicPr>
          <p:cNvPr id="2" name="Picture 1">
            <a:extLst>
              <a:ext uri="{FF2B5EF4-FFF2-40B4-BE49-F238E27FC236}">
                <a16:creationId xmlns:a16="http://schemas.microsoft.com/office/drawing/2014/main" id="{677CE3AC-6D53-4895-B929-FF43D271E235}"/>
              </a:ext>
            </a:extLst>
          </p:cNvPr>
          <p:cNvPicPr>
            <a:picLocks noChangeAspect="1"/>
          </p:cNvPicPr>
          <p:nvPr/>
        </p:nvPicPr>
        <p:blipFill>
          <a:blip r:embed="rId15"/>
          <a:stretch>
            <a:fillRect/>
          </a:stretch>
        </p:blipFill>
        <p:spPr>
          <a:xfrm>
            <a:off x="718984" y="1277097"/>
            <a:ext cx="7269299" cy="4649288"/>
          </a:xfrm>
          <a:prstGeom prst="rect">
            <a:avLst/>
          </a:prstGeom>
          <a:effectLst>
            <a:outerShdw blurRad="50800" dist="38100" dir="8100000" algn="tr" rotWithShape="0">
              <a:prstClr val="black">
                <a:alpha val="40000"/>
              </a:prstClr>
            </a:outerShdw>
          </a:effectLst>
        </p:spPr>
      </p:pic>
      <p:sp>
        <p:nvSpPr>
          <p:cNvPr id="3" name="Title 1">
            <a:extLst>
              <a:ext uri="{FF2B5EF4-FFF2-40B4-BE49-F238E27FC236}">
                <a16:creationId xmlns:a16="http://schemas.microsoft.com/office/drawing/2014/main" id="{EB509F9B-58E4-4471-87B5-2DB1291586DC}"/>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Progress monitoring tools give students and teachers clear information on course progress and mastery</a:t>
            </a:r>
          </a:p>
        </p:txBody>
      </p:sp>
    </p:spTree>
    <p:extLst>
      <p:ext uri="{BB962C8B-B14F-4D97-AF65-F5344CB8AC3E}">
        <p14:creationId xmlns:p14="http://schemas.microsoft.com/office/powerpoint/2010/main" val="2016646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237AF10-B0AB-4127-90F3-14DD07DE7A27}"/>
              </a:ext>
            </a:extLst>
          </p:cNvPr>
          <p:cNvSpPr/>
          <p:nvPr/>
        </p:nvSpPr>
        <p:spPr>
          <a:xfrm>
            <a:off x="8512360" y="832932"/>
            <a:ext cx="2967260" cy="498926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Slide Number Placeholder 2">
            <a:extLst>
              <a:ext uri="{FF2B5EF4-FFF2-40B4-BE49-F238E27FC236}">
                <a16:creationId xmlns:a16="http://schemas.microsoft.com/office/drawing/2014/main" id="{4CD6B40A-BE85-4170-AF14-CD177D65085A}"/>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9C126A4-BD19-47E2-8A0E-0DE1B9D8C925}" type="slidenum">
              <a:rPr lang="en-US" sz="1200" smtClean="0">
                <a:solidFill>
                  <a:prstClr val="black">
                    <a:lumMod val="50000"/>
                    <a:lumOff val="50000"/>
                  </a:prstClr>
                </a:solidFill>
                <a:latin typeface="Calibri" panose="020F0502020204030204"/>
              </a:rPr>
              <a:pPr algn="r">
                <a:defRPr/>
              </a:pPr>
              <a:t>37</a:t>
            </a:fld>
            <a:endParaRPr lang="en-US" sz="1200">
              <a:solidFill>
                <a:prstClr val="black">
                  <a:lumMod val="50000"/>
                  <a:lumOff val="50000"/>
                </a:prstClr>
              </a:solidFill>
              <a:latin typeface="Calibri" panose="020F0502020204030204"/>
            </a:endParaRPr>
          </a:p>
        </p:txBody>
      </p:sp>
      <p:sp>
        <p:nvSpPr>
          <p:cNvPr id="17" name="TextBox 16">
            <a:extLst>
              <a:ext uri="{FF2B5EF4-FFF2-40B4-BE49-F238E27FC236}">
                <a16:creationId xmlns:a16="http://schemas.microsoft.com/office/drawing/2014/main" id="{85DAF3AF-50C6-4B92-9945-BB2BE419BB55}"/>
              </a:ext>
            </a:extLst>
          </p:cNvPr>
          <p:cNvSpPr txBox="1"/>
          <p:nvPr/>
        </p:nvSpPr>
        <p:spPr>
          <a:xfrm>
            <a:off x="9082938" y="880344"/>
            <a:ext cx="1517915" cy="73635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Component</a:t>
            </a:r>
          </a:p>
        </p:txBody>
      </p:sp>
      <p:sp>
        <p:nvSpPr>
          <p:cNvPr id="23" name="TextBox 22">
            <a:extLst>
              <a:ext uri="{FF2B5EF4-FFF2-40B4-BE49-F238E27FC236}">
                <a16:creationId xmlns:a16="http://schemas.microsoft.com/office/drawing/2014/main" id="{8C4C10DF-B27B-44AE-B97C-39BCD1078695}"/>
              </a:ext>
            </a:extLst>
          </p:cNvPr>
          <p:cNvSpPr txBox="1"/>
          <p:nvPr/>
        </p:nvSpPr>
        <p:spPr>
          <a:xfrm>
            <a:off x="9405219" y="3618356"/>
            <a:ext cx="156599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Digital Format</a:t>
            </a:r>
          </a:p>
        </p:txBody>
      </p:sp>
      <p:sp>
        <p:nvSpPr>
          <p:cNvPr id="24" name="TextBox 23">
            <a:extLst>
              <a:ext uri="{FF2B5EF4-FFF2-40B4-BE49-F238E27FC236}">
                <a16:creationId xmlns:a16="http://schemas.microsoft.com/office/drawing/2014/main" id="{8E5E22E8-24B5-4B63-9ECB-19FC334991F1}"/>
              </a:ext>
            </a:extLst>
          </p:cNvPr>
          <p:cNvSpPr txBox="1"/>
          <p:nvPr/>
        </p:nvSpPr>
        <p:spPr>
          <a:xfrm>
            <a:off x="9405220" y="2888602"/>
            <a:ext cx="2003946"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Teacher &amp; Student Supports</a:t>
            </a:r>
          </a:p>
        </p:txBody>
      </p:sp>
      <p:sp>
        <p:nvSpPr>
          <p:cNvPr id="2" name="Rectangle 41">
            <a:extLst>
              <a:ext uri="{FF2B5EF4-FFF2-40B4-BE49-F238E27FC236}">
                <a16:creationId xmlns:a16="http://schemas.microsoft.com/office/drawing/2014/main" id="{D96D5B8B-BC0A-4BE0-B5A5-2188BC158966}"/>
              </a:ext>
            </a:extLst>
          </p:cNvPr>
          <p:cNvSpPr/>
          <p:nvPr/>
        </p:nvSpPr>
        <p:spPr>
          <a:xfrm>
            <a:off x="8491953" y="5072796"/>
            <a:ext cx="2967260" cy="737735"/>
          </a:xfrm>
          <a:custGeom>
            <a:avLst/>
            <a:gdLst>
              <a:gd name="connsiteX0" fmla="*/ 0 w 2967260"/>
              <a:gd name="connsiteY0" fmla="*/ 0 h 805025"/>
              <a:gd name="connsiteX1" fmla="*/ 2967260 w 2967260"/>
              <a:gd name="connsiteY1" fmla="*/ 0 h 805025"/>
              <a:gd name="connsiteX2" fmla="*/ 2967260 w 2967260"/>
              <a:gd name="connsiteY2" fmla="*/ 805025 h 805025"/>
              <a:gd name="connsiteX3" fmla="*/ 0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05025"/>
              <a:gd name="connsiteX1" fmla="*/ 2967260 w 2967260"/>
              <a:gd name="connsiteY1" fmla="*/ 0 h 805025"/>
              <a:gd name="connsiteX2" fmla="*/ 2967260 w 2967260"/>
              <a:gd name="connsiteY2" fmla="*/ 805025 h 805025"/>
              <a:gd name="connsiteX3" fmla="*/ 248194 w 2967260"/>
              <a:gd name="connsiteY3" fmla="*/ 805025 h 805025"/>
              <a:gd name="connsiteX4" fmla="*/ 0 w 2967260"/>
              <a:gd name="connsiteY4" fmla="*/ 0 h 805025"/>
              <a:gd name="connsiteX0" fmla="*/ 0 w 2967260"/>
              <a:gd name="connsiteY0" fmla="*/ 0 h 835505"/>
              <a:gd name="connsiteX1" fmla="*/ 2967260 w 2967260"/>
              <a:gd name="connsiteY1" fmla="*/ 0 h 835505"/>
              <a:gd name="connsiteX2" fmla="*/ 2758980 w 2967260"/>
              <a:gd name="connsiteY2" fmla="*/ 835505 h 835505"/>
              <a:gd name="connsiteX3" fmla="*/ 248194 w 2967260"/>
              <a:gd name="connsiteY3" fmla="*/ 805025 h 835505"/>
              <a:gd name="connsiteX4" fmla="*/ 0 w 2967260"/>
              <a:gd name="connsiteY4" fmla="*/ 0 h 835505"/>
              <a:gd name="connsiteX0" fmla="*/ 0 w 2967260"/>
              <a:gd name="connsiteY0" fmla="*/ 0 h 835505"/>
              <a:gd name="connsiteX1" fmla="*/ 2967260 w 2967260"/>
              <a:gd name="connsiteY1" fmla="*/ 0 h 835505"/>
              <a:gd name="connsiteX2" fmla="*/ 2758980 w 2967260"/>
              <a:gd name="connsiteY2" fmla="*/ 835505 h 835505"/>
              <a:gd name="connsiteX3" fmla="*/ 248194 w 2967260"/>
              <a:gd name="connsiteY3" fmla="*/ 805025 h 835505"/>
              <a:gd name="connsiteX4" fmla="*/ 0 w 2967260"/>
              <a:gd name="connsiteY4" fmla="*/ 0 h 83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60" h="835505">
                <a:moveTo>
                  <a:pt x="0" y="0"/>
                </a:moveTo>
                <a:lnTo>
                  <a:pt x="2967260" y="0"/>
                </a:lnTo>
                <a:cubicBezTo>
                  <a:pt x="2897833" y="278502"/>
                  <a:pt x="3051927" y="445243"/>
                  <a:pt x="2758980" y="835505"/>
                </a:cubicBezTo>
                <a:lnTo>
                  <a:pt x="248194" y="805025"/>
                </a:lnTo>
                <a:cubicBezTo>
                  <a:pt x="-108857" y="531603"/>
                  <a:pt x="82731" y="268342"/>
                  <a:pt x="0" y="0"/>
                </a:cubicBezTo>
                <a:close/>
              </a:path>
            </a:pathLst>
          </a:cu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90EF92C-BFE4-47F0-9900-A39D0A0A10B9}"/>
              </a:ext>
            </a:extLst>
          </p:cNvPr>
          <p:cNvSpPr txBox="1"/>
          <p:nvPr/>
        </p:nvSpPr>
        <p:spPr>
          <a:xfrm>
            <a:off x="9405219" y="5077865"/>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Adaptable for All Learners</a:t>
            </a:r>
          </a:p>
        </p:txBody>
      </p:sp>
      <p:pic>
        <p:nvPicPr>
          <p:cNvPr id="26" name="Graphic 25" descr="Cursor">
            <a:extLst>
              <a:ext uri="{FF2B5EF4-FFF2-40B4-BE49-F238E27FC236}">
                <a16:creationId xmlns:a16="http://schemas.microsoft.com/office/drawing/2014/main" id="{C1A68B94-3716-43EE-B228-01AA47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28002" y="3589063"/>
            <a:ext cx="743761" cy="743761"/>
          </a:xfrm>
          <a:prstGeom prst="rect">
            <a:avLst/>
          </a:prstGeom>
        </p:spPr>
      </p:pic>
      <p:pic>
        <p:nvPicPr>
          <p:cNvPr id="27" name="Graphic 26" descr="Upward trend">
            <a:extLst>
              <a:ext uri="{FF2B5EF4-FFF2-40B4-BE49-F238E27FC236}">
                <a16:creationId xmlns:a16="http://schemas.microsoft.com/office/drawing/2014/main" id="{25B7C897-5F83-487A-A521-7636E1D9BB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1809" y="4381323"/>
            <a:ext cx="676146" cy="676146"/>
          </a:xfrm>
          <a:prstGeom prst="rect">
            <a:avLst/>
          </a:prstGeom>
        </p:spPr>
      </p:pic>
      <p:pic>
        <p:nvPicPr>
          <p:cNvPr id="28" name="Graphic 27" descr="Customer review">
            <a:extLst>
              <a:ext uri="{FF2B5EF4-FFF2-40B4-BE49-F238E27FC236}">
                <a16:creationId xmlns:a16="http://schemas.microsoft.com/office/drawing/2014/main" id="{A689688C-078E-4FB9-9936-6A7A4FF2EE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87024" y="2917368"/>
            <a:ext cx="625717" cy="625717"/>
          </a:xfrm>
          <a:prstGeom prst="rect">
            <a:avLst/>
          </a:prstGeom>
        </p:spPr>
      </p:pic>
      <p:pic>
        <p:nvPicPr>
          <p:cNvPr id="29" name="Graphic 28" descr="Earth globe Americas">
            <a:extLst>
              <a:ext uri="{FF2B5EF4-FFF2-40B4-BE49-F238E27FC236}">
                <a16:creationId xmlns:a16="http://schemas.microsoft.com/office/drawing/2014/main" id="{C75B7AF6-2FD2-4DAB-A3D1-3857D230D5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692543" y="5164829"/>
            <a:ext cx="614678" cy="614678"/>
          </a:xfrm>
          <a:prstGeom prst="rect">
            <a:avLst/>
          </a:prstGeom>
        </p:spPr>
      </p:pic>
      <p:sp>
        <p:nvSpPr>
          <p:cNvPr id="31" name="TextBox 30">
            <a:extLst>
              <a:ext uri="{FF2B5EF4-FFF2-40B4-BE49-F238E27FC236}">
                <a16:creationId xmlns:a16="http://schemas.microsoft.com/office/drawing/2014/main" id="{3D006A17-D2A0-414A-8741-6FDB08A714DA}"/>
              </a:ext>
            </a:extLst>
          </p:cNvPr>
          <p:cNvSpPr txBox="1"/>
          <p:nvPr/>
        </p:nvSpPr>
        <p:spPr>
          <a:xfrm>
            <a:off x="9405219" y="2158848"/>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Assessment Tools</a:t>
            </a:r>
          </a:p>
        </p:txBody>
      </p:sp>
      <p:sp>
        <p:nvSpPr>
          <p:cNvPr id="32" name="TextBox 31">
            <a:extLst>
              <a:ext uri="{FF2B5EF4-FFF2-40B4-BE49-F238E27FC236}">
                <a16:creationId xmlns:a16="http://schemas.microsoft.com/office/drawing/2014/main" id="{DA15A7FC-2C50-4538-A477-93D3C73846B8}"/>
              </a:ext>
            </a:extLst>
          </p:cNvPr>
          <p:cNvSpPr txBox="1"/>
          <p:nvPr/>
        </p:nvSpPr>
        <p:spPr>
          <a:xfrm>
            <a:off x="9405219" y="1429094"/>
            <a:ext cx="1787777"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TEKS-Aligned Plans</a:t>
            </a:r>
          </a:p>
        </p:txBody>
      </p:sp>
      <p:pic>
        <p:nvPicPr>
          <p:cNvPr id="33" name="Graphic 32" descr="Puzzle">
            <a:extLst>
              <a:ext uri="{FF2B5EF4-FFF2-40B4-BE49-F238E27FC236}">
                <a16:creationId xmlns:a16="http://schemas.microsoft.com/office/drawing/2014/main" id="{A2599831-5FC5-4BEA-A1E2-4D07FC454E2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768067" y="2238668"/>
            <a:ext cx="513600" cy="513600"/>
          </a:xfrm>
          <a:prstGeom prst="rect">
            <a:avLst/>
          </a:prstGeom>
        </p:spPr>
      </p:pic>
      <p:pic>
        <p:nvPicPr>
          <p:cNvPr id="34" name="Graphic 33" descr="Monthly calendar">
            <a:extLst>
              <a:ext uri="{FF2B5EF4-FFF2-40B4-BE49-F238E27FC236}">
                <a16:creationId xmlns:a16="http://schemas.microsoft.com/office/drawing/2014/main" id="{3EABF06F-457A-4C84-92D5-D5E135925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14463" y="1495472"/>
            <a:ext cx="580364" cy="580364"/>
          </a:xfrm>
          <a:prstGeom prst="rect">
            <a:avLst/>
          </a:prstGeom>
        </p:spPr>
      </p:pic>
      <p:sp>
        <p:nvSpPr>
          <p:cNvPr id="35" name="TextBox 34">
            <a:extLst>
              <a:ext uri="{FF2B5EF4-FFF2-40B4-BE49-F238E27FC236}">
                <a16:creationId xmlns:a16="http://schemas.microsoft.com/office/drawing/2014/main" id="{2B22FCAF-0629-417F-B95A-3FA851FA4459}"/>
              </a:ext>
            </a:extLst>
          </p:cNvPr>
          <p:cNvSpPr txBox="1"/>
          <p:nvPr/>
        </p:nvSpPr>
        <p:spPr>
          <a:xfrm>
            <a:off x="9405219" y="4348110"/>
            <a:ext cx="2219219" cy="7363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Progress Monitoring</a:t>
            </a:r>
          </a:p>
        </p:txBody>
      </p:sp>
      <p:pic>
        <p:nvPicPr>
          <p:cNvPr id="5" name="Picture 4">
            <a:extLst>
              <a:ext uri="{FF2B5EF4-FFF2-40B4-BE49-F238E27FC236}">
                <a16:creationId xmlns:a16="http://schemas.microsoft.com/office/drawing/2014/main" id="{F3132D8A-2FAA-43ED-A547-105B686E3101}"/>
              </a:ext>
            </a:extLst>
          </p:cNvPr>
          <p:cNvPicPr>
            <a:picLocks noChangeAspect="1"/>
          </p:cNvPicPr>
          <p:nvPr/>
        </p:nvPicPr>
        <p:blipFill rotWithShape="1">
          <a:blip r:embed="rId15"/>
          <a:srcRect l="3279" t="3294" b="3864"/>
          <a:stretch/>
        </p:blipFill>
        <p:spPr>
          <a:xfrm>
            <a:off x="474744" y="1366838"/>
            <a:ext cx="5517729" cy="383861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7D227EBB-472B-4440-BEDC-58DAA9786BB7}"/>
              </a:ext>
            </a:extLst>
          </p:cNvPr>
          <p:cNvPicPr>
            <a:picLocks noChangeAspect="1"/>
          </p:cNvPicPr>
          <p:nvPr/>
        </p:nvPicPr>
        <p:blipFill>
          <a:blip r:embed="rId16"/>
          <a:stretch>
            <a:fillRect/>
          </a:stretch>
        </p:blipFill>
        <p:spPr>
          <a:xfrm>
            <a:off x="3065194" y="2114526"/>
            <a:ext cx="4918355" cy="3619061"/>
          </a:xfrm>
          <a:prstGeom prst="rect">
            <a:avLst/>
          </a:prstGeom>
          <a:effectLst>
            <a:outerShdw blurRad="50800" dist="38100" dir="5400000" algn="t" rotWithShape="0">
              <a:prstClr val="black">
                <a:alpha val="40000"/>
              </a:prstClr>
            </a:outerShdw>
          </a:effectLst>
        </p:spPr>
      </p:pic>
      <p:sp>
        <p:nvSpPr>
          <p:cNvPr id="39" name="TextBox 38">
            <a:extLst>
              <a:ext uri="{FF2B5EF4-FFF2-40B4-BE49-F238E27FC236}">
                <a16:creationId xmlns:a16="http://schemas.microsoft.com/office/drawing/2014/main" id="{C70B700F-DCDA-4006-B024-9C9DD0205377}"/>
              </a:ext>
            </a:extLst>
          </p:cNvPr>
          <p:cNvSpPr txBox="1"/>
          <p:nvPr/>
        </p:nvSpPr>
        <p:spPr>
          <a:xfrm>
            <a:off x="882253" y="5720471"/>
            <a:ext cx="8328422" cy="369332"/>
          </a:xfrm>
          <a:prstGeom prst="rect">
            <a:avLst/>
          </a:prstGeom>
          <a:noFill/>
        </p:spPr>
        <p:txBody>
          <a:bodyPr wrap="square">
            <a:spAutoFit/>
          </a:bodyPr>
          <a:lstStyle/>
          <a:p>
            <a:r>
              <a:rPr lang="en-US">
                <a:hlinkClick r:id="rId17"/>
              </a:rPr>
              <a:t>https://vimeo.com/thenrocproject/review/229326071/4cb858e686</a:t>
            </a:r>
            <a:endParaRPr lang="en-US"/>
          </a:p>
        </p:txBody>
      </p:sp>
      <p:sp>
        <p:nvSpPr>
          <p:cNvPr id="9" name="Title 1">
            <a:extLst>
              <a:ext uri="{FF2B5EF4-FFF2-40B4-BE49-F238E27FC236}">
                <a16:creationId xmlns:a16="http://schemas.microsoft.com/office/drawing/2014/main" id="{87A4E5DC-3BE2-42BD-81D1-68AF2879D8F5}"/>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Resources are designed to support all learners</a:t>
            </a:r>
          </a:p>
        </p:txBody>
      </p:sp>
    </p:spTree>
    <p:extLst>
      <p:ext uri="{BB962C8B-B14F-4D97-AF65-F5344CB8AC3E}">
        <p14:creationId xmlns:p14="http://schemas.microsoft.com/office/powerpoint/2010/main" val="1231133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2A2-07F7-40DF-B5B1-7E7691F63816}"/>
              </a:ext>
            </a:extLst>
          </p:cNvPr>
          <p:cNvSpPr>
            <a:spLocks noGrp="1"/>
          </p:cNvSpPr>
          <p:nvPr>
            <p:ph type="title"/>
          </p:nvPr>
        </p:nvSpPr>
        <p:spPr/>
        <p:txBody>
          <a:bodyPr/>
          <a:lstStyle/>
          <a:p>
            <a:r>
              <a:rPr lang="en-US" b="1">
                <a:solidFill>
                  <a:schemeClr val="accent3"/>
                </a:solidFill>
              </a:rPr>
              <a:t>Let’s look at a demo!</a:t>
            </a:r>
          </a:p>
        </p:txBody>
      </p:sp>
      <p:sp>
        <p:nvSpPr>
          <p:cNvPr id="3" name="Content Placeholder 2">
            <a:extLst>
              <a:ext uri="{FF2B5EF4-FFF2-40B4-BE49-F238E27FC236}">
                <a16:creationId xmlns:a16="http://schemas.microsoft.com/office/drawing/2014/main" id="{2D18C490-B854-4504-BC11-B56EC4FFCF9E}"/>
              </a:ext>
            </a:extLst>
          </p:cNvPr>
          <p:cNvSpPr>
            <a:spLocks noGrp="1"/>
          </p:cNvSpPr>
          <p:nvPr>
            <p:ph idx="1"/>
          </p:nvPr>
        </p:nvSpPr>
        <p:spPr>
          <a:xfrm>
            <a:off x="309001" y="1445743"/>
            <a:ext cx="4791637" cy="4340696"/>
          </a:xfrm>
          <a:ln w="19050">
            <a:solidFill>
              <a:schemeClr val="tx1"/>
            </a:solidFill>
          </a:ln>
        </p:spPr>
        <p:txBody>
          <a:bodyPr/>
          <a:lstStyle/>
          <a:p>
            <a:pPr marL="109728" indent="0" algn="l">
              <a:buNone/>
            </a:pPr>
            <a:r>
              <a:rPr lang="en-US" sz="2400" b="1" i="0">
                <a:solidFill>
                  <a:srgbClr val="333333"/>
                </a:solidFill>
                <a:effectLst/>
                <a:latin typeface="-apple-system"/>
              </a:rPr>
              <a:t>Explor</a:t>
            </a:r>
            <a:r>
              <a:rPr lang="en-US" sz="2400" b="1">
                <a:solidFill>
                  <a:srgbClr val="333333"/>
                </a:solidFill>
                <a:latin typeface="-apple-system"/>
              </a:rPr>
              <a:t>e </a:t>
            </a:r>
            <a:r>
              <a:rPr lang="en-US" sz="2400" b="1" i="0">
                <a:solidFill>
                  <a:srgbClr val="333333"/>
                </a:solidFill>
                <a:effectLst/>
                <a:latin typeface="-apple-system"/>
              </a:rPr>
              <a:t>as a student today!</a:t>
            </a:r>
          </a:p>
          <a:p>
            <a:pPr lvl="1">
              <a:buFont typeface="+mj-lt"/>
              <a:buAutoNum type="arabicPeriod"/>
            </a:pPr>
            <a:r>
              <a:rPr lang="en-US" sz="2400" b="0" i="0">
                <a:solidFill>
                  <a:srgbClr val="333333"/>
                </a:solidFill>
                <a:effectLst/>
                <a:latin typeface="-apple-system"/>
              </a:rPr>
              <a:t>Visit </a:t>
            </a:r>
            <a:r>
              <a:rPr lang="en-US" sz="2400" b="1" i="0" u="none" strike="noStrike">
                <a:solidFill>
                  <a:srgbClr val="103C60"/>
                </a:solidFill>
                <a:effectLst/>
                <a:latin typeface="-apple-system"/>
                <a:hlinkClick r:id="rId2"/>
              </a:rPr>
              <a:t>https://tx.edready.org/</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Choose</a:t>
            </a:r>
            <a:r>
              <a:rPr lang="en-US" sz="2400" b="1" i="0">
                <a:solidFill>
                  <a:srgbClr val="333333"/>
                </a:solidFill>
                <a:effectLst/>
                <a:latin typeface="-apple-system"/>
              </a:rPr>
              <a:t> Enter as Guest</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Click </a:t>
            </a:r>
            <a:r>
              <a:rPr lang="en-US" sz="2400" b="1" i="0">
                <a:solidFill>
                  <a:srgbClr val="333333"/>
                </a:solidFill>
                <a:effectLst/>
                <a:latin typeface="-apple-system"/>
              </a:rPr>
              <a:t>Enter</a:t>
            </a:r>
            <a:r>
              <a:rPr lang="en-US" sz="2400" b="0" i="0">
                <a:solidFill>
                  <a:srgbClr val="333333"/>
                </a:solidFill>
                <a:effectLst/>
                <a:latin typeface="-apple-system"/>
              </a:rPr>
              <a:t> to close the pop-up window</a:t>
            </a:r>
          </a:p>
          <a:p>
            <a:pPr lvl="1">
              <a:buFont typeface="+mj-lt"/>
              <a:buAutoNum type="arabicPeriod"/>
            </a:pPr>
            <a:r>
              <a:rPr lang="en-US" sz="2400" b="0" i="0">
                <a:solidFill>
                  <a:srgbClr val="333333"/>
                </a:solidFill>
                <a:effectLst/>
                <a:latin typeface="-apple-system"/>
              </a:rPr>
              <a:t>Enter the desired goal key: </a:t>
            </a:r>
            <a:r>
              <a:rPr lang="en-US" sz="2400" b="1" i="0" err="1">
                <a:solidFill>
                  <a:srgbClr val="333333"/>
                </a:solidFill>
                <a:effectLst/>
                <a:latin typeface="-apple-system"/>
              </a:rPr>
              <a:t>tx_math_demo</a:t>
            </a:r>
            <a:r>
              <a:rPr lang="en-US" sz="2400" b="1">
                <a:solidFill>
                  <a:srgbClr val="333333"/>
                </a:solidFill>
                <a:latin typeface="-apple-system"/>
              </a:rPr>
              <a:t> </a:t>
            </a:r>
            <a:r>
              <a:rPr lang="en-US" sz="2400">
                <a:solidFill>
                  <a:srgbClr val="333333"/>
                </a:solidFill>
                <a:latin typeface="-apple-system"/>
              </a:rPr>
              <a:t>or</a:t>
            </a:r>
            <a:r>
              <a:rPr lang="en-US" sz="2400" b="1">
                <a:solidFill>
                  <a:srgbClr val="333333"/>
                </a:solidFill>
                <a:latin typeface="-apple-system"/>
              </a:rPr>
              <a:t> </a:t>
            </a:r>
            <a:r>
              <a:rPr lang="en-US" sz="2400" b="1" err="1">
                <a:solidFill>
                  <a:srgbClr val="333333"/>
                </a:solidFill>
                <a:latin typeface="-apple-system"/>
              </a:rPr>
              <a:t>tx_English_demo</a:t>
            </a:r>
            <a:endParaRPr lang="en-US" sz="2400" b="0" i="0">
              <a:solidFill>
                <a:srgbClr val="333333"/>
              </a:solidFill>
              <a:effectLst/>
              <a:latin typeface="-apple-system"/>
            </a:endParaRPr>
          </a:p>
          <a:p>
            <a:pPr lvl="1">
              <a:buFont typeface="+mj-lt"/>
              <a:buAutoNum type="arabicPeriod"/>
            </a:pPr>
            <a:r>
              <a:rPr lang="en-US" sz="2400" b="0" i="0">
                <a:solidFill>
                  <a:srgbClr val="333333"/>
                </a:solidFill>
                <a:effectLst/>
                <a:latin typeface="-apple-system"/>
              </a:rPr>
              <a:t>Select </a:t>
            </a:r>
            <a:r>
              <a:rPr lang="en-US" sz="2400" b="1" i="0">
                <a:solidFill>
                  <a:srgbClr val="333333"/>
                </a:solidFill>
                <a:effectLst/>
                <a:latin typeface="-apple-system"/>
              </a:rPr>
              <a:t>Go to Goal</a:t>
            </a:r>
            <a:endParaRPr lang="en-US" sz="2400" b="0" i="0">
              <a:solidFill>
                <a:srgbClr val="333333"/>
              </a:solidFill>
              <a:effectLst/>
              <a:latin typeface="-apple-system"/>
            </a:endParaRPr>
          </a:p>
          <a:p>
            <a:endParaRPr lang="en-US"/>
          </a:p>
        </p:txBody>
      </p:sp>
      <p:sp>
        <p:nvSpPr>
          <p:cNvPr id="4" name="Content Placeholder 2">
            <a:extLst>
              <a:ext uri="{FF2B5EF4-FFF2-40B4-BE49-F238E27FC236}">
                <a16:creationId xmlns:a16="http://schemas.microsoft.com/office/drawing/2014/main" id="{D4DF4C46-3E0C-4D70-A8D0-E27C48CF4063}"/>
              </a:ext>
            </a:extLst>
          </p:cNvPr>
          <p:cNvSpPr txBox="1">
            <a:spLocks/>
          </p:cNvSpPr>
          <p:nvPr/>
        </p:nvSpPr>
        <p:spPr>
          <a:xfrm>
            <a:off x="5482581" y="1220232"/>
            <a:ext cx="6234675" cy="4680423"/>
          </a:xfrm>
          <a:prstGeom prst="rect">
            <a:avLst/>
          </a:prstGeom>
        </p:spPr>
        <p:txBody>
          <a:bodyPr vert="horz" lIns="91440" tIns="45720" rIns="91440" bIns="45720" rtlCol="0">
            <a:normAutofit/>
          </a:bodyPr>
          <a:lstStyle>
            <a:lvl1pPr marL="292608" indent="-182880" algn="l" defTabSz="457200" rtl="0" eaLnBrk="1" latinLnBrk="0" hangingPunct="1">
              <a:spcBef>
                <a:spcPts val="900"/>
              </a:spcBef>
              <a:buFont typeface="Arial"/>
              <a:buChar char="•"/>
              <a:defRPr sz="2400" kern="1200">
                <a:solidFill>
                  <a:schemeClr val="tx2"/>
                </a:solidFill>
                <a:latin typeface="Open Sans"/>
                <a:ea typeface="+mn-ea"/>
                <a:cs typeface="Open Sans"/>
              </a:defRPr>
            </a:lvl1pPr>
            <a:lvl2pPr marL="742950" indent="-182880" algn="l" defTabSz="457200" rtl="0" eaLnBrk="1" latinLnBrk="0" hangingPunct="1">
              <a:spcBef>
                <a:spcPts val="1176"/>
              </a:spcBef>
              <a:buFont typeface="Arial"/>
              <a:buChar char="–"/>
              <a:defRPr sz="2100" kern="1200">
                <a:solidFill>
                  <a:schemeClr val="tx2"/>
                </a:solidFill>
                <a:latin typeface="Open Sans"/>
                <a:ea typeface="+mn-ea"/>
                <a:cs typeface="Open Sans"/>
              </a:defRPr>
            </a:lvl2pPr>
            <a:lvl3pPr marL="1143000" indent="-182880" algn="l" defTabSz="457200" rtl="0" eaLnBrk="1" latinLnBrk="0" hangingPunct="1">
              <a:spcBef>
                <a:spcPts val="700"/>
              </a:spcBef>
              <a:buSzPct val="80000"/>
              <a:buFont typeface="Lucida Grande"/>
              <a:buChar char="&gt;"/>
              <a:defRPr sz="1800" kern="1200">
                <a:solidFill>
                  <a:schemeClr val="tx2"/>
                </a:solidFill>
                <a:latin typeface="Open Sans"/>
                <a:ea typeface="+mn-ea"/>
                <a:cs typeface="Open Sans"/>
              </a:defRPr>
            </a:lvl3pPr>
            <a:lvl4pPr marL="1600200" indent="-182880" algn="l" defTabSz="457200" rtl="0" eaLnBrk="1" latinLnBrk="0" hangingPunct="1">
              <a:spcBef>
                <a:spcPts val="560"/>
              </a:spcBef>
              <a:buFont typeface="Arial"/>
              <a:buChar char="•"/>
              <a:defRPr sz="1600" kern="1200">
                <a:solidFill>
                  <a:schemeClr val="tx2"/>
                </a:solidFill>
                <a:latin typeface="Open Sans"/>
                <a:ea typeface="+mn-ea"/>
                <a:cs typeface="Open Sans"/>
              </a:defRPr>
            </a:lvl4pPr>
            <a:lvl5pPr marL="2057400" indent="-182880" algn="l" defTabSz="457200" rtl="0" eaLnBrk="1" latinLnBrk="0" hangingPunct="1">
              <a:spcBef>
                <a:spcPts val="500"/>
              </a:spcBef>
              <a:buFont typeface="Lucida Grande"/>
              <a:buChar char="—"/>
              <a:defRPr sz="1200" kern="1200">
                <a:solidFill>
                  <a:schemeClr val="tx2"/>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pic>
        <p:nvPicPr>
          <p:cNvPr id="5" name="Picture 4">
            <a:hlinkClick r:id="rId3"/>
            <a:extLst>
              <a:ext uri="{FF2B5EF4-FFF2-40B4-BE49-F238E27FC236}">
                <a16:creationId xmlns:a16="http://schemas.microsoft.com/office/drawing/2014/main" id="{585ED143-72C2-4B7C-89CA-22ABB79F3E72}"/>
              </a:ext>
            </a:extLst>
          </p:cNvPr>
          <p:cNvPicPr>
            <a:picLocks noChangeAspect="1"/>
          </p:cNvPicPr>
          <p:nvPr/>
        </p:nvPicPr>
        <p:blipFill>
          <a:blip r:embed="rId4"/>
          <a:stretch>
            <a:fillRect/>
          </a:stretch>
        </p:blipFill>
        <p:spPr>
          <a:xfrm>
            <a:off x="5482581" y="1372633"/>
            <a:ext cx="6400418" cy="44481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42735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B256234-3347-4E8A-AEA8-11766A14E7AA}"/>
              </a:ext>
            </a:extLst>
          </p:cNvPr>
          <p:cNvSpPr/>
          <p:nvPr/>
        </p:nvSpPr>
        <p:spPr>
          <a:xfrm>
            <a:off x="486257" y="2591574"/>
            <a:ext cx="3300935"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sp>
        <p:nvSpPr>
          <p:cNvPr id="5" name="Rectangle: Rounded Corners 4">
            <a:extLst>
              <a:ext uri="{FF2B5EF4-FFF2-40B4-BE49-F238E27FC236}">
                <a16:creationId xmlns:a16="http://schemas.microsoft.com/office/drawing/2014/main" id="{04C47FCC-41CD-4921-897D-711314240683}"/>
              </a:ext>
            </a:extLst>
          </p:cNvPr>
          <p:cNvSpPr/>
          <p:nvPr/>
        </p:nvSpPr>
        <p:spPr>
          <a:xfrm>
            <a:off x="486256" y="3746956"/>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sp>
        <p:nvSpPr>
          <p:cNvPr id="6" name="Rectangle: Rounded Corners 5">
            <a:extLst>
              <a:ext uri="{FF2B5EF4-FFF2-40B4-BE49-F238E27FC236}">
                <a16:creationId xmlns:a16="http://schemas.microsoft.com/office/drawing/2014/main" id="{9D263BB5-0B9B-460D-B0DF-20CA2DE9D45F}"/>
              </a:ext>
            </a:extLst>
          </p:cNvPr>
          <p:cNvSpPr/>
          <p:nvPr/>
        </p:nvSpPr>
        <p:spPr>
          <a:xfrm>
            <a:off x="486256" y="4902339"/>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C620715-F978-482F-BB47-0499644521EE}"/>
              </a:ext>
            </a:extLst>
          </p:cNvPr>
          <p:cNvSpPr/>
          <p:nvPr/>
        </p:nvSpPr>
        <p:spPr>
          <a:xfrm>
            <a:off x="486257" y="1436192"/>
            <a:ext cx="3300935" cy="10623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B03D7CB7-A4B3-4650-88C4-94E04592A094}"/>
              </a:ext>
            </a:extLst>
          </p:cNvPr>
          <p:cNvSpPr>
            <a:spLocks noGrp="1"/>
          </p:cNvSpPr>
          <p:nvPr>
            <p:ph idx="1"/>
          </p:nvPr>
        </p:nvSpPr>
        <p:spPr>
          <a:xfrm>
            <a:off x="4129088" y="1347787"/>
            <a:ext cx="7563449" cy="4735515"/>
          </a:xfrm>
        </p:spPr>
        <p:txBody>
          <a:bodyPr>
            <a:normAutofit fontScale="92500" lnSpcReduction="20000"/>
          </a:bodyPr>
          <a:lstStyle/>
          <a:p>
            <a:pPr>
              <a:spcBef>
                <a:spcPts val="600"/>
              </a:spcBef>
            </a:pPr>
            <a:r>
              <a:rPr lang="en-US" b="1">
                <a:latin typeface="Calibri" panose="020F0502020204030204" pitchFamily="34" charset="0"/>
                <a:cs typeface="Calibri" panose="020F0502020204030204" pitchFamily="34" charset="0"/>
              </a:rPr>
              <a:t>Partner</a:t>
            </a:r>
            <a:r>
              <a:rPr lang="en-US">
                <a:latin typeface="Calibri" panose="020F0502020204030204" pitchFamily="34" charset="0"/>
                <a:cs typeface="Calibri" panose="020F0502020204030204" pitchFamily="34" charset="0"/>
              </a:rPr>
              <a:t> with an Institution of Higher Education (IHE) to </a:t>
            </a:r>
            <a:r>
              <a:rPr lang="en-US" b="1">
                <a:latin typeface="Calibri" panose="020F0502020204030204" pitchFamily="34" charset="0"/>
                <a:cs typeface="Calibri" panose="020F0502020204030204" pitchFamily="34" charset="0"/>
              </a:rPr>
              <a:t>develop</a:t>
            </a:r>
            <a:r>
              <a:rPr lang="en-US">
                <a:latin typeface="Calibri" panose="020F0502020204030204" pitchFamily="34" charset="0"/>
                <a:cs typeface="Calibri" panose="020F0502020204030204" pitchFamily="34" charset="0"/>
              </a:rPr>
              <a:t>/</a:t>
            </a:r>
            <a:r>
              <a:rPr lang="en-US" b="1">
                <a:latin typeface="Calibri" panose="020F0502020204030204" pitchFamily="34" charset="0"/>
                <a:cs typeface="Calibri" panose="020F0502020204030204" pitchFamily="34" charset="0"/>
              </a:rPr>
              <a:t>provide</a:t>
            </a:r>
            <a:r>
              <a:rPr lang="en-US">
                <a:latin typeface="Calibri" panose="020F0502020204030204" pitchFamily="34" charset="0"/>
                <a:cs typeface="Calibri" panose="020F0502020204030204" pitchFamily="34" charset="0"/>
              </a:rPr>
              <a:t> course</a:t>
            </a:r>
          </a:p>
          <a:p>
            <a:pPr>
              <a:spcBef>
                <a:spcPts val="600"/>
              </a:spcBef>
            </a:pPr>
            <a:r>
              <a:rPr lang="en-US">
                <a:latin typeface="Calibri" panose="020F0502020204030204" pitchFamily="34" charset="0"/>
                <a:cs typeface="Calibri" panose="020F0502020204030204" pitchFamily="34" charset="0"/>
              </a:rPr>
              <a:t>Designed for students at the 12</a:t>
            </a:r>
            <a:r>
              <a:rPr lang="en-US" baseline="30000">
                <a:latin typeface="Calibri" panose="020F0502020204030204" pitchFamily="34" charset="0"/>
                <a:cs typeface="Calibri" panose="020F0502020204030204" pitchFamily="34" charset="0"/>
              </a:rPr>
              <a:t>th</a:t>
            </a:r>
            <a:r>
              <a:rPr lang="en-US">
                <a:latin typeface="Calibri" panose="020F0502020204030204" pitchFamily="34" charset="0"/>
                <a:cs typeface="Calibri" panose="020F0502020204030204" pitchFamily="34" charset="0"/>
              </a:rPr>
              <a:t> grade level whose performance:</a:t>
            </a:r>
          </a:p>
          <a:p>
            <a:pPr lvl="1">
              <a:spcBef>
                <a:spcPts val="600"/>
              </a:spcBef>
            </a:pPr>
            <a:r>
              <a:rPr lang="en-US">
                <a:latin typeface="Calibri" panose="020F0502020204030204" pitchFamily="34" charset="0"/>
                <a:cs typeface="Calibri" panose="020F0502020204030204" pitchFamily="34" charset="0"/>
              </a:rPr>
              <a:t>On end-of-course assessment </a:t>
            </a:r>
            <a:r>
              <a:rPr lang="en-US" b="1">
                <a:latin typeface="Calibri" panose="020F0502020204030204" pitchFamily="34" charset="0"/>
                <a:cs typeface="Calibri" panose="020F0502020204030204" pitchFamily="34" charset="0"/>
              </a:rPr>
              <a:t>does</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not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meet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college</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readiness</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standards</a:t>
            </a:r>
          </a:p>
          <a:p>
            <a:pPr lvl="1">
              <a:spcBef>
                <a:spcPts val="600"/>
              </a:spcBef>
            </a:pPr>
            <a:r>
              <a:rPr lang="en-US">
                <a:latin typeface="Calibri" panose="020F0502020204030204" pitchFamily="34" charset="0"/>
                <a:cs typeface="Calibri" panose="020F0502020204030204" pitchFamily="34" charset="0"/>
              </a:rPr>
              <a:t>Coursework, a college entrance exam, or the TSIA</a:t>
            </a:r>
            <a:r>
              <a:rPr lang="en-US" b="1">
                <a:latin typeface="Calibri" panose="020F0502020204030204" pitchFamily="34" charset="0"/>
                <a:cs typeface="Calibri" panose="020F0502020204030204" pitchFamily="34" charset="0"/>
              </a:rPr>
              <a: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is</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not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ready</a:t>
            </a:r>
            <a:r>
              <a:rPr lang="en-US">
                <a:latin typeface="Calibri" panose="020F0502020204030204" pitchFamily="34" charset="0"/>
                <a:cs typeface="Calibri" panose="020F0502020204030204" pitchFamily="34" charset="0"/>
              </a:rPr>
              <a:t> to perform </a:t>
            </a:r>
            <a:r>
              <a:rPr lang="en-US" b="1">
                <a:latin typeface="Calibri" panose="020F0502020204030204" pitchFamily="34" charset="0"/>
                <a:cs typeface="Calibri" panose="020F0502020204030204" pitchFamily="34" charset="0"/>
              </a:rPr>
              <a:t>entry-level</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college</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coursework</a:t>
            </a:r>
          </a:p>
          <a:p>
            <a:pPr>
              <a:spcBef>
                <a:spcPts val="600"/>
              </a:spcBef>
            </a:pPr>
            <a:r>
              <a:rPr lang="en-US">
                <a:latin typeface="Calibri" panose="020F0502020204030204" pitchFamily="34" charset="0"/>
                <a:cs typeface="Calibri" panose="020F0502020204030204" pitchFamily="34" charset="0"/>
              </a:rPr>
              <a:t>Provide </a:t>
            </a:r>
            <a:r>
              <a:rPr lang="en-US" b="1">
                <a:latin typeface="Calibri" panose="020F0502020204030204" pitchFamily="34" charset="0"/>
                <a:cs typeface="Calibri" panose="020F0502020204030204" pitchFamily="34" charset="0"/>
              </a:rPr>
              <a:t>notice</a:t>
            </a:r>
            <a:r>
              <a:rPr lang="en-US">
                <a:latin typeface="Calibri" panose="020F0502020204030204" pitchFamily="34" charset="0"/>
                <a:cs typeface="Calibri" panose="020F0502020204030204" pitchFamily="34" charset="0"/>
              </a:rPr>
              <a:t> to </a:t>
            </a:r>
            <a:r>
              <a:rPr lang="en-US" b="1">
                <a:latin typeface="Calibri" panose="020F0502020204030204" pitchFamily="34" charset="0"/>
                <a:cs typeface="Calibri" panose="020F0502020204030204" pitchFamily="34" charset="0"/>
              </a:rPr>
              <a:t>student</a:t>
            </a:r>
            <a:r>
              <a:rPr lang="en-US">
                <a:latin typeface="Calibri" panose="020F0502020204030204" pitchFamily="34" charset="0"/>
                <a:cs typeface="Calibri" panose="020F0502020204030204" pitchFamily="34" charset="0"/>
              </a:rPr>
              <a:t> and student’s </a:t>
            </a:r>
            <a:r>
              <a:rPr lang="en-US" b="1">
                <a:latin typeface="Calibri" panose="020F0502020204030204" pitchFamily="34" charset="0"/>
                <a:cs typeface="Calibri" panose="020F0502020204030204" pitchFamily="34" charset="0"/>
              </a:rPr>
              <a:t>parent</a:t>
            </a:r>
            <a:r>
              <a:rPr lang="en-US">
                <a:latin typeface="Calibri" panose="020F0502020204030204" pitchFamily="34" charset="0"/>
                <a:cs typeface="Calibri" panose="020F0502020204030204" pitchFamily="34" charset="0"/>
              </a:rPr>
              <a:t>/</a:t>
            </a:r>
            <a:r>
              <a:rPr lang="en-US" b="1">
                <a:latin typeface="Calibri" panose="020F0502020204030204" pitchFamily="34" charset="0"/>
                <a:cs typeface="Calibri" panose="020F0502020204030204" pitchFamily="34" charset="0"/>
              </a:rPr>
              <a:t>guardian</a:t>
            </a:r>
            <a:r>
              <a:rPr lang="en-US">
                <a:latin typeface="Calibri" panose="020F0502020204030204" pitchFamily="34" charset="0"/>
                <a:cs typeface="Calibri" panose="020F0502020204030204" pitchFamily="34" charset="0"/>
              </a:rPr>
              <a:t> regarding the </a:t>
            </a:r>
            <a:r>
              <a:rPr lang="en-US" b="1">
                <a:latin typeface="Calibri" panose="020F0502020204030204" pitchFamily="34" charset="0"/>
                <a:cs typeface="Calibri" panose="020F0502020204030204" pitchFamily="34" charset="0"/>
              </a:rPr>
              <a:t>benefits</a:t>
            </a:r>
            <a:r>
              <a:rPr lang="en-US">
                <a:latin typeface="Calibri" panose="020F0502020204030204" pitchFamily="34" charset="0"/>
                <a:cs typeface="Calibri" panose="020F0502020204030204" pitchFamily="34" charset="0"/>
              </a:rPr>
              <a:t> of enrolling</a:t>
            </a:r>
          </a:p>
          <a:p>
            <a:pPr>
              <a:spcBef>
                <a:spcPts val="600"/>
              </a:spcBef>
            </a:pPr>
            <a:r>
              <a:rPr lang="en-US">
                <a:latin typeface="Calibri" panose="020F0502020204030204" pitchFamily="34" charset="0"/>
                <a:cs typeface="Calibri" panose="020F0502020204030204" pitchFamily="34" charset="0"/>
              </a:rPr>
              <a:t>Upon course completion a student:</a:t>
            </a:r>
          </a:p>
          <a:p>
            <a:pPr lvl="1">
              <a:spcBef>
                <a:spcPts val="600"/>
              </a:spcBef>
            </a:pPr>
            <a:r>
              <a:rPr lang="en-US">
                <a:latin typeface="Calibri" panose="020F0502020204030204" pitchFamily="34" charset="0"/>
                <a:cs typeface="Calibri" panose="020F0502020204030204" pitchFamily="34" charset="0"/>
              </a:rPr>
              <a:t>Is </a:t>
            </a:r>
            <a:r>
              <a:rPr lang="en-US" b="1">
                <a:latin typeface="Calibri" panose="020F0502020204030204" pitchFamily="34" charset="0"/>
                <a:cs typeface="Calibri" panose="020F0502020204030204" pitchFamily="34" charset="0"/>
              </a:rPr>
              <a:t>exempt</a:t>
            </a:r>
            <a:r>
              <a:rPr lang="en-US">
                <a:latin typeface="Calibri" panose="020F0502020204030204" pitchFamily="34" charset="0"/>
                <a:cs typeface="Calibri" panose="020F0502020204030204" pitchFamily="34" charset="0"/>
              </a:rPr>
              <a:t> from </a:t>
            </a:r>
            <a:r>
              <a:rPr lang="en-US" b="1">
                <a:latin typeface="Calibri" panose="020F0502020204030204" pitchFamily="34" charset="0"/>
                <a:cs typeface="Calibri" panose="020F0502020204030204" pitchFamily="34" charset="0"/>
              </a:rPr>
              <a:t>developmental</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education</a:t>
            </a:r>
            <a:r>
              <a:rPr lang="en-US">
                <a:latin typeface="Calibri" panose="020F0502020204030204" pitchFamily="34" charset="0"/>
                <a:cs typeface="Calibri" panose="020F0502020204030204" pitchFamily="34" charset="0"/>
              </a:rPr>
              <a:t> for </a:t>
            </a:r>
            <a:r>
              <a:rPr lang="en-US" b="1">
                <a:latin typeface="Calibri" panose="020F0502020204030204" pitchFamily="34" charset="0"/>
                <a:cs typeface="Calibri" panose="020F0502020204030204" pitchFamily="34" charset="0"/>
              </a:rPr>
              <a:t>24</a:t>
            </a:r>
            <a:r>
              <a:rPr lang="en-US">
                <a:latin typeface="Calibri" panose="020F0502020204030204" pitchFamily="34" charset="0"/>
                <a:cs typeface="Calibri" panose="020F0502020204030204" pitchFamily="34" charset="0"/>
              </a:rPr>
              <a:t> months following the date the student </a:t>
            </a:r>
            <a:r>
              <a:rPr lang="en-US" b="1">
                <a:latin typeface="Calibri" panose="020F0502020204030204" pitchFamily="34" charset="0"/>
                <a:cs typeface="Calibri" panose="020F0502020204030204" pitchFamily="34" charset="0"/>
              </a:rPr>
              <a:t>graduates</a:t>
            </a:r>
            <a:r>
              <a:rPr lang="en-US">
                <a:latin typeface="Calibri" panose="020F0502020204030204" pitchFamily="34" charset="0"/>
                <a:cs typeface="Calibri" panose="020F0502020204030204" pitchFamily="34" charset="0"/>
              </a:rPr>
              <a:t> from </a:t>
            </a:r>
            <a:r>
              <a:rPr lang="en-US" b="1">
                <a:latin typeface="Calibri" panose="020F0502020204030204" pitchFamily="34" charset="0"/>
                <a:cs typeface="Calibri" panose="020F0502020204030204" pitchFamily="34" charset="0"/>
              </a:rPr>
              <a:t>high</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school</a:t>
            </a:r>
            <a:r>
              <a:rPr lang="en-US">
                <a:latin typeface="Calibri" panose="020F0502020204030204" pitchFamily="34" charset="0"/>
                <a:cs typeface="Calibri" panose="020F0502020204030204" pitchFamily="34" charset="0"/>
              </a:rPr>
              <a:t>*</a:t>
            </a:r>
          </a:p>
          <a:p>
            <a:pPr lvl="1">
              <a:spcBef>
                <a:spcPts val="600"/>
              </a:spcBef>
            </a:pPr>
            <a:r>
              <a:rPr lang="en-US">
                <a:latin typeface="Calibri" panose="020F0502020204030204" pitchFamily="34" charset="0"/>
                <a:cs typeface="Calibri" panose="020F0502020204030204" pitchFamily="34" charset="0"/>
              </a:rPr>
              <a:t>The </a:t>
            </a:r>
            <a:r>
              <a:rPr lang="en-US" b="1">
                <a:latin typeface="Calibri" panose="020F0502020204030204" pitchFamily="34" charset="0"/>
                <a:cs typeface="Calibri" panose="020F0502020204030204" pitchFamily="34" charset="0"/>
              </a:rPr>
              <a:t>exemption</a:t>
            </a:r>
            <a:r>
              <a:rPr lang="en-US">
                <a:latin typeface="Calibri" panose="020F0502020204030204" pitchFamily="34" charset="0"/>
                <a:cs typeface="Calibri" panose="020F0502020204030204" pitchFamily="34" charset="0"/>
              </a:rPr>
              <a:t> is </a:t>
            </a:r>
            <a:r>
              <a:rPr lang="en-US" b="1">
                <a:latin typeface="Calibri" panose="020F0502020204030204" pitchFamily="34" charset="0"/>
                <a:cs typeface="Calibri" panose="020F0502020204030204" pitchFamily="34" charset="0"/>
              </a:rPr>
              <a:t>valid</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only</a:t>
            </a:r>
            <a:r>
              <a:rPr lang="en-US">
                <a:latin typeface="Calibri" panose="020F0502020204030204" pitchFamily="34" charset="0"/>
                <a:cs typeface="Calibri" panose="020F0502020204030204" pitchFamily="34" charset="0"/>
              </a:rPr>
              <a:t> at the </a:t>
            </a:r>
            <a:r>
              <a:rPr lang="en-US" b="1">
                <a:latin typeface="Calibri" panose="020F0502020204030204" pitchFamily="34" charset="0"/>
                <a:cs typeface="Calibri" panose="020F0502020204030204" pitchFamily="34" charset="0"/>
              </a:rPr>
              <a:t>IHE</a:t>
            </a:r>
            <a:r>
              <a:rPr lang="en-US">
                <a:latin typeface="Calibri" panose="020F0502020204030204" pitchFamily="34" charset="0"/>
                <a:cs typeface="Calibri" panose="020F0502020204030204" pitchFamily="34" charset="0"/>
              </a:rPr>
              <a:t> that </a:t>
            </a:r>
            <a:r>
              <a:rPr lang="en-US" b="1">
                <a:latin typeface="Calibri" panose="020F0502020204030204" pitchFamily="34" charset="0"/>
                <a:cs typeface="Calibri" panose="020F0502020204030204" pitchFamily="34" charset="0"/>
              </a:rPr>
              <a:t>partners</a:t>
            </a:r>
            <a:r>
              <a:rPr lang="en-US">
                <a:latin typeface="Calibri" panose="020F0502020204030204" pitchFamily="34" charset="0"/>
                <a:cs typeface="Calibri" panose="020F0502020204030204" pitchFamily="34" charset="0"/>
              </a:rPr>
              <a:t> with the school district*</a:t>
            </a:r>
          </a:p>
        </p:txBody>
      </p:sp>
      <p:sp>
        <p:nvSpPr>
          <p:cNvPr id="11" name="Title 1">
            <a:extLst>
              <a:ext uri="{FF2B5EF4-FFF2-40B4-BE49-F238E27FC236}">
                <a16:creationId xmlns:a16="http://schemas.microsoft.com/office/drawing/2014/main" id="{A4EBEC2B-2300-4A31-BE77-D597F646E49A}"/>
              </a:ext>
            </a:extLst>
          </p:cNvPr>
          <p:cNvSpPr txBox="1">
            <a:spLocks/>
          </p:cNvSpPr>
          <p:nvPr/>
        </p:nvSpPr>
        <p:spPr>
          <a:xfrm>
            <a:off x="10146766" y="5631992"/>
            <a:ext cx="2045235" cy="451310"/>
          </a:xfrm>
          <a:prstGeom prst="rect">
            <a:avLst/>
          </a:prstGeom>
        </p:spPr>
        <p:txBody>
          <a:bodyPr vert="horz" lIns="91440" tIns="45720" rIns="91440" bIns="45720" rtlCol="0" anchor="b" anchorCtr="0">
            <a:norm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a:defRPr/>
            </a:pPr>
            <a:r>
              <a:rPr kumimoji="0" lang="en-US" sz="1200" b="0" i="0" u="none" strike="noStrike" kern="1200" cap="none" spc="0" normalizeH="0" baseline="0" noProof="0">
                <a:ln>
                  <a:noFill/>
                </a:ln>
                <a:solidFill>
                  <a:schemeClr val="bg2">
                    <a:lumMod val="10000"/>
                  </a:schemeClr>
                </a:solidFill>
                <a:effectLst/>
                <a:uLnTx/>
                <a:uFillTx/>
                <a:latin typeface="Open sans"/>
              </a:rPr>
              <a:t>*TEC </a:t>
            </a:r>
            <a:r>
              <a:rPr kumimoji="0" lang="en-US" sz="1200" b="0" i="0" u="none" strike="noStrike" kern="1200" cap="none" spc="0" normalizeH="0" baseline="0" noProof="0">
                <a:ln>
                  <a:noFill/>
                </a:ln>
                <a:solidFill>
                  <a:schemeClr val="bg2">
                    <a:lumMod val="10000"/>
                  </a:schemeClr>
                </a:solidFill>
                <a:effectLst/>
                <a:uLnTx/>
                <a:uFillTx/>
                <a:latin typeface="Open sans"/>
                <a:cs typeface="Calibri"/>
              </a:rPr>
              <a:t>§28.014 and </a:t>
            </a:r>
            <a:r>
              <a:rPr kumimoji="0" lang="en-US" sz="1200" b="0" i="0" u="none" strike="noStrike" kern="1200" cap="none" spc="0" normalizeH="0" baseline="0" noProof="0">
                <a:ln>
                  <a:noFill/>
                </a:ln>
                <a:solidFill>
                  <a:schemeClr val="bg2">
                    <a:lumMod val="10000"/>
                  </a:schemeClr>
                </a:solidFill>
                <a:effectLst/>
                <a:uLnTx/>
                <a:uFillTx/>
                <a:latin typeface="Open sans"/>
              </a:rPr>
              <a:t>51.338</a:t>
            </a:r>
            <a:r>
              <a:rPr lang="en-US" sz="1200">
                <a:solidFill>
                  <a:schemeClr val="bg2">
                    <a:lumMod val="10000"/>
                  </a:schemeClr>
                </a:solidFill>
                <a:latin typeface="Open sans"/>
              </a:rPr>
              <a:t> </a:t>
            </a:r>
            <a:endParaRPr lang="en-US" sz="1200" b="0" i="0" u="none" strike="noStrike" kern="1200" cap="none" spc="0" normalizeH="0" baseline="0" noProof="0">
              <a:ln>
                <a:noFill/>
              </a:ln>
              <a:solidFill>
                <a:schemeClr val="bg2">
                  <a:lumMod val="10000"/>
                </a:schemeClr>
              </a:solidFill>
              <a:effectLst/>
              <a:uLnTx/>
              <a:uFillTx/>
              <a:latin typeface="Open sans"/>
            </a:endParaRPr>
          </a:p>
        </p:txBody>
      </p:sp>
      <p:sp>
        <p:nvSpPr>
          <p:cNvPr id="14" name="Title 1">
            <a:extLst>
              <a:ext uri="{FF2B5EF4-FFF2-40B4-BE49-F238E27FC236}">
                <a16:creationId xmlns:a16="http://schemas.microsoft.com/office/drawing/2014/main" id="{BA6DE3F5-AE1E-46A0-8349-9B1F90550D7E}"/>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College Prep Courses are developed in conjunction with an IHE</a:t>
            </a:r>
          </a:p>
        </p:txBody>
      </p:sp>
    </p:spTree>
    <p:extLst>
      <p:ext uri="{BB962C8B-B14F-4D97-AF65-F5344CB8AC3E}">
        <p14:creationId xmlns:p14="http://schemas.microsoft.com/office/powerpoint/2010/main" val="196513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26A92-BC31-4481-93A2-EECFCB56AD22}"/>
              </a:ext>
            </a:extLst>
          </p:cNvPr>
          <p:cNvSpPr>
            <a:spLocks noGrp="1"/>
          </p:cNvSpPr>
          <p:nvPr>
            <p:ph type="title"/>
          </p:nvPr>
        </p:nvSpPr>
        <p:spPr>
          <a:xfrm>
            <a:off x="479971" y="208029"/>
            <a:ext cx="10082923" cy="751350"/>
          </a:xfrm>
        </p:spPr>
        <p:txBody>
          <a:bodyPr>
            <a:noAutofit/>
          </a:bodyPr>
          <a:lstStyle/>
          <a:p>
            <a:r>
              <a:rPr lang="en-US" sz="2800"/>
              <a:t>THL 3.0 is an optional, aligned suite of resources that educators can use fully or in-part in the new learning environment</a:t>
            </a:r>
          </a:p>
        </p:txBody>
      </p:sp>
      <p:pic>
        <p:nvPicPr>
          <p:cNvPr id="26" name="Graphic 25" descr="Cloud Computing">
            <a:extLst>
              <a:ext uri="{FF2B5EF4-FFF2-40B4-BE49-F238E27FC236}">
                <a16:creationId xmlns:a16="http://schemas.microsoft.com/office/drawing/2014/main" id="{749DE7B0-83CB-4AAB-887F-5281C0C9A9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6194" y="2807332"/>
            <a:ext cx="1113467" cy="1113467"/>
          </a:xfrm>
          <a:prstGeom prst="rect">
            <a:avLst/>
          </a:prstGeom>
        </p:spPr>
      </p:pic>
      <p:sp>
        <p:nvSpPr>
          <p:cNvPr id="18" name="TextBox 17">
            <a:extLst>
              <a:ext uri="{FF2B5EF4-FFF2-40B4-BE49-F238E27FC236}">
                <a16:creationId xmlns:a16="http://schemas.microsoft.com/office/drawing/2014/main" id="{A11B6303-A304-4649-B8FD-231D1E77F4B6}"/>
              </a:ext>
            </a:extLst>
          </p:cNvPr>
          <p:cNvSpPr txBox="1"/>
          <p:nvPr/>
        </p:nvSpPr>
        <p:spPr>
          <a:xfrm>
            <a:off x="4167565" y="2468016"/>
            <a:ext cx="3790725" cy="369332"/>
          </a:xfrm>
          <a:prstGeom prst="rect">
            <a:avLst/>
          </a:prstGeom>
          <a:noFill/>
          <a:ln w="12700">
            <a:noFill/>
          </a:ln>
        </p:spPr>
        <p:txBody>
          <a:bodyPr wrap="square"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rPr>
              <a:t>TECHNOLOGY</a:t>
            </a:r>
          </a:p>
        </p:txBody>
      </p:sp>
      <p:pic>
        <p:nvPicPr>
          <p:cNvPr id="28" name="Graphic 27" descr="Teacher">
            <a:extLst>
              <a:ext uri="{FF2B5EF4-FFF2-40B4-BE49-F238E27FC236}">
                <a16:creationId xmlns:a16="http://schemas.microsoft.com/office/drawing/2014/main" id="{0B38C644-AB16-488B-AA8F-441D2A53F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4075" y="2622666"/>
            <a:ext cx="1474995" cy="1474995"/>
          </a:xfrm>
          <a:prstGeom prst="rect">
            <a:avLst/>
          </a:prstGeom>
        </p:spPr>
      </p:pic>
      <p:sp>
        <p:nvSpPr>
          <p:cNvPr id="19" name="TextBox 18">
            <a:extLst>
              <a:ext uri="{FF2B5EF4-FFF2-40B4-BE49-F238E27FC236}">
                <a16:creationId xmlns:a16="http://schemas.microsoft.com/office/drawing/2014/main" id="{FD396FDB-3111-4245-962F-49FE8376E90F}"/>
              </a:ext>
            </a:extLst>
          </p:cNvPr>
          <p:cNvSpPr txBox="1"/>
          <p:nvPr/>
        </p:nvSpPr>
        <p:spPr>
          <a:xfrm>
            <a:off x="8136210" y="2438000"/>
            <a:ext cx="3790725" cy="369332"/>
          </a:xfrm>
          <a:prstGeom prst="rect">
            <a:avLst/>
          </a:prstGeom>
          <a:noFill/>
          <a:ln w="12700">
            <a:noFill/>
          </a:ln>
        </p:spPr>
        <p:txBody>
          <a:bodyPr wrap="square"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rPr>
              <a:t>PROFESSIONAL DEVELOPMENT</a:t>
            </a:r>
          </a:p>
        </p:txBody>
      </p:sp>
      <p:grpSp>
        <p:nvGrpSpPr>
          <p:cNvPr id="46" name="Group 45">
            <a:extLst>
              <a:ext uri="{FF2B5EF4-FFF2-40B4-BE49-F238E27FC236}">
                <a16:creationId xmlns:a16="http://schemas.microsoft.com/office/drawing/2014/main" id="{6018E48F-DD11-4A0E-8D2A-C78C83805BA4}"/>
              </a:ext>
            </a:extLst>
          </p:cNvPr>
          <p:cNvGrpSpPr/>
          <p:nvPr/>
        </p:nvGrpSpPr>
        <p:grpSpPr>
          <a:xfrm>
            <a:off x="2091268" y="1901102"/>
            <a:ext cx="3454392" cy="474164"/>
            <a:chOff x="2165304" y="1901102"/>
            <a:chExt cx="3930696" cy="474164"/>
          </a:xfrm>
        </p:grpSpPr>
        <p:cxnSp>
          <p:nvCxnSpPr>
            <p:cNvPr id="33" name="Connector: Elbow 32">
              <a:extLst>
                <a:ext uri="{FF2B5EF4-FFF2-40B4-BE49-F238E27FC236}">
                  <a16:creationId xmlns:a16="http://schemas.microsoft.com/office/drawing/2014/main" id="{A932C538-C4A5-4F3F-8B5C-9CF772879F47}"/>
                </a:ext>
              </a:extLst>
            </p:cNvPr>
            <p:cNvCxnSpPr>
              <a:cxnSpLocks/>
              <a:stCxn id="16" idx="2"/>
            </p:cNvCxnSpPr>
            <p:nvPr/>
          </p:nvCxnSpPr>
          <p:spPr>
            <a:xfrm rot="5400000">
              <a:off x="4008540" y="57866"/>
              <a:ext cx="244224" cy="3930696"/>
            </a:xfrm>
            <a:prstGeom prst="bentConnector2">
              <a:avLst/>
            </a:prstGeom>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16812C9D-0918-48E3-83A5-3B55F374301E}"/>
                </a:ext>
              </a:extLst>
            </p:cNvPr>
            <p:cNvCxnSpPr>
              <a:cxnSpLocks/>
            </p:cNvCxnSpPr>
            <p:nvPr/>
          </p:nvCxnSpPr>
          <p:spPr>
            <a:xfrm flipH="1" flipV="1">
              <a:off x="2165304" y="2142077"/>
              <a:ext cx="1" cy="233189"/>
            </a:xfrm>
            <a:prstGeom prst="line">
              <a:avLst/>
            </a:prstGeom>
            <a:ln/>
          </p:spPr>
          <p:style>
            <a:lnRef idx="3">
              <a:schemeClr val="accent2"/>
            </a:lnRef>
            <a:fillRef idx="0">
              <a:schemeClr val="accent2"/>
            </a:fillRef>
            <a:effectRef idx="2">
              <a:schemeClr val="accent2"/>
            </a:effectRef>
            <a:fontRef idx="minor">
              <a:schemeClr val="tx1"/>
            </a:fontRef>
          </p:style>
        </p:cxnSp>
      </p:grpSp>
      <p:grpSp>
        <p:nvGrpSpPr>
          <p:cNvPr id="47" name="Group 46">
            <a:extLst>
              <a:ext uri="{FF2B5EF4-FFF2-40B4-BE49-F238E27FC236}">
                <a16:creationId xmlns:a16="http://schemas.microsoft.com/office/drawing/2014/main" id="{4F5458D2-1AB7-4D02-8633-689047B825D4}"/>
              </a:ext>
            </a:extLst>
          </p:cNvPr>
          <p:cNvGrpSpPr/>
          <p:nvPr/>
        </p:nvGrpSpPr>
        <p:grpSpPr>
          <a:xfrm flipH="1">
            <a:off x="6384310" y="1843122"/>
            <a:ext cx="3775689" cy="535391"/>
            <a:chOff x="2227134" y="1846862"/>
            <a:chExt cx="3868866" cy="535391"/>
          </a:xfrm>
        </p:grpSpPr>
        <p:cxnSp>
          <p:nvCxnSpPr>
            <p:cNvPr id="48" name="Connector: Elbow 47">
              <a:extLst>
                <a:ext uri="{FF2B5EF4-FFF2-40B4-BE49-F238E27FC236}">
                  <a16:creationId xmlns:a16="http://schemas.microsoft.com/office/drawing/2014/main" id="{0B8A352F-0B3E-48A1-A56D-A5CA1524505F}"/>
                </a:ext>
              </a:extLst>
            </p:cNvPr>
            <p:cNvCxnSpPr>
              <a:cxnSpLocks/>
            </p:cNvCxnSpPr>
            <p:nvPr/>
          </p:nvCxnSpPr>
          <p:spPr>
            <a:xfrm rot="5400000">
              <a:off x="4010466" y="63530"/>
              <a:ext cx="302202" cy="3868866"/>
            </a:xfrm>
            <a:prstGeom prst="bentConnector2">
              <a:avLst/>
            </a:prstGeom>
            <a:ln/>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048B874B-B1E1-4C66-B1FF-38A15721E9FA}"/>
                </a:ext>
              </a:extLst>
            </p:cNvPr>
            <p:cNvCxnSpPr/>
            <p:nvPr/>
          </p:nvCxnSpPr>
          <p:spPr>
            <a:xfrm flipH="1" flipV="1">
              <a:off x="2227134" y="2149064"/>
              <a:ext cx="1" cy="233189"/>
            </a:xfrm>
            <a:prstGeom prst="line">
              <a:avLst/>
            </a:prstGeom>
            <a:ln/>
          </p:spPr>
          <p:style>
            <a:lnRef idx="3">
              <a:schemeClr val="accent2"/>
            </a:lnRef>
            <a:fillRef idx="0">
              <a:schemeClr val="accent2"/>
            </a:fillRef>
            <a:effectRef idx="2">
              <a:schemeClr val="accent2"/>
            </a:effectRef>
            <a:fontRef idx="minor">
              <a:schemeClr val="tx1"/>
            </a:fontRef>
          </p:style>
        </p:cxnSp>
      </p:grpSp>
      <p:cxnSp>
        <p:nvCxnSpPr>
          <p:cNvPr id="51" name="Straight Connector 50">
            <a:extLst>
              <a:ext uri="{FF2B5EF4-FFF2-40B4-BE49-F238E27FC236}">
                <a16:creationId xmlns:a16="http://schemas.microsoft.com/office/drawing/2014/main" id="{381B0699-FEA9-48AB-9675-63423A5AAB95}"/>
              </a:ext>
            </a:extLst>
          </p:cNvPr>
          <p:cNvCxnSpPr/>
          <p:nvPr/>
        </p:nvCxnSpPr>
        <p:spPr>
          <a:xfrm>
            <a:off x="5979590" y="1808298"/>
            <a:ext cx="0" cy="570215"/>
          </a:xfrm>
          <a:prstGeom prst="line">
            <a:avLst/>
          </a:prstGeom>
          <a:ln/>
        </p:spPr>
        <p:style>
          <a:lnRef idx="3">
            <a:schemeClr val="accent2"/>
          </a:lnRef>
          <a:fillRef idx="0">
            <a:schemeClr val="accent2"/>
          </a:fillRef>
          <a:effectRef idx="2">
            <a:schemeClr val="accent2"/>
          </a:effectRef>
          <a:fontRef idx="minor">
            <a:schemeClr val="tx1"/>
          </a:fontRef>
        </p:style>
      </p:cxnSp>
      <p:graphicFrame>
        <p:nvGraphicFramePr>
          <p:cNvPr id="16" name="Table 16">
            <a:extLst>
              <a:ext uri="{FF2B5EF4-FFF2-40B4-BE49-F238E27FC236}">
                <a16:creationId xmlns:a16="http://schemas.microsoft.com/office/drawing/2014/main" id="{0E460E67-86D1-45D8-966C-BFE7A934162E}"/>
              </a:ext>
            </a:extLst>
          </p:cNvPr>
          <p:cNvGraphicFramePr>
            <a:graphicFrameLocks noGrp="1"/>
          </p:cNvGraphicFramePr>
          <p:nvPr/>
        </p:nvGraphicFramePr>
        <p:xfrm>
          <a:off x="2032000" y="1206781"/>
          <a:ext cx="8128000" cy="694321"/>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298788635"/>
                    </a:ext>
                  </a:extLst>
                </a:gridCol>
              </a:tblGrid>
              <a:tr h="694321">
                <a:tc>
                  <a:txBody>
                    <a:bodyPr/>
                    <a:lstStyle/>
                    <a:p>
                      <a:pPr algn="ctr"/>
                      <a:r>
                        <a:rPr lang="en-US" sz="3600" dirty="0"/>
                        <a:t>Texas Home Learning 3.0</a:t>
                      </a:r>
                    </a:p>
                  </a:txBody>
                  <a:tcPr/>
                </a:tc>
                <a:extLst>
                  <a:ext uri="{0D108BD9-81ED-4DB2-BD59-A6C34878D82A}">
                    <a16:rowId xmlns:a16="http://schemas.microsoft.com/office/drawing/2014/main" val="3972975232"/>
                  </a:ext>
                </a:extLst>
              </a:tr>
            </a:tbl>
          </a:graphicData>
        </a:graphic>
      </p:graphicFrame>
      <p:pic>
        <p:nvPicPr>
          <p:cNvPr id="42" name="Graphic 41" descr="Open book">
            <a:extLst>
              <a:ext uri="{FF2B5EF4-FFF2-40B4-BE49-F238E27FC236}">
                <a16:creationId xmlns:a16="http://schemas.microsoft.com/office/drawing/2014/main" id="{59065860-1FCC-4A9B-B102-8A016CCC38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7791" y="2739888"/>
            <a:ext cx="1248354" cy="1248354"/>
          </a:xfrm>
          <a:prstGeom prst="rect">
            <a:avLst/>
          </a:prstGeom>
        </p:spPr>
      </p:pic>
      <p:sp>
        <p:nvSpPr>
          <p:cNvPr id="43" name="TextBox 42">
            <a:extLst>
              <a:ext uri="{FF2B5EF4-FFF2-40B4-BE49-F238E27FC236}">
                <a16:creationId xmlns:a16="http://schemas.microsoft.com/office/drawing/2014/main" id="{4C4DD37F-49F7-44C1-B6A5-A67E5755FB2E}"/>
              </a:ext>
            </a:extLst>
          </p:cNvPr>
          <p:cNvSpPr txBox="1"/>
          <p:nvPr/>
        </p:nvSpPr>
        <p:spPr>
          <a:xfrm>
            <a:off x="335652" y="2454926"/>
            <a:ext cx="3790725"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F16038"/>
                </a:solidFill>
                <a:effectLst/>
                <a:uLnTx/>
                <a:uFillTx/>
                <a:latin typeface="Calibri" panose="020F0502020204030204"/>
                <a:ea typeface="+mn-ea"/>
                <a:cs typeface="Calibri" panose="020F0502020204030204"/>
              </a:rPr>
              <a:t>INSTRUCTIONAL MATERIALS</a:t>
            </a:r>
          </a:p>
        </p:txBody>
      </p:sp>
      <p:sp>
        <p:nvSpPr>
          <p:cNvPr id="2" name="Rectangle 1">
            <a:extLst>
              <a:ext uri="{FF2B5EF4-FFF2-40B4-BE49-F238E27FC236}">
                <a16:creationId xmlns:a16="http://schemas.microsoft.com/office/drawing/2014/main" id="{D452027B-6F10-44A6-8D07-04F1142569AF}"/>
              </a:ext>
            </a:extLst>
          </p:cNvPr>
          <p:cNvSpPr/>
          <p:nvPr/>
        </p:nvSpPr>
        <p:spPr>
          <a:xfrm>
            <a:off x="512823" y="3946286"/>
            <a:ext cx="3258290" cy="1200329"/>
          </a:xfrm>
          <a:prstGeom prst="rect">
            <a:avLst/>
          </a:prstGeom>
        </p:spPr>
        <p:txBody>
          <a:bodyPr wrap="square"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PreK-12 digitized, standards-aligned curricular content customized for Texas and the current learning environment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4" name="Rectangle 3">
            <a:extLst>
              <a:ext uri="{FF2B5EF4-FFF2-40B4-BE49-F238E27FC236}">
                <a16:creationId xmlns:a16="http://schemas.microsoft.com/office/drawing/2014/main" id="{25BAAE50-3384-4CCE-874E-648AC17B3FE9}"/>
              </a:ext>
            </a:extLst>
          </p:cNvPr>
          <p:cNvSpPr/>
          <p:nvPr/>
        </p:nvSpPr>
        <p:spPr>
          <a:xfrm>
            <a:off x="4196785" y="3946286"/>
            <a:ext cx="3732285" cy="120032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Suite of technology tools including a learning management system to support student engagement and instructional collaboration</a:t>
            </a:r>
          </a:p>
        </p:txBody>
      </p:sp>
      <p:sp>
        <p:nvSpPr>
          <p:cNvPr id="5" name="Rectangle 4">
            <a:extLst>
              <a:ext uri="{FF2B5EF4-FFF2-40B4-BE49-F238E27FC236}">
                <a16:creationId xmlns:a16="http://schemas.microsoft.com/office/drawing/2014/main" id="{E4DF1C70-995F-4664-BB3C-0B041E1DB9C3}"/>
              </a:ext>
            </a:extLst>
          </p:cNvPr>
          <p:cNvSpPr/>
          <p:nvPr/>
        </p:nvSpPr>
        <p:spPr>
          <a:xfrm>
            <a:off x="7871145" y="3946286"/>
            <a:ext cx="4320855" cy="120032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Content and technology focused professional development to support educators with implementation both in classroom and remote settings</a:t>
            </a:r>
          </a:p>
        </p:txBody>
      </p:sp>
      <p:sp>
        <p:nvSpPr>
          <p:cNvPr id="39" name="Rectangle: Rounded Corners 38">
            <a:extLst>
              <a:ext uri="{FF2B5EF4-FFF2-40B4-BE49-F238E27FC236}">
                <a16:creationId xmlns:a16="http://schemas.microsoft.com/office/drawing/2014/main" id="{EBD990B6-4901-4078-B695-29FCE5E7BCC6}"/>
              </a:ext>
            </a:extLst>
          </p:cNvPr>
          <p:cNvSpPr/>
          <p:nvPr/>
        </p:nvSpPr>
        <p:spPr>
          <a:xfrm>
            <a:off x="560174" y="5238474"/>
            <a:ext cx="11326312" cy="66014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6CB9"/>
                </a:solidFill>
                <a:effectLst/>
                <a:uLnTx/>
                <a:uFillTx/>
                <a:latin typeface="Calibri" panose="020F0502020204030204"/>
                <a:ea typeface="+mn-ea"/>
                <a:cs typeface="+mn-cs"/>
              </a:rPr>
              <a:t>Districts may optionally adopt none, part, or all of any of the three components above</a:t>
            </a:r>
            <a:endParaRPr kumimoji="0" lang="en-US" sz="2400" b="1" i="0" u="none" strike="noStrike" kern="1200" cap="none" spc="0" normalizeH="0" baseline="0" noProof="0">
              <a:ln>
                <a:noFill/>
              </a:ln>
              <a:solidFill>
                <a:srgbClr val="0D6CB9"/>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D5894D-BACC-4436-B01D-79774003248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990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B127D2-E487-43BB-A0E7-E539466EAB70}"/>
              </a:ext>
            </a:extLst>
          </p:cNvPr>
          <p:cNvSpPr txBox="1"/>
          <p:nvPr/>
        </p:nvSpPr>
        <p:spPr>
          <a:xfrm>
            <a:off x="486257" y="1799493"/>
            <a:ext cx="5133493" cy="3944814"/>
          </a:xfrm>
          <a:prstGeom prst="rect">
            <a:avLst/>
          </a:prstGeom>
          <a:solidFill>
            <a:schemeClr val="accent2"/>
          </a:solidFill>
        </p:spPr>
        <p:txBody>
          <a:bodyPr wrap="square">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 Local ISD/IHE Partnership MOU</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ISD/IHE review the Texas College Bridge instructional materials.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Determine if curriculum meets the IHE’s college readiness standards.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Amend current MOU to incorporate the Texas College Bridge online courses as the college preparatory mathematics and/or English language arts courses</a:t>
            </a:r>
          </a:p>
        </p:txBody>
      </p:sp>
      <p:sp>
        <p:nvSpPr>
          <p:cNvPr id="10" name="TextBox 9">
            <a:extLst>
              <a:ext uri="{FF2B5EF4-FFF2-40B4-BE49-F238E27FC236}">
                <a16:creationId xmlns:a16="http://schemas.microsoft.com/office/drawing/2014/main" id="{F9CC4ACF-5C5C-4D26-B669-765E0D56D02E}"/>
              </a:ext>
            </a:extLst>
          </p:cNvPr>
          <p:cNvSpPr txBox="1"/>
          <p:nvPr/>
        </p:nvSpPr>
        <p:spPr>
          <a:xfrm>
            <a:off x="6583763" y="1799493"/>
            <a:ext cx="5133493" cy="3944814"/>
          </a:xfrm>
          <a:prstGeom prst="rect">
            <a:avLst/>
          </a:prstGeom>
          <a:solidFill>
            <a:schemeClr val="accent2"/>
          </a:solidFill>
        </p:spPr>
        <p:txBody>
          <a:bodyPr wrap="square">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 Texas College Bridge MOU</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ISD/IHE review the Texas College Bridge instructional materials.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Determine if curriculum meets the IHE’s college readiness standards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Review the Texas College Bridge MOU and faculty review documents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IHE/ISD sign onto the Texas College Bridge MOU</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96CB6">
                  <a:lumMod val="50000"/>
                </a:srgbClr>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9757BD0-5950-457E-9556-038EA8B78521}"/>
              </a:ext>
            </a:extLst>
          </p:cNvPr>
          <p:cNvSpPr txBox="1"/>
          <p:nvPr/>
        </p:nvSpPr>
        <p:spPr>
          <a:xfrm>
            <a:off x="1825227" y="1284179"/>
            <a:ext cx="9519047" cy="461665"/>
          </a:xfrm>
          <a:prstGeom prst="rect">
            <a:avLst/>
          </a:prstGeom>
          <a:noFill/>
        </p:spPr>
        <p:txBody>
          <a:bodyPr wrap="square">
            <a:spAutoFit/>
          </a:bodyPr>
          <a:lstStyle/>
          <a:p>
            <a:r>
              <a:rPr lang="en-US" sz="2400">
                <a:latin typeface="Calibri" panose="020F0502020204030204" pitchFamily="34" charset="0"/>
                <a:cs typeface="Calibri" panose="020F0502020204030204" pitchFamily="34" charset="0"/>
              </a:rPr>
              <a:t>The partnership with  an IHE may be accomplished in one of two ways:</a:t>
            </a:r>
          </a:p>
        </p:txBody>
      </p:sp>
      <p:sp>
        <p:nvSpPr>
          <p:cNvPr id="9" name="Title 1">
            <a:extLst>
              <a:ext uri="{FF2B5EF4-FFF2-40B4-BE49-F238E27FC236}">
                <a16:creationId xmlns:a16="http://schemas.microsoft.com/office/drawing/2014/main" id="{194EDEC7-0203-4EF5-9771-18F08EC72510}"/>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br>
              <a:rPr lang="en-US" b="1">
                <a:solidFill>
                  <a:srgbClr val="C00000"/>
                </a:solidFill>
                <a:latin typeface="Calibri" panose="020F0502020204030204" pitchFamily="34" charset="0"/>
                <a:ea typeface="+mn-ea"/>
                <a:cs typeface="Calibri" panose="020F0502020204030204" pitchFamily="34" charset="0"/>
              </a:rPr>
            </a:br>
            <a:r>
              <a:rPr lang="en-US" b="1">
                <a:solidFill>
                  <a:srgbClr val="C00000"/>
                </a:solidFill>
                <a:latin typeface="Calibri" panose="020F0502020204030204" pitchFamily="34" charset="0"/>
                <a:ea typeface="+mn-ea"/>
                <a:cs typeface="Calibri" panose="020F0502020204030204" pitchFamily="34" charset="0"/>
              </a:rPr>
              <a:t>College Preparatory Courses need an MOU with an IHE</a:t>
            </a:r>
          </a:p>
        </p:txBody>
      </p:sp>
    </p:spTree>
    <p:extLst>
      <p:ext uri="{BB962C8B-B14F-4D97-AF65-F5344CB8AC3E}">
        <p14:creationId xmlns:p14="http://schemas.microsoft.com/office/powerpoint/2010/main" val="124514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A9ACC-7B80-41ED-AE05-52EB70E51435}"/>
              </a:ext>
            </a:extLst>
          </p:cNvPr>
          <p:cNvSpPr>
            <a:spLocks noGrp="1"/>
          </p:cNvSpPr>
          <p:nvPr>
            <p:ph idx="1"/>
          </p:nvPr>
        </p:nvSpPr>
        <p:spPr>
          <a:xfrm>
            <a:off x="282850" y="1354247"/>
            <a:ext cx="5938040" cy="4303207"/>
          </a:xfrm>
        </p:spPr>
        <p:txBody>
          <a:bodyPr>
            <a:normAutofit/>
          </a:bodyPr>
          <a:lstStyle/>
          <a:p>
            <a:r>
              <a:rPr lang="en-US"/>
              <a:t>Dallas County Community College </a:t>
            </a:r>
          </a:p>
          <a:p>
            <a:r>
              <a:rPr lang="en-US"/>
              <a:t>University of North Texas</a:t>
            </a:r>
          </a:p>
          <a:p>
            <a:r>
              <a:rPr lang="en-US"/>
              <a:t>University of North Texas at Dallas</a:t>
            </a:r>
          </a:p>
          <a:p>
            <a:r>
              <a:rPr lang="en-US"/>
              <a:t>Texas A&amp;M University at Commerce</a:t>
            </a:r>
          </a:p>
          <a:p>
            <a:r>
              <a:rPr lang="en-US"/>
              <a:t>Texas Woman’s University</a:t>
            </a:r>
          </a:p>
          <a:p>
            <a:r>
              <a:rPr lang="en-US"/>
              <a:t>Odessa College</a:t>
            </a:r>
          </a:p>
          <a:p>
            <a:r>
              <a:rPr lang="en-US"/>
              <a:t>Panola College</a:t>
            </a:r>
          </a:p>
          <a:p>
            <a:r>
              <a:rPr lang="en-US"/>
              <a:t>Vernon College</a:t>
            </a:r>
          </a:p>
          <a:p>
            <a:r>
              <a:rPr lang="en-US"/>
              <a:t>Blinn College</a:t>
            </a:r>
          </a:p>
        </p:txBody>
      </p:sp>
      <p:pic>
        <p:nvPicPr>
          <p:cNvPr id="1026" name="Picture 2" descr="Dcccd">
            <a:extLst>
              <a:ext uri="{FF2B5EF4-FFF2-40B4-BE49-F238E27FC236}">
                <a16:creationId xmlns:a16="http://schemas.microsoft.com/office/drawing/2014/main" id="{6AC35ED6-BECF-4E42-8C7B-15ABEC62B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261" y="939477"/>
            <a:ext cx="5114290" cy="778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t Dallas Logo">
            <a:extLst>
              <a:ext uri="{FF2B5EF4-FFF2-40B4-BE49-F238E27FC236}">
                <a16:creationId xmlns:a16="http://schemas.microsoft.com/office/drawing/2014/main" id="{ACC8263B-5E4D-4FFE-BD24-96F89D78F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34" y="2101506"/>
            <a:ext cx="3294958" cy="639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mu Commerce">
            <a:extLst>
              <a:ext uri="{FF2B5EF4-FFF2-40B4-BE49-F238E27FC236}">
                <a16:creationId xmlns:a16="http://schemas.microsoft.com/office/drawing/2014/main" id="{6D8E5336-6D01-4A32-82D4-3A40F9D02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2261" y="3082827"/>
            <a:ext cx="3227704" cy="7196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u Transp">
            <a:extLst>
              <a:ext uri="{FF2B5EF4-FFF2-40B4-BE49-F238E27FC236}">
                <a16:creationId xmlns:a16="http://schemas.microsoft.com/office/drawing/2014/main" id="{EF9AA599-224F-4AF1-9923-837488A49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9901" y="3432926"/>
            <a:ext cx="1956465" cy="86899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UNT | University of North Texas">
            <a:extLst>
              <a:ext uri="{FF2B5EF4-FFF2-40B4-BE49-F238E27FC236}">
                <a16:creationId xmlns:a16="http://schemas.microsoft.com/office/drawing/2014/main" id="{309A1E08-716E-4211-917A-3438FB2EDA61}"/>
              </a:ext>
            </a:extLst>
          </p:cNvPr>
          <p:cNvSpPr>
            <a:spLocks noChangeAspect="1" noChangeArrowheads="1"/>
          </p:cNvSpPr>
          <p:nvPr/>
        </p:nvSpPr>
        <p:spPr bwMode="auto">
          <a:xfrm>
            <a:off x="4723035" y="3276600"/>
            <a:ext cx="1525367" cy="15253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6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57520D15-49C7-4791-9630-2B71750E76B8}"/>
              </a:ext>
            </a:extLst>
          </p:cNvPr>
          <p:cNvPicPr>
            <a:picLocks noChangeAspect="1"/>
          </p:cNvPicPr>
          <p:nvPr/>
        </p:nvPicPr>
        <p:blipFill>
          <a:blip r:embed="rId7"/>
          <a:stretch>
            <a:fillRect/>
          </a:stretch>
        </p:blipFill>
        <p:spPr>
          <a:xfrm>
            <a:off x="10534338" y="1771817"/>
            <a:ext cx="1257300" cy="1428750"/>
          </a:xfrm>
          <a:prstGeom prst="rect">
            <a:avLst/>
          </a:prstGeom>
        </p:spPr>
      </p:pic>
      <p:sp>
        <p:nvSpPr>
          <p:cNvPr id="4" name="Rectangle 3">
            <a:extLst>
              <a:ext uri="{FF2B5EF4-FFF2-40B4-BE49-F238E27FC236}">
                <a16:creationId xmlns:a16="http://schemas.microsoft.com/office/drawing/2014/main" id="{56D386FA-7D88-4038-AF27-F7BDE2FF4B45}"/>
              </a:ext>
            </a:extLst>
          </p:cNvPr>
          <p:cNvSpPr/>
          <p:nvPr/>
        </p:nvSpPr>
        <p:spPr>
          <a:xfrm>
            <a:off x="282850" y="5774727"/>
            <a:ext cx="556562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E5E5E"/>
                </a:solidFill>
                <a:effectLst/>
                <a:uLnTx/>
                <a:uFillTx/>
                <a:latin typeface="Open Sans"/>
                <a:ea typeface="+mn-ea"/>
                <a:cs typeface="+mn-cs"/>
              </a:rPr>
              <a:t>MOU available at:  </a:t>
            </a:r>
            <a:r>
              <a:rPr kumimoji="0" lang="en-US" sz="2000" b="0" i="0" u="none" strike="noStrike" kern="1200" cap="none" spc="0" normalizeH="0" baseline="0" noProof="0">
                <a:ln>
                  <a:noFill/>
                </a:ln>
                <a:solidFill>
                  <a:srgbClr val="003662"/>
                </a:solidFill>
                <a:effectLst/>
                <a:uLnTx/>
                <a:uFillTx/>
                <a:latin typeface="Open Sans" panose="020B0606030504020204"/>
                <a:ea typeface="+mn-ea"/>
                <a:cs typeface="+mn-cs"/>
                <a:hlinkClick r:id="rId8"/>
              </a:rPr>
              <a:t>www.texascollegebridge.org</a:t>
            </a:r>
            <a:r>
              <a:rPr kumimoji="0" lang="en-US" sz="2000" b="0" i="0" u="none" strike="noStrike" kern="1200" cap="none" spc="0" normalizeH="0" baseline="0" noProof="0">
                <a:ln>
                  <a:noFill/>
                </a:ln>
                <a:solidFill>
                  <a:srgbClr val="003662"/>
                </a:solidFill>
                <a:effectLst/>
                <a:uLnTx/>
                <a:uFillTx/>
                <a:latin typeface="Open Sans" panose="020B0606030504020204"/>
                <a:ea typeface="+mn-ea"/>
                <a:cs typeface="+mn-cs"/>
              </a:rPr>
              <a:t> </a:t>
            </a:r>
          </a:p>
        </p:txBody>
      </p:sp>
      <p:pic>
        <p:nvPicPr>
          <p:cNvPr id="5" name="Picture 4">
            <a:extLst>
              <a:ext uri="{FF2B5EF4-FFF2-40B4-BE49-F238E27FC236}">
                <a16:creationId xmlns:a16="http://schemas.microsoft.com/office/drawing/2014/main" id="{9EC717E4-EF63-4E96-A622-9360EF7DBB2F}"/>
              </a:ext>
            </a:extLst>
          </p:cNvPr>
          <p:cNvPicPr>
            <a:picLocks noChangeAspect="1"/>
          </p:cNvPicPr>
          <p:nvPr/>
        </p:nvPicPr>
        <p:blipFill>
          <a:blip r:embed="rId9"/>
          <a:stretch>
            <a:fillRect/>
          </a:stretch>
        </p:blipFill>
        <p:spPr>
          <a:xfrm>
            <a:off x="6178348" y="3943846"/>
            <a:ext cx="2628720" cy="719696"/>
          </a:xfrm>
          <a:prstGeom prst="rect">
            <a:avLst/>
          </a:prstGeom>
        </p:spPr>
      </p:pic>
      <p:pic>
        <p:nvPicPr>
          <p:cNvPr id="8" name="Picture 7">
            <a:extLst>
              <a:ext uri="{FF2B5EF4-FFF2-40B4-BE49-F238E27FC236}">
                <a16:creationId xmlns:a16="http://schemas.microsoft.com/office/drawing/2014/main" id="{745E2C32-8F41-4DDB-AE02-FC66219BF623}"/>
              </a:ext>
            </a:extLst>
          </p:cNvPr>
          <p:cNvPicPr>
            <a:picLocks noChangeAspect="1"/>
          </p:cNvPicPr>
          <p:nvPr/>
        </p:nvPicPr>
        <p:blipFill>
          <a:blip r:embed="rId10"/>
          <a:stretch>
            <a:fillRect/>
          </a:stretch>
        </p:blipFill>
        <p:spPr>
          <a:xfrm>
            <a:off x="8657913" y="4420967"/>
            <a:ext cx="1876425" cy="762000"/>
          </a:xfrm>
          <a:prstGeom prst="rect">
            <a:avLst/>
          </a:prstGeom>
        </p:spPr>
      </p:pic>
      <p:pic>
        <p:nvPicPr>
          <p:cNvPr id="3074" name="Picture 2" descr="Panola College, Established 1947">
            <a:extLst>
              <a:ext uri="{FF2B5EF4-FFF2-40B4-BE49-F238E27FC236}">
                <a16:creationId xmlns:a16="http://schemas.microsoft.com/office/drawing/2014/main" id="{20E00627-18E4-48F3-80CD-95A748E358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412705">
            <a:off x="7415080" y="4909863"/>
            <a:ext cx="1292334" cy="1099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inn College">
            <a:extLst>
              <a:ext uri="{FF2B5EF4-FFF2-40B4-BE49-F238E27FC236}">
                <a16:creationId xmlns:a16="http://schemas.microsoft.com/office/drawing/2014/main" id="{6F21F230-31FA-48A7-A405-BC2DFD5A25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98881" y="4485737"/>
            <a:ext cx="838506" cy="12507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A7CA78B-40B7-4651-B8F2-B8EF907B987C}"/>
              </a:ext>
            </a:extLst>
          </p:cNvPr>
          <p:cNvSpPr txBox="1"/>
          <p:nvPr/>
        </p:nvSpPr>
        <p:spPr>
          <a:xfrm>
            <a:off x="9525787" y="5736509"/>
            <a:ext cx="2783444" cy="369332"/>
          </a:xfrm>
          <a:prstGeom prst="rect">
            <a:avLst/>
          </a:prstGeom>
          <a:noFill/>
        </p:spPr>
        <p:txBody>
          <a:bodyPr wrap="square">
            <a:spAutoFit/>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662"/>
                </a:solidFill>
                <a:effectLst/>
                <a:uLnTx/>
                <a:uFillTx/>
                <a:latin typeface="Arial"/>
                <a:ea typeface="+mn-ea"/>
                <a:cs typeface="+mn-cs"/>
              </a:rPr>
              <a:t>as of August 17, 2020</a:t>
            </a:r>
            <a:endParaRPr kumimoji="0" lang="en-US" sz="1800" b="0" i="0" u="none" strike="noStrike" kern="1200" cap="none" spc="0" normalizeH="0" baseline="0" noProof="0">
              <a:ln>
                <a:noFill/>
              </a:ln>
              <a:solidFill>
                <a:srgbClr val="003662"/>
              </a:solidFill>
              <a:effectLst/>
              <a:uLnTx/>
              <a:uFillTx/>
              <a:latin typeface="Arial"/>
              <a:ea typeface="+mn-ea"/>
              <a:cs typeface="+mn-cs"/>
            </a:endParaRPr>
          </a:p>
        </p:txBody>
      </p:sp>
      <p:sp>
        <p:nvSpPr>
          <p:cNvPr id="12" name="Title 1">
            <a:extLst>
              <a:ext uri="{FF2B5EF4-FFF2-40B4-BE49-F238E27FC236}">
                <a16:creationId xmlns:a16="http://schemas.microsoft.com/office/drawing/2014/main" id="{B5F2DB4E-8F5D-435B-B20F-912CDB74AC3C}"/>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Higher Education Partners </a:t>
            </a:r>
          </a:p>
        </p:txBody>
      </p:sp>
    </p:spTree>
    <p:extLst>
      <p:ext uri="{BB962C8B-B14F-4D97-AF65-F5344CB8AC3E}">
        <p14:creationId xmlns:p14="http://schemas.microsoft.com/office/powerpoint/2010/main" val="2303748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B256234-3347-4E8A-AEA8-11766A14E7AA}"/>
              </a:ext>
            </a:extLst>
          </p:cNvPr>
          <p:cNvSpPr/>
          <p:nvPr/>
        </p:nvSpPr>
        <p:spPr>
          <a:xfrm>
            <a:off x="486257" y="2591574"/>
            <a:ext cx="3300935" cy="10623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sp>
        <p:nvSpPr>
          <p:cNvPr id="5" name="Rectangle: Rounded Corners 4">
            <a:extLst>
              <a:ext uri="{FF2B5EF4-FFF2-40B4-BE49-F238E27FC236}">
                <a16:creationId xmlns:a16="http://schemas.microsoft.com/office/drawing/2014/main" id="{04C47FCC-41CD-4921-897D-711314240683}"/>
              </a:ext>
            </a:extLst>
          </p:cNvPr>
          <p:cNvSpPr/>
          <p:nvPr/>
        </p:nvSpPr>
        <p:spPr>
          <a:xfrm>
            <a:off x="486256" y="3746956"/>
            <a:ext cx="3300935"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sp>
        <p:nvSpPr>
          <p:cNvPr id="6" name="Rectangle: Rounded Corners 5">
            <a:extLst>
              <a:ext uri="{FF2B5EF4-FFF2-40B4-BE49-F238E27FC236}">
                <a16:creationId xmlns:a16="http://schemas.microsoft.com/office/drawing/2014/main" id="{9D263BB5-0B9B-460D-B0DF-20CA2DE9D45F}"/>
              </a:ext>
            </a:extLst>
          </p:cNvPr>
          <p:cNvSpPr/>
          <p:nvPr/>
        </p:nvSpPr>
        <p:spPr>
          <a:xfrm>
            <a:off x="486256" y="4902339"/>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C620715-F978-482F-BB47-0499644521EE}"/>
              </a:ext>
            </a:extLst>
          </p:cNvPr>
          <p:cNvSpPr/>
          <p:nvPr/>
        </p:nvSpPr>
        <p:spPr>
          <a:xfrm>
            <a:off x="486257" y="1436192"/>
            <a:ext cx="3300935" cy="10623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Diagram 15">
            <a:extLst>
              <a:ext uri="{FF2B5EF4-FFF2-40B4-BE49-F238E27FC236}">
                <a16:creationId xmlns:a16="http://schemas.microsoft.com/office/drawing/2014/main" id="{2ECB6EA1-CE3A-49F0-858A-636507022919}"/>
              </a:ext>
            </a:extLst>
          </p:cNvPr>
          <p:cNvGraphicFramePr/>
          <p:nvPr>
            <p:extLst>
              <p:ext uri="{D42A27DB-BD31-4B8C-83A1-F6EECF244321}">
                <p14:modId xmlns:p14="http://schemas.microsoft.com/office/powerpoint/2010/main" val="3676143724"/>
              </p:ext>
            </p:extLst>
          </p:nvPr>
        </p:nvGraphicFramePr>
        <p:xfrm>
          <a:off x="4496801" y="2586042"/>
          <a:ext cx="7347537" cy="2768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16" descr="A close up of a logo&#10;&#10;Description automatically generated">
            <a:extLst>
              <a:ext uri="{FF2B5EF4-FFF2-40B4-BE49-F238E27FC236}">
                <a16:creationId xmlns:a16="http://schemas.microsoft.com/office/drawing/2014/main" id="{960139E1-056D-48A2-B195-AF998582DFE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636560" y="1675454"/>
            <a:ext cx="2872477" cy="1012257"/>
          </a:xfrm>
          <a:prstGeom prst="rect">
            <a:avLst/>
          </a:prstGeom>
        </p:spPr>
      </p:pic>
      <p:sp>
        <p:nvSpPr>
          <p:cNvPr id="19" name="Rectangle 18">
            <a:extLst>
              <a:ext uri="{FF2B5EF4-FFF2-40B4-BE49-F238E27FC236}">
                <a16:creationId xmlns:a16="http://schemas.microsoft.com/office/drawing/2014/main" id="{90E234A0-C773-4617-B62A-CCC27DF6271B}"/>
              </a:ext>
            </a:extLst>
          </p:cNvPr>
          <p:cNvSpPr/>
          <p:nvPr/>
        </p:nvSpPr>
        <p:spPr>
          <a:xfrm>
            <a:off x="7084267" y="4874681"/>
            <a:ext cx="1912096" cy="698014"/>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Accepting Enrollment</a:t>
            </a:r>
          </a:p>
        </p:txBody>
      </p:sp>
      <p:sp>
        <p:nvSpPr>
          <p:cNvPr id="25" name="Rectangle 24">
            <a:extLst>
              <a:ext uri="{FF2B5EF4-FFF2-40B4-BE49-F238E27FC236}">
                <a16:creationId xmlns:a16="http://schemas.microsoft.com/office/drawing/2014/main" id="{F88926F0-3F5F-44BB-A19D-C6AD639F3F7F}"/>
              </a:ext>
            </a:extLst>
          </p:cNvPr>
          <p:cNvSpPr/>
          <p:nvPr/>
        </p:nvSpPr>
        <p:spPr>
          <a:xfrm>
            <a:off x="4884696" y="3649778"/>
            <a:ext cx="1884484" cy="616876"/>
          </a:xfrm>
          <a:prstGeom prst="rect">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Complete</a:t>
            </a:r>
          </a:p>
        </p:txBody>
      </p:sp>
      <p:sp>
        <p:nvSpPr>
          <p:cNvPr id="29" name="TextBox 28">
            <a:extLst>
              <a:ext uri="{FF2B5EF4-FFF2-40B4-BE49-F238E27FC236}">
                <a16:creationId xmlns:a16="http://schemas.microsoft.com/office/drawing/2014/main" id="{E5D6E8D4-3CDF-4386-9612-9036880B6907}"/>
              </a:ext>
            </a:extLst>
          </p:cNvPr>
          <p:cNvSpPr txBox="1"/>
          <p:nvPr/>
        </p:nvSpPr>
        <p:spPr>
          <a:xfrm>
            <a:off x="4889027" y="2654557"/>
            <a:ext cx="16266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Summer 2020</a:t>
            </a:r>
            <a:b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b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Phase 1</a:t>
            </a:r>
          </a:p>
        </p:txBody>
      </p:sp>
      <p:sp>
        <p:nvSpPr>
          <p:cNvPr id="55" name="TextBox 54">
            <a:extLst>
              <a:ext uri="{FF2B5EF4-FFF2-40B4-BE49-F238E27FC236}">
                <a16:creationId xmlns:a16="http://schemas.microsoft.com/office/drawing/2014/main" id="{40748A17-18F6-40D5-9B86-7B6AF8C3C140}"/>
              </a:ext>
            </a:extLst>
          </p:cNvPr>
          <p:cNvSpPr txBox="1"/>
          <p:nvPr/>
        </p:nvSpPr>
        <p:spPr>
          <a:xfrm>
            <a:off x="6467709" y="2609132"/>
            <a:ext cx="3169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Fall and Spring 2020-2021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Phase 2</a:t>
            </a:r>
          </a:p>
        </p:txBody>
      </p:sp>
      <p:sp>
        <p:nvSpPr>
          <p:cNvPr id="61" name="TextBox 60">
            <a:extLst>
              <a:ext uri="{FF2B5EF4-FFF2-40B4-BE49-F238E27FC236}">
                <a16:creationId xmlns:a16="http://schemas.microsoft.com/office/drawing/2014/main" id="{638254CA-4BA9-446E-A70C-5E9E2A5DF61B}"/>
              </a:ext>
            </a:extLst>
          </p:cNvPr>
          <p:cNvSpPr txBox="1"/>
          <p:nvPr/>
        </p:nvSpPr>
        <p:spPr>
          <a:xfrm>
            <a:off x="9603918" y="2606705"/>
            <a:ext cx="16266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Summer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Phase 3</a:t>
            </a:r>
          </a:p>
        </p:txBody>
      </p:sp>
      <p:sp>
        <p:nvSpPr>
          <p:cNvPr id="10" name="Title 1">
            <a:extLst>
              <a:ext uri="{FF2B5EF4-FFF2-40B4-BE49-F238E27FC236}">
                <a16:creationId xmlns:a16="http://schemas.microsoft.com/office/drawing/2014/main" id="{4DC30A3D-BC64-4566-AA4E-CCD4751FC54A}"/>
              </a:ext>
            </a:extLst>
          </p:cNvPr>
          <p:cNvSpPr txBox="1">
            <a:spLocks/>
          </p:cNvSpPr>
          <p:nvPr/>
        </p:nvSpPr>
        <p:spPr>
          <a:xfrm>
            <a:off x="316269" y="40373"/>
            <a:ext cx="11299469"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These materials are currently released and accepting enrollment for Fall 2020 </a:t>
            </a:r>
          </a:p>
        </p:txBody>
      </p:sp>
    </p:spTree>
    <p:extLst>
      <p:ext uri="{BB962C8B-B14F-4D97-AF65-F5344CB8AC3E}">
        <p14:creationId xmlns:p14="http://schemas.microsoft.com/office/powerpoint/2010/main" val="233202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186A343-E2BC-4234-8A1F-EF84479D228D}"/>
              </a:ext>
            </a:extLst>
          </p:cNvPr>
          <p:cNvGraphicFramePr>
            <a:graphicFrameLocks noGrp="1"/>
          </p:cNvGraphicFramePr>
          <p:nvPr/>
        </p:nvGraphicFramePr>
        <p:xfrm>
          <a:off x="2993680" y="3233852"/>
          <a:ext cx="7902771" cy="2822793"/>
        </p:xfrm>
        <a:graphic>
          <a:graphicData uri="http://schemas.openxmlformats.org/drawingml/2006/table">
            <a:tbl>
              <a:tblPr firstRow="1" firstCol="1" bandRow="1"/>
              <a:tblGrid>
                <a:gridCol w="3589899">
                  <a:extLst>
                    <a:ext uri="{9D8B030D-6E8A-4147-A177-3AD203B41FA5}">
                      <a16:colId xmlns:a16="http://schemas.microsoft.com/office/drawing/2014/main" val="2719107929"/>
                    </a:ext>
                  </a:extLst>
                </a:gridCol>
                <a:gridCol w="1078218">
                  <a:extLst>
                    <a:ext uri="{9D8B030D-6E8A-4147-A177-3AD203B41FA5}">
                      <a16:colId xmlns:a16="http://schemas.microsoft.com/office/drawing/2014/main" val="1962163104"/>
                    </a:ext>
                  </a:extLst>
                </a:gridCol>
                <a:gridCol w="1078218">
                  <a:extLst>
                    <a:ext uri="{9D8B030D-6E8A-4147-A177-3AD203B41FA5}">
                      <a16:colId xmlns:a16="http://schemas.microsoft.com/office/drawing/2014/main" val="402731688"/>
                    </a:ext>
                  </a:extLst>
                </a:gridCol>
                <a:gridCol w="1078218">
                  <a:extLst>
                    <a:ext uri="{9D8B030D-6E8A-4147-A177-3AD203B41FA5}">
                      <a16:colId xmlns:a16="http://schemas.microsoft.com/office/drawing/2014/main" val="462802293"/>
                    </a:ext>
                  </a:extLst>
                </a:gridCol>
                <a:gridCol w="1078218">
                  <a:extLst>
                    <a:ext uri="{9D8B030D-6E8A-4147-A177-3AD203B41FA5}">
                      <a16:colId xmlns:a16="http://schemas.microsoft.com/office/drawing/2014/main" val="3779485011"/>
                    </a:ext>
                  </a:extLst>
                </a:gridCol>
              </a:tblGrid>
              <a:tr h="826720">
                <a:tc>
                  <a:txBody>
                    <a:bodyPr/>
                    <a:lstStyle/>
                    <a:p>
                      <a:pPr marL="0" marR="0" algn="ctr">
                        <a:lnSpc>
                          <a:spcPct val="107000"/>
                        </a:lnSpc>
                        <a:spcBef>
                          <a:spcPts val="0"/>
                        </a:spcBef>
                        <a:spcAft>
                          <a:spcPts val="0"/>
                        </a:spcAft>
                      </a:pP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Fall Action Steps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Fall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Option 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Fall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Option 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Fall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Option 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Fall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Option 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30651"/>
                  </a:ext>
                </a:extLst>
              </a:tr>
              <a:tr h="506971">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Application/Interest website form submitted by: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Aug 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 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 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Nov 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768329500"/>
                  </a:ext>
                </a:extLst>
              </a:tr>
              <a:tr h="751454">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Participation, Data Sharing &amp; Requirements Agreement submitted by: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Aug 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Sep 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Oct 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Nov 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194512"/>
                  </a:ext>
                </a:extLst>
              </a:tr>
              <a:tr h="367198">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Roster Submission by: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Aug 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 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Oct 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Nov 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917116525"/>
                  </a:ext>
                </a:extLst>
              </a:tr>
              <a:tr h="367198">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Classes Available to Start: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Aug 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Sep 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Oct 26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Nov 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3604756"/>
                  </a:ext>
                </a:extLst>
              </a:tr>
            </a:tbl>
          </a:graphicData>
        </a:graphic>
      </p:graphicFrame>
      <p:sp>
        <p:nvSpPr>
          <p:cNvPr id="5" name="TextBox 4">
            <a:extLst>
              <a:ext uri="{FF2B5EF4-FFF2-40B4-BE49-F238E27FC236}">
                <a16:creationId xmlns:a16="http://schemas.microsoft.com/office/drawing/2014/main" id="{3B173A32-F1F7-406D-9F0E-E7B11E092025}"/>
              </a:ext>
            </a:extLst>
          </p:cNvPr>
          <p:cNvSpPr txBox="1"/>
          <p:nvPr/>
        </p:nvSpPr>
        <p:spPr>
          <a:xfrm>
            <a:off x="395931" y="1332846"/>
            <a:ext cx="10815941" cy="2246769"/>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Complete the enrollment form at </a:t>
            </a: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hlinkClick r:id="rId2"/>
              </a:rPr>
              <a:t>texascollegebridge.org </a:t>
            </a: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(click on District)</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Texas College Bridge team members will contact you</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Determine District start date (next class start date is September 28)</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Determine district implementation plan</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rPr>
              <a:t>Complete Fall Action Steps</a:t>
            </a:r>
          </a:p>
          <a:p>
            <a:pPr marL="457200" marR="0" lvl="0" indent="-457200" algn="l" defTabSz="4572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a:ln>
                <a:noFill/>
              </a:ln>
              <a:solidFill>
                <a:srgbClr val="003662"/>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F6B96D8-D79D-4D6D-B5E3-3EDEC09B1DF0}"/>
              </a:ext>
            </a:extLst>
          </p:cNvPr>
          <p:cNvSpPr/>
          <p:nvPr/>
        </p:nvSpPr>
        <p:spPr>
          <a:xfrm>
            <a:off x="7682073" y="3233852"/>
            <a:ext cx="1094281" cy="2822793"/>
          </a:xfrm>
          <a:prstGeom prst="rect">
            <a:avLst/>
          </a:prstGeom>
          <a:noFill/>
          <a:ln w="7620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1">
            <a:extLst>
              <a:ext uri="{FF2B5EF4-FFF2-40B4-BE49-F238E27FC236}">
                <a16:creationId xmlns:a16="http://schemas.microsoft.com/office/drawing/2014/main" id="{92093957-8CF4-4782-97CF-E9A718193BAF}"/>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Next steps for Fall 2020 enrollment </a:t>
            </a:r>
          </a:p>
        </p:txBody>
      </p:sp>
    </p:spTree>
    <p:extLst>
      <p:ext uri="{BB962C8B-B14F-4D97-AF65-F5344CB8AC3E}">
        <p14:creationId xmlns:p14="http://schemas.microsoft.com/office/powerpoint/2010/main" val="2008798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77E70-DB38-45B5-B4EB-B11071AA343E}"/>
              </a:ext>
            </a:extLst>
          </p:cNvPr>
          <p:cNvPicPr>
            <a:picLocks noChangeAspect="1"/>
          </p:cNvPicPr>
          <p:nvPr/>
        </p:nvPicPr>
        <p:blipFill>
          <a:blip r:embed="rId2"/>
          <a:stretch>
            <a:fillRect/>
          </a:stretch>
        </p:blipFill>
        <p:spPr>
          <a:xfrm>
            <a:off x="1559805" y="1342389"/>
            <a:ext cx="9034463" cy="4659133"/>
          </a:xfrm>
          <a:prstGeom prst="rect">
            <a:avLst/>
          </a:prstGeom>
          <a:ln>
            <a:solidFill>
              <a:schemeClr val="tx1"/>
            </a:solidFill>
          </a:ln>
        </p:spPr>
      </p:pic>
      <p:sp>
        <p:nvSpPr>
          <p:cNvPr id="5" name="Title 1">
            <a:extLst>
              <a:ext uri="{FF2B5EF4-FFF2-40B4-BE49-F238E27FC236}">
                <a16:creationId xmlns:a16="http://schemas.microsoft.com/office/drawing/2014/main" id="{DA2A0D15-7FCD-4634-A7C2-4117CF80501C}"/>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An interest form is available to start these steps</a:t>
            </a:r>
          </a:p>
        </p:txBody>
      </p:sp>
    </p:spTree>
    <p:extLst>
      <p:ext uri="{BB962C8B-B14F-4D97-AF65-F5344CB8AC3E}">
        <p14:creationId xmlns:p14="http://schemas.microsoft.com/office/powerpoint/2010/main" val="135946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8C7942C-3EF2-4B5E-AB26-83644507A861}"/>
              </a:ext>
            </a:extLst>
          </p:cNvPr>
          <p:cNvSpPr/>
          <p:nvPr/>
        </p:nvSpPr>
        <p:spPr>
          <a:xfrm>
            <a:off x="486257" y="2591574"/>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sp>
        <p:nvSpPr>
          <p:cNvPr id="5" name="Rectangle: Rounded Corners 4">
            <a:extLst>
              <a:ext uri="{FF2B5EF4-FFF2-40B4-BE49-F238E27FC236}">
                <a16:creationId xmlns:a16="http://schemas.microsoft.com/office/drawing/2014/main" id="{B9D95ADF-1429-4C61-8483-844C3D9D8E09}"/>
              </a:ext>
            </a:extLst>
          </p:cNvPr>
          <p:cNvSpPr/>
          <p:nvPr/>
        </p:nvSpPr>
        <p:spPr>
          <a:xfrm>
            <a:off x="486256" y="3746956"/>
            <a:ext cx="3300935"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sp>
        <p:nvSpPr>
          <p:cNvPr id="6" name="Rectangle: Rounded Corners 5">
            <a:extLst>
              <a:ext uri="{FF2B5EF4-FFF2-40B4-BE49-F238E27FC236}">
                <a16:creationId xmlns:a16="http://schemas.microsoft.com/office/drawing/2014/main" id="{A6ABF490-A1EA-4BFE-9C55-7138DE2D0697}"/>
              </a:ext>
            </a:extLst>
          </p:cNvPr>
          <p:cNvSpPr/>
          <p:nvPr/>
        </p:nvSpPr>
        <p:spPr>
          <a:xfrm>
            <a:off x="486256" y="4902339"/>
            <a:ext cx="3300935"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D6CB2B6-EBA0-414D-9BCF-85FFBCCD3AD8}"/>
              </a:ext>
            </a:extLst>
          </p:cNvPr>
          <p:cNvSpPr/>
          <p:nvPr/>
        </p:nvSpPr>
        <p:spPr>
          <a:xfrm>
            <a:off x="486257" y="1436192"/>
            <a:ext cx="3300935" cy="106239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5">
            <a:extLst>
              <a:ext uri="{FF2B5EF4-FFF2-40B4-BE49-F238E27FC236}">
                <a16:creationId xmlns:a16="http://schemas.microsoft.com/office/drawing/2014/main" id="{8511489B-4C55-48A4-8EC1-AFAF842A20A3}"/>
              </a:ext>
            </a:extLst>
          </p:cNvPr>
          <p:cNvSpPr txBox="1">
            <a:spLocks/>
          </p:cNvSpPr>
          <p:nvPr/>
        </p:nvSpPr>
        <p:spPr>
          <a:xfrm>
            <a:off x="4009133" y="1281228"/>
            <a:ext cx="7708123" cy="39739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Open Sans Semibold" panose="020B0606030504020204"/>
                <a:ea typeface="+mn-ea"/>
                <a:cs typeface="+mn-cs"/>
              </a:defRPr>
            </a:lvl1pPr>
            <a:lvl2pPr marL="685800" indent="-228600" algn="l" defTabSz="914400" rtl="0" eaLnBrk="1" latinLnBrk="0" hangingPunct="1">
              <a:lnSpc>
                <a:spcPct val="90000"/>
              </a:lnSpc>
              <a:spcBef>
                <a:spcPts val="500"/>
              </a:spcBef>
              <a:buClr>
                <a:srgbClr val="DA3E26"/>
              </a:buClr>
              <a:buFont typeface="Wingdings" panose="05000000000000000000" pitchFamily="2" charset="2"/>
              <a:buChar char="§"/>
              <a:defRPr sz="2400" kern="1200">
                <a:solidFill>
                  <a:schemeClr val="tx1"/>
                </a:solidFill>
                <a:latin typeface="Open Sans (Headings)"/>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chemeClr val="tx1"/>
                </a:solidFill>
                <a:latin typeface="Open Sans Light" panose="020B0306030504020204"/>
                <a:ea typeface="+mn-ea"/>
                <a:cs typeface="+mn-cs"/>
              </a:defRPr>
            </a:lvl3pPr>
            <a:lvl4pPr marL="1600200" indent="-228600" algn="l" defTabSz="914400" rtl="0" eaLnBrk="1" latinLnBrk="0" hangingPunct="1">
              <a:lnSpc>
                <a:spcPct val="90000"/>
              </a:lnSpc>
              <a:spcBef>
                <a:spcPts val="500"/>
              </a:spcBef>
              <a:buClr>
                <a:srgbClr val="4472C4"/>
              </a:buClr>
              <a:buFontTx/>
              <a:buChar char="◦"/>
              <a:defRPr sz="1800" kern="1200">
                <a:solidFill>
                  <a:schemeClr val="tx1"/>
                </a:solidFill>
                <a:latin typeface="Open Sans Light" panose="020B0306030504020204"/>
                <a:ea typeface="+mn-ea"/>
                <a:cs typeface="+mn-cs"/>
              </a:defRPr>
            </a:lvl4pPr>
            <a:lvl5pPr marL="2057400" indent="-228600" algn="l" defTabSz="914400" rtl="0" eaLnBrk="1" latinLnBrk="0" hangingPunct="1">
              <a:lnSpc>
                <a:spcPct val="90000"/>
              </a:lnSpc>
              <a:spcBef>
                <a:spcPts val="500"/>
              </a:spcBef>
              <a:buClr>
                <a:srgbClr val="DA3E26"/>
              </a:buClr>
              <a:buFont typeface="Arial" panose="020B0604020202020204" pitchFamily="34" charset="0"/>
              <a:buChar char="•"/>
              <a:defRPr sz="1800" kern="1200">
                <a:solidFill>
                  <a:schemeClr val="tx1"/>
                </a:solidFill>
                <a:latin typeface="Open Sans Light" panose="020B03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b="0" i="1">
                <a:latin typeface="Calibri"/>
                <a:cs typeface="Calibri"/>
              </a:rPr>
              <a:t>The program will provide college and career information to navigate the path to enrollment while completing College Prep coursework. All resources will link from the Texas College Bridge website and students' </a:t>
            </a:r>
            <a:r>
              <a:rPr lang="en-US" sz="1800" b="0" i="1" err="1">
                <a:latin typeface="Calibri"/>
                <a:cs typeface="Calibri"/>
              </a:rPr>
              <a:t>EdReady</a:t>
            </a:r>
            <a:r>
              <a:rPr lang="en-US" sz="1800" b="0" i="1">
                <a:latin typeface="Calibri"/>
                <a:cs typeface="Calibri"/>
              </a:rPr>
              <a:t> dashboard.</a:t>
            </a:r>
            <a:endParaRPr lang="en-US" sz="1800" b="0" i="1">
              <a:latin typeface="Calibri" panose="020F0502020204030204" pitchFamily="34" charset="0"/>
              <a:cs typeface="Calibri" panose="020F0502020204030204" pitchFamily="34" charset="0"/>
            </a:endParaRPr>
          </a:p>
          <a:p>
            <a:pPr>
              <a:defRPr/>
            </a:pPr>
            <a:r>
              <a:rPr lang="en-US" sz="2400">
                <a:solidFill>
                  <a:srgbClr val="4472C4"/>
                </a:solidFill>
                <a:latin typeface="Calibri"/>
                <a:cs typeface="Calibri"/>
              </a:rPr>
              <a:t>Student Resources</a:t>
            </a:r>
            <a:endParaRPr lang="en-US" sz="2400" b="1" i="0" u="none" strike="noStrike" kern="1200" cap="none" spc="0" normalizeH="0" baseline="0" noProof="0">
              <a:ln>
                <a:noFill/>
              </a:ln>
              <a:solidFill>
                <a:srgbClr val="4472C4"/>
              </a:solidFill>
              <a:effectLst/>
              <a:uLnTx/>
              <a:uFillTx/>
              <a:latin typeface="Calibri"/>
              <a:cs typeface="Calibri"/>
            </a:endParaRPr>
          </a:p>
          <a:p>
            <a:pPr marL="457200" indent="-457200">
              <a:buClr>
                <a:srgbClr val="C00000"/>
              </a:buClr>
              <a:buFont typeface="Wingdings" panose="05000000000000000000" pitchFamily="2" charset="2"/>
              <a:buChar char="§"/>
              <a:defRPr/>
            </a:pPr>
            <a:r>
              <a:rPr lang="en-US" sz="2200" b="0">
                <a:solidFill>
                  <a:srgbClr val="003662"/>
                </a:solidFill>
                <a:latin typeface="Calibri"/>
                <a:ea typeface="Open Sans" panose="020B0606030504020204" pitchFamily="34" charset="0"/>
                <a:cs typeface="Calibri"/>
              </a:rPr>
              <a:t>Student learning experience developed by College Forward</a:t>
            </a:r>
            <a:endParaRPr lang="en-US" sz="2200" b="0" i="0" u="none" strike="noStrike" kern="1200" cap="none" spc="0" normalizeH="0" baseline="0" noProof="0">
              <a:ln>
                <a:noFill/>
              </a:ln>
              <a:solidFill>
                <a:srgbClr val="003662"/>
              </a:solidFill>
              <a:effectLst/>
              <a:uLnTx/>
              <a:uFillTx/>
              <a:latin typeface="Calibri"/>
              <a:ea typeface="Open Sans" panose="020B0606030504020204" pitchFamily="34" charset="0"/>
              <a:cs typeface="Calibri"/>
            </a:endParaRPr>
          </a:p>
          <a:p>
            <a:pPr marL="457200" indent="-457200">
              <a:buClr>
                <a:srgbClr val="C00000"/>
              </a:buClr>
              <a:buFont typeface="Wingdings" panose="05000000000000000000" pitchFamily="2" charset="2"/>
              <a:buChar char="§"/>
              <a:defRPr/>
            </a:pPr>
            <a:r>
              <a:rPr lang="en-US" sz="2200" b="0">
                <a:solidFill>
                  <a:srgbClr val="003662"/>
                </a:solidFill>
                <a:latin typeface="Calibri"/>
                <a:ea typeface="Open Sans" panose="020B0606030504020204" pitchFamily="34" charset="0"/>
                <a:cs typeface="Calibri"/>
              </a:rPr>
              <a:t>Seamless navigation from student's </a:t>
            </a:r>
            <a:r>
              <a:rPr lang="en-US" sz="2200" b="0" err="1">
                <a:solidFill>
                  <a:srgbClr val="003662"/>
                </a:solidFill>
                <a:latin typeface="Calibri"/>
                <a:ea typeface="Open Sans" panose="020B0606030504020204" pitchFamily="34" charset="0"/>
                <a:cs typeface="Calibri"/>
              </a:rPr>
              <a:t>EdReady</a:t>
            </a:r>
            <a:r>
              <a:rPr lang="en-US" sz="2200" b="0">
                <a:solidFill>
                  <a:srgbClr val="003662"/>
                </a:solidFill>
                <a:latin typeface="Calibri"/>
                <a:ea typeface="Open Sans" panose="020B0606030504020204" pitchFamily="34" charset="0"/>
                <a:cs typeface="Calibri"/>
              </a:rPr>
              <a:t> dashboard</a:t>
            </a:r>
            <a:endParaRPr lang="en-US" sz="2200" b="0" i="0" u="none" strike="noStrike" kern="1200" cap="none" spc="0" normalizeH="0" baseline="0" noProof="0">
              <a:ln>
                <a:noFill/>
              </a:ln>
              <a:solidFill>
                <a:srgbClr val="003662"/>
              </a:solidFill>
              <a:effectLst/>
              <a:uLnTx/>
              <a:uFillTx/>
              <a:latin typeface="Calibri"/>
              <a:ea typeface="Open Sans" panose="020B0606030504020204" pitchFamily="34" charset="0"/>
              <a:cs typeface="Calibri"/>
            </a:endParaRPr>
          </a:p>
          <a:p>
            <a:pPr marL="457200" indent="-457200">
              <a:buClr>
                <a:srgbClr val="DA3E26"/>
              </a:buClr>
              <a:buFont typeface="Wingdings" panose="05000000000000000000" pitchFamily="2" charset="2"/>
              <a:buChar char="§"/>
              <a:defRPr/>
            </a:pPr>
            <a:r>
              <a:rPr lang="en-US" sz="2200" b="0">
                <a:solidFill>
                  <a:srgbClr val="003662"/>
                </a:solidFill>
                <a:latin typeface="Calibri"/>
                <a:cs typeface="Calibri"/>
              </a:rPr>
              <a:t>6 units aligned to college and career preparation milestones</a:t>
            </a:r>
          </a:p>
          <a:p>
            <a:pPr>
              <a:buClr>
                <a:srgbClr val="DA3E26"/>
              </a:buClr>
              <a:defRPr/>
            </a:pPr>
            <a:r>
              <a:rPr lang="en-US" sz="2200">
                <a:solidFill>
                  <a:srgbClr val="4472C4"/>
                </a:solidFill>
                <a:latin typeface="Calibri"/>
                <a:cs typeface="Calibri"/>
              </a:rPr>
              <a:t>Educator Resources</a:t>
            </a:r>
            <a:endParaRPr lang="en-US">
              <a:latin typeface="Calibri"/>
              <a:cs typeface="Calibri"/>
            </a:endParaRPr>
          </a:p>
          <a:p>
            <a:pPr marL="457200" indent="-457200">
              <a:buClr>
                <a:srgbClr val="DA3E26"/>
              </a:buClr>
              <a:buFont typeface="Wingdings" panose="05000000000000000000" pitchFamily="2" charset="2"/>
              <a:buChar char="§"/>
              <a:defRPr/>
            </a:pPr>
            <a:r>
              <a:rPr lang="en-US" sz="2200" b="0">
                <a:solidFill>
                  <a:srgbClr val="003662"/>
                </a:solidFill>
                <a:latin typeface="Calibri"/>
                <a:cs typeface="Calibri"/>
              </a:rPr>
              <a:t>Educator learning experience developed by Texas </a:t>
            </a:r>
            <a:r>
              <a:rPr lang="en-US" sz="2200" b="0" err="1">
                <a:solidFill>
                  <a:srgbClr val="003662"/>
                </a:solidFill>
                <a:latin typeface="Calibri"/>
                <a:cs typeface="Calibri"/>
              </a:rPr>
              <a:t>OnCourse</a:t>
            </a:r>
            <a:endParaRPr lang="en-US">
              <a:solidFill>
                <a:srgbClr val="003662"/>
              </a:solidFill>
              <a:latin typeface="Calibri"/>
              <a:cs typeface="Calibri"/>
            </a:endParaRPr>
          </a:p>
          <a:p>
            <a:pPr marL="457200" indent="-457200">
              <a:buClr>
                <a:srgbClr val="DA3E26"/>
              </a:buClr>
              <a:buFont typeface="Wingdings" panose="05000000000000000000" pitchFamily="2" charset="2"/>
              <a:buChar char="§"/>
              <a:defRPr/>
            </a:pPr>
            <a:r>
              <a:rPr lang="en-US" sz="2200" b="0">
                <a:solidFill>
                  <a:srgbClr val="003662"/>
                </a:solidFill>
                <a:latin typeface="Calibri"/>
                <a:cs typeface="Calibri"/>
              </a:rPr>
              <a:t>15 topical modules aligned to student resources and milestones</a:t>
            </a:r>
            <a:endParaRPr lang="en-US">
              <a:solidFill>
                <a:srgbClr val="003662"/>
              </a:solidFill>
              <a:latin typeface="Calibri"/>
              <a:cs typeface="Calibri"/>
            </a:endParaRPr>
          </a:p>
          <a:p>
            <a:pPr marL="457200" indent="-457200">
              <a:buClr>
                <a:srgbClr val="DA3E26"/>
              </a:buClr>
              <a:buFont typeface="Wingdings" panose="05000000000000000000" pitchFamily="2" charset="2"/>
              <a:buChar char="§"/>
              <a:defRPr/>
            </a:pPr>
            <a:r>
              <a:rPr lang="en-US" sz="2200" b="0">
                <a:solidFill>
                  <a:srgbClr val="003662"/>
                </a:solidFill>
                <a:latin typeface="Calibri"/>
                <a:cs typeface="Calibri"/>
              </a:rPr>
              <a:t>Appropriate for educators new to postsecondary advising or for those seeking to update and refresh advising knowledge</a:t>
            </a:r>
            <a:endParaRPr lang="en-US" sz="2200" b="0">
              <a:latin typeface="Calibri"/>
              <a:cs typeface="Calibri"/>
            </a:endParaRPr>
          </a:p>
          <a:p>
            <a:pPr marL="457200" indent="-457200">
              <a:buFont typeface="Wingdings" panose="05000000000000000000" pitchFamily="2" charset="2"/>
              <a:buChar char="§"/>
              <a:defRPr/>
            </a:pPr>
            <a:endParaRPr lang="en-US" sz="2200" b="0">
              <a:solidFill>
                <a:srgbClr val="003662"/>
              </a:solidFill>
              <a:latin typeface="Calibri" panose="020F0502020204030204" pitchFamily="34" charset="0"/>
              <a:cs typeface="Calibri" panose="020F0502020204030204" pitchFamily="34" charset="0"/>
            </a:endParaRPr>
          </a:p>
          <a:p>
            <a:pPr marL="1143000" lvl="1" indent="-457200">
              <a:buFont typeface="Arial" panose="020B0604020202020204" pitchFamily="34" charset="0"/>
              <a:buChar char="•"/>
              <a:defRPr/>
            </a:pPr>
            <a:endParaRPr lang="en-US" sz="2000">
              <a:solidFill>
                <a:sysClr val="windowText" lastClr="000000"/>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754B3879-2667-4E0B-9C48-AD5205E84CEA}"/>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defRPr/>
            </a:pPr>
            <a:r>
              <a:rPr lang="en-US" b="1">
                <a:solidFill>
                  <a:srgbClr val="C00000"/>
                </a:solidFill>
                <a:latin typeface="Calibri"/>
                <a:ea typeface="+mn-ea"/>
                <a:cs typeface="Calibri"/>
              </a:rPr>
              <a:t>Supports for College Prep Math and English are currently available and college and career supports will launch 8/24</a:t>
            </a:r>
            <a:endParaRPr lang="en-US" b="1">
              <a:solidFill>
                <a:srgbClr val="C00000"/>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87216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5C1D948-2968-49EF-B12B-5B12D72DCDCB}"/>
              </a:ext>
            </a:extLst>
          </p:cNvPr>
          <p:cNvSpPr txBox="1">
            <a:spLocks/>
          </p:cNvSpPr>
          <p:nvPr/>
        </p:nvSpPr>
        <p:spPr>
          <a:xfrm>
            <a:off x="9210675" y="652912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DF707235-D331-4529-86CD-ADF7E732EE3F}"/>
              </a:ext>
            </a:extLst>
          </p:cNvPr>
          <p:cNvGrpSpPr/>
          <p:nvPr/>
        </p:nvGrpSpPr>
        <p:grpSpPr>
          <a:xfrm>
            <a:off x="705694" y="1310181"/>
            <a:ext cx="10439960" cy="1062390"/>
            <a:chOff x="1804284" y="1462079"/>
            <a:chExt cx="7843696" cy="1062390"/>
          </a:xfrm>
        </p:grpSpPr>
        <p:sp>
          <p:nvSpPr>
            <p:cNvPr id="8" name="Rectangle: Rounded Corners 7">
              <a:extLst>
                <a:ext uri="{FF2B5EF4-FFF2-40B4-BE49-F238E27FC236}">
                  <a16:creationId xmlns:a16="http://schemas.microsoft.com/office/drawing/2014/main" id="{FBBC064E-F874-481A-9D8D-9A2402177B9B}"/>
                </a:ext>
              </a:extLst>
            </p:cNvPr>
            <p:cNvSpPr/>
            <p:nvPr/>
          </p:nvSpPr>
          <p:spPr>
            <a:xfrm>
              <a:off x="1804284" y="1462079"/>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1B83AE6-B37D-46BA-BB8D-5AF943FEA728}"/>
                </a:ext>
              </a:extLst>
            </p:cNvPr>
            <p:cNvSpPr/>
            <p:nvPr/>
          </p:nvSpPr>
          <p:spPr>
            <a:xfrm>
              <a:off x="1804284" y="1462079"/>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Electronic Agreements</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3942FF8E-A195-4320-AE26-650B7A01D3DE}"/>
              </a:ext>
            </a:extLst>
          </p:cNvPr>
          <p:cNvGrpSpPr/>
          <p:nvPr/>
        </p:nvGrpSpPr>
        <p:grpSpPr>
          <a:xfrm>
            <a:off x="705694" y="2448899"/>
            <a:ext cx="10439960" cy="1062390"/>
            <a:chOff x="2326552" y="2734361"/>
            <a:chExt cx="7843696" cy="1062390"/>
          </a:xfrm>
        </p:grpSpPr>
        <p:sp>
          <p:nvSpPr>
            <p:cNvPr id="11" name="Rectangle: Rounded Corners 10">
              <a:extLst>
                <a:ext uri="{FF2B5EF4-FFF2-40B4-BE49-F238E27FC236}">
                  <a16:creationId xmlns:a16="http://schemas.microsoft.com/office/drawing/2014/main" id="{00F2B41B-5AB4-494F-8ABB-B30C0FC0A900}"/>
                </a:ext>
              </a:extLst>
            </p:cNvPr>
            <p:cNvSpPr/>
            <p:nvPr/>
          </p:nvSpPr>
          <p:spPr>
            <a:xfrm>
              <a:off x="2326552" y="2734361"/>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9A467A81-4014-4D29-AF4B-A5E159397B54}"/>
                </a:ext>
              </a:extLst>
            </p:cNvPr>
            <p:cNvSpPr/>
            <p:nvPr/>
          </p:nvSpPr>
          <p:spPr>
            <a:xfrm>
              <a:off x="2326552" y="2734361"/>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District Supports</a:t>
              </a:r>
            </a:p>
          </p:txBody>
        </p:sp>
      </p:grpSp>
      <p:grpSp>
        <p:nvGrpSpPr>
          <p:cNvPr id="13" name="Group 12">
            <a:extLst>
              <a:ext uri="{FF2B5EF4-FFF2-40B4-BE49-F238E27FC236}">
                <a16:creationId xmlns:a16="http://schemas.microsoft.com/office/drawing/2014/main" id="{AAD39B7E-66B9-4D2C-BE9F-2E1988D04814}"/>
              </a:ext>
            </a:extLst>
          </p:cNvPr>
          <p:cNvGrpSpPr/>
          <p:nvPr/>
        </p:nvGrpSpPr>
        <p:grpSpPr>
          <a:xfrm>
            <a:off x="705694" y="3587617"/>
            <a:ext cx="10439960" cy="1062390"/>
            <a:chOff x="2478952" y="4006642"/>
            <a:chExt cx="7843696" cy="1062390"/>
          </a:xfrm>
        </p:grpSpPr>
        <p:sp>
          <p:nvSpPr>
            <p:cNvPr id="14" name="Rectangle: Rounded Corners 13">
              <a:extLst>
                <a:ext uri="{FF2B5EF4-FFF2-40B4-BE49-F238E27FC236}">
                  <a16:creationId xmlns:a16="http://schemas.microsoft.com/office/drawing/2014/main" id="{7994FF1D-4889-4A04-B487-470EEE6F2554}"/>
                </a:ext>
              </a:extLst>
            </p:cNvPr>
            <p:cNvSpPr/>
            <p:nvPr/>
          </p:nvSpPr>
          <p:spPr>
            <a:xfrm>
              <a:off x="2478952" y="400664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57A83EED-5DEC-4524-BF83-6FFB68D849F1}"/>
                </a:ext>
              </a:extLst>
            </p:cNvPr>
            <p:cNvSpPr/>
            <p:nvPr/>
          </p:nvSpPr>
          <p:spPr>
            <a:xfrm>
              <a:off x="2478952" y="400664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Teacher Training</a:t>
              </a:r>
            </a:p>
          </p:txBody>
        </p:sp>
      </p:grpSp>
      <p:grpSp>
        <p:nvGrpSpPr>
          <p:cNvPr id="16" name="Group 15">
            <a:extLst>
              <a:ext uri="{FF2B5EF4-FFF2-40B4-BE49-F238E27FC236}">
                <a16:creationId xmlns:a16="http://schemas.microsoft.com/office/drawing/2014/main" id="{D8B436D4-127E-46B8-81F3-8C2E7FB7DD34}"/>
              </a:ext>
            </a:extLst>
          </p:cNvPr>
          <p:cNvGrpSpPr/>
          <p:nvPr/>
        </p:nvGrpSpPr>
        <p:grpSpPr>
          <a:xfrm>
            <a:off x="705694" y="4726334"/>
            <a:ext cx="10439960" cy="1062390"/>
            <a:chOff x="2158742" y="4878232"/>
            <a:chExt cx="7843696" cy="1062390"/>
          </a:xfrm>
        </p:grpSpPr>
        <p:sp>
          <p:nvSpPr>
            <p:cNvPr id="17" name="Rectangle: Rounded Corners 16">
              <a:extLst>
                <a:ext uri="{FF2B5EF4-FFF2-40B4-BE49-F238E27FC236}">
                  <a16:creationId xmlns:a16="http://schemas.microsoft.com/office/drawing/2014/main" id="{5BA73382-5980-4A4A-A430-2463653CFB1D}"/>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E845066-7785-4DEF-ACF5-5CC7D9F845A9}"/>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Online Tools</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6E890AF6-878A-482F-8862-37EA8C3A3C66}"/>
              </a:ext>
            </a:extLst>
          </p:cNvPr>
          <p:cNvSpPr txBox="1"/>
          <p:nvPr/>
        </p:nvSpPr>
        <p:spPr>
          <a:xfrm>
            <a:off x="4006628" y="4726334"/>
            <a:ext cx="6977669"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Online resources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for students, teachers, districts, and IHEs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hlinkClick r:id="rId2"/>
              </a:rPr>
              <a:t>Implementation guide</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curriculum documents, videos, case studies, and more</a:t>
            </a:r>
          </a:p>
        </p:txBody>
      </p:sp>
      <p:sp>
        <p:nvSpPr>
          <p:cNvPr id="20" name="TextBox 19">
            <a:extLst>
              <a:ext uri="{FF2B5EF4-FFF2-40B4-BE49-F238E27FC236}">
                <a16:creationId xmlns:a16="http://schemas.microsoft.com/office/drawing/2014/main" id="{6BA81890-5A9B-4FED-8FA1-578B91F35EE0}"/>
              </a:ext>
            </a:extLst>
          </p:cNvPr>
          <p:cNvSpPr txBox="1"/>
          <p:nvPr/>
        </p:nvSpPr>
        <p:spPr>
          <a:xfrm>
            <a:off x="4006629" y="2626151"/>
            <a:ext cx="7135680" cy="7078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Supports available to assist districts in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designing local implementation plan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based </a:t>
            </a:r>
            <a:r>
              <a:rPr lang="en-US" sz="2000">
                <a:solidFill>
                  <a:prstClr val="black"/>
                </a:solidFill>
                <a:latin typeface="Calibri" panose="020F0502020204030204"/>
              </a:rPr>
              <a:t>on district needs and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best practices</a:t>
            </a:r>
          </a:p>
        </p:txBody>
      </p:sp>
      <p:sp>
        <p:nvSpPr>
          <p:cNvPr id="21" name="TextBox 20">
            <a:extLst>
              <a:ext uri="{FF2B5EF4-FFF2-40B4-BE49-F238E27FC236}">
                <a16:creationId xmlns:a16="http://schemas.microsoft.com/office/drawing/2014/main" id="{0361D6A9-D62E-412F-8643-AA363AE7A213}"/>
              </a:ext>
            </a:extLst>
          </p:cNvPr>
          <p:cNvSpPr txBox="1"/>
          <p:nvPr/>
        </p:nvSpPr>
        <p:spPr>
          <a:xfrm>
            <a:off x="4006629" y="3764869"/>
            <a:ext cx="7135680" cy="7078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a:solidFill>
                  <a:prstClr val="black"/>
                </a:solidFill>
                <a:latin typeface="Calibri" panose="020F0502020204030204"/>
              </a:rPr>
              <a:t>On-demand teacher training</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designed with flexibility and a remote </a:t>
            </a:r>
            <a:r>
              <a:rPr lang="en-US" sz="2000">
                <a:solidFill>
                  <a:prstClr val="black"/>
                </a:solidFill>
                <a:latin typeface="Calibri" panose="020F0502020204030204"/>
              </a:rPr>
              <a:t>environment in m</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ind</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BB0906F-CFF8-4D7B-8B21-941AB1CD713F}"/>
              </a:ext>
            </a:extLst>
          </p:cNvPr>
          <p:cNvSpPr txBox="1"/>
          <p:nvPr/>
        </p:nvSpPr>
        <p:spPr>
          <a:xfrm>
            <a:off x="4006629" y="1487433"/>
            <a:ext cx="7135680" cy="7078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Participation, data </a:t>
            </a:r>
            <a:r>
              <a:rPr lang="en-US" sz="2000">
                <a:solidFill>
                  <a:prstClr val="black"/>
                </a:solidFill>
                <a:latin typeface="Calibri" panose="020F0502020204030204"/>
              </a:rPr>
              <a: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haring, and requirements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agreements available on website</a:t>
            </a:r>
          </a:p>
        </p:txBody>
      </p:sp>
      <p:sp>
        <p:nvSpPr>
          <p:cNvPr id="4" name="Title 1">
            <a:extLst>
              <a:ext uri="{FF2B5EF4-FFF2-40B4-BE49-F238E27FC236}">
                <a16:creationId xmlns:a16="http://schemas.microsoft.com/office/drawing/2014/main" id="{F2BC90A2-2C45-4A93-A624-148F669C5902}"/>
              </a:ext>
            </a:extLst>
          </p:cNvPr>
          <p:cNvSpPr txBox="1">
            <a:spLocks/>
          </p:cNvSpPr>
          <p:nvPr/>
        </p:nvSpPr>
        <p:spPr>
          <a:xfrm>
            <a:off x="316269" y="40373"/>
            <a:ext cx="10390313" cy="1099751"/>
          </a:xfrm>
          <a:prstGeom prst="rect">
            <a:avLst/>
          </a:prstGeom>
        </p:spPr>
        <p:txBody>
          <a:bodyPr vert="horz" lIns="91440" tIns="45720" rIns="91440" bIns="45720" rtlCol="0" anchor="b" anchorCtr="0">
            <a:noAutofit/>
          </a:bodyPr>
          <a:lstStyle>
            <a:lvl1pPr algn="l" defTabSz="457200" rtl="0" eaLnBrk="1" latinLnBrk="0" hangingPunct="1">
              <a:lnSpc>
                <a:spcPct val="90000"/>
              </a:lnSpc>
              <a:spcBef>
                <a:spcPct val="0"/>
              </a:spcBef>
              <a:buNone/>
              <a:defRPr sz="3200" kern="1200">
                <a:solidFill>
                  <a:schemeClr val="accent2"/>
                </a:solidFill>
                <a:latin typeface="Open Sans"/>
                <a:ea typeface="+mj-ea"/>
                <a:cs typeface="Open Sans"/>
              </a:defRPr>
            </a:lvl1pPr>
          </a:lstStyle>
          <a:p>
            <a:pPr defTabSz="914400">
              <a:spcBef>
                <a:spcPts val="1000"/>
              </a:spcBef>
              <a:buClr>
                <a:srgbClr val="196CB6"/>
              </a:buClr>
              <a:buFont typeface="Wingdings" panose="05000000000000000000" pitchFamily="2" charset="2"/>
              <a:buNone/>
              <a:defRPr/>
            </a:pPr>
            <a:r>
              <a:rPr lang="en-US" b="1">
                <a:solidFill>
                  <a:srgbClr val="C00000"/>
                </a:solidFill>
                <a:latin typeface="Calibri" panose="020F0502020204030204" pitchFamily="34" charset="0"/>
                <a:ea typeface="+mn-ea"/>
                <a:cs typeface="Calibri" panose="020F0502020204030204" pitchFamily="34" charset="0"/>
              </a:rPr>
              <a:t>College Prep Math and English Implementation Supports Available</a:t>
            </a:r>
          </a:p>
        </p:txBody>
      </p:sp>
    </p:spTree>
    <p:extLst>
      <p:ext uri="{BB962C8B-B14F-4D97-AF65-F5344CB8AC3E}">
        <p14:creationId xmlns:p14="http://schemas.microsoft.com/office/powerpoint/2010/main" val="3096721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D7CA18-B5E7-4D73-A8AF-3444E0331ADF}"/>
              </a:ext>
            </a:extLst>
          </p:cNvPr>
          <p:cNvSpPr>
            <a:spLocks noGrp="1"/>
          </p:cNvSpPr>
          <p:nvPr>
            <p:ph type="ctrTitle"/>
          </p:nvPr>
        </p:nvSpPr>
        <p:spPr/>
        <p:txBody>
          <a:bodyPr/>
          <a:lstStyle/>
          <a:p>
            <a:r>
              <a:rPr lang="en-US"/>
              <a:t>Texas Home Learning 3.0 Recap and Next Steps</a:t>
            </a:r>
            <a:endParaRPr lang="en-US" b="0"/>
          </a:p>
        </p:txBody>
      </p:sp>
    </p:spTree>
    <p:extLst>
      <p:ext uri="{BB962C8B-B14F-4D97-AF65-F5344CB8AC3E}">
        <p14:creationId xmlns:p14="http://schemas.microsoft.com/office/powerpoint/2010/main" val="4160616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40AC4-5DD0-4FB3-9567-113396084FFD}"/>
              </a:ext>
            </a:extLst>
          </p:cNvPr>
          <p:cNvSpPr>
            <a:spLocks noGrp="1"/>
          </p:cNvSpPr>
          <p:nvPr>
            <p:ph type="title"/>
          </p:nvPr>
        </p:nvSpPr>
        <p:spPr/>
        <p:txBody>
          <a:bodyPr/>
          <a:lstStyle/>
          <a:p>
            <a:r>
              <a:rPr lang="en-US"/>
              <a:t>Next Steps and Contact Information</a:t>
            </a:r>
          </a:p>
        </p:txBody>
      </p:sp>
      <p:sp>
        <p:nvSpPr>
          <p:cNvPr id="4" name="Content Placeholder 3">
            <a:extLst>
              <a:ext uri="{FF2B5EF4-FFF2-40B4-BE49-F238E27FC236}">
                <a16:creationId xmlns:a16="http://schemas.microsoft.com/office/drawing/2014/main" id="{EB9293A0-BE70-46C5-9033-95BB15A5DD4C}"/>
              </a:ext>
            </a:extLst>
          </p:cNvPr>
          <p:cNvSpPr>
            <a:spLocks noGrp="1"/>
          </p:cNvSpPr>
          <p:nvPr>
            <p:ph idx="1"/>
          </p:nvPr>
        </p:nvSpPr>
        <p:spPr>
          <a:xfrm>
            <a:off x="514350" y="991505"/>
            <a:ext cx="5581651" cy="4351338"/>
          </a:xfrm>
        </p:spPr>
        <p:txBody>
          <a:bodyPr/>
          <a:lstStyle/>
          <a:p>
            <a:pPr marL="0" indent="0">
              <a:buNone/>
            </a:pPr>
            <a:r>
              <a:rPr lang="en-US" sz="3200" b="1" dirty="0"/>
              <a:t>Math </a:t>
            </a:r>
          </a:p>
          <a:p>
            <a:r>
              <a:rPr lang="en-US" b="1" dirty="0">
                <a:solidFill>
                  <a:schemeClr val="tx1"/>
                </a:solidFill>
              </a:rPr>
              <a:t>Website:</a:t>
            </a:r>
            <a:r>
              <a:rPr lang="en-US" dirty="0">
                <a:solidFill>
                  <a:schemeClr val="tx1"/>
                </a:solidFill>
              </a:rPr>
              <a:t> </a:t>
            </a:r>
            <a:r>
              <a:rPr lang="en-US" dirty="0">
                <a:solidFill>
                  <a:schemeClr val="tx1"/>
                </a:solidFill>
                <a:hlinkClick r:id="rId2">
                  <a:extLst>
                    <a:ext uri="{A12FA001-AC4F-418D-AE19-62706E023703}">
                      <ahyp:hlinkClr xmlns:ahyp="http://schemas.microsoft.com/office/drawing/2018/hyperlinkcolor" val="tx"/>
                    </a:ext>
                  </a:extLst>
                </a:hlinkClick>
              </a:rPr>
              <a:t>https://texashomelearning.org/</a:t>
            </a:r>
            <a:endParaRPr lang="en-US" dirty="0">
              <a:solidFill>
                <a:schemeClr val="tx1"/>
              </a:solidFill>
            </a:endParaRPr>
          </a:p>
          <a:p>
            <a:r>
              <a:rPr lang="en-US" b="1" dirty="0">
                <a:solidFill>
                  <a:schemeClr val="tx1"/>
                </a:solidFill>
              </a:rPr>
              <a:t>Email:</a:t>
            </a:r>
            <a:r>
              <a:rPr lang="en-US" dirty="0">
                <a:solidFill>
                  <a:schemeClr val="tx1"/>
                </a:solidFill>
              </a:rPr>
              <a:t> TexasHomeLearning@tea.texas.gov </a:t>
            </a:r>
          </a:p>
          <a:p>
            <a:r>
              <a:rPr lang="en-US" b="1" dirty="0">
                <a:solidFill>
                  <a:schemeClr val="tx1"/>
                </a:solidFill>
              </a:rPr>
              <a:t>Next Steps: </a:t>
            </a:r>
          </a:p>
          <a:p>
            <a:pPr lvl="1"/>
            <a:r>
              <a:rPr lang="en-US" sz="2000" dirty="0">
                <a:solidFill>
                  <a:schemeClr val="tx1"/>
                </a:solidFill>
              </a:rPr>
              <a:t>Mark your calendar and look for call in information for next week, </a:t>
            </a:r>
            <a:r>
              <a:rPr lang="en-US" sz="2000" b="1" dirty="0">
                <a:solidFill>
                  <a:schemeClr val="tx1"/>
                </a:solidFill>
              </a:rPr>
              <a:t>8/25 and 8/26</a:t>
            </a:r>
            <a:r>
              <a:rPr lang="en-US" sz="2000" dirty="0">
                <a:solidFill>
                  <a:schemeClr val="tx1"/>
                </a:solidFill>
              </a:rPr>
              <a:t>,  along with materials release </a:t>
            </a:r>
            <a:r>
              <a:rPr lang="en-US" sz="2000" b="1" dirty="0">
                <a:solidFill>
                  <a:schemeClr val="tx1"/>
                </a:solidFill>
              </a:rPr>
              <a:t>8/31</a:t>
            </a:r>
          </a:p>
          <a:p>
            <a:pPr lvl="1"/>
            <a:r>
              <a:rPr lang="en-US" sz="2000" dirty="0">
                <a:solidFill>
                  <a:schemeClr val="tx1"/>
                </a:solidFill>
              </a:rPr>
              <a:t>Nominate a teacher or school/district leader by sending their name and email address to texashomelearning@tea.texas.gov with “Teacher Nominee” as subject</a:t>
            </a:r>
          </a:p>
          <a:p>
            <a:pPr lvl="1"/>
            <a:endParaRPr lang="en-US" dirty="0">
              <a:solidFill>
                <a:schemeClr val="tx1"/>
              </a:solidFill>
            </a:endParaRPr>
          </a:p>
          <a:p>
            <a:pPr lvl="1"/>
            <a:endParaRPr lang="en-US" dirty="0">
              <a:solidFill>
                <a:schemeClr val="tx1"/>
              </a:solidFill>
            </a:endParaRPr>
          </a:p>
          <a:p>
            <a:endParaRPr lang="en-US" dirty="0"/>
          </a:p>
        </p:txBody>
      </p:sp>
      <p:sp>
        <p:nvSpPr>
          <p:cNvPr id="5" name="Content Placeholder 4">
            <a:extLst>
              <a:ext uri="{FF2B5EF4-FFF2-40B4-BE49-F238E27FC236}">
                <a16:creationId xmlns:a16="http://schemas.microsoft.com/office/drawing/2014/main" id="{5888E6CF-31A4-4F6D-B86C-D6DD79AB6541}"/>
              </a:ext>
            </a:extLst>
          </p:cNvPr>
          <p:cNvSpPr>
            <a:spLocks noGrp="1"/>
          </p:cNvSpPr>
          <p:nvPr>
            <p:ph idx="13"/>
          </p:nvPr>
        </p:nvSpPr>
        <p:spPr>
          <a:xfrm>
            <a:off x="6450417" y="1010723"/>
            <a:ext cx="5383620" cy="4351338"/>
          </a:xfrm>
        </p:spPr>
        <p:txBody>
          <a:bodyPr/>
          <a:lstStyle/>
          <a:p>
            <a:pPr marL="0" indent="0">
              <a:buNone/>
            </a:pPr>
            <a:r>
              <a:rPr lang="en-US" sz="3200" b="1"/>
              <a:t>College Bridge</a:t>
            </a:r>
          </a:p>
          <a:p>
            <a:r>
              <a:rPr lang="en-US" b="1">
                <a:solidFill>
                  <a:schemeClr val="tx1"/>
                </a:solidFill>
              </a:rPr>
              <a:t>Website (can be accessed through the Texas Home Learning Site):</a:t>
            </a:r>
            <a:r>
              <a:rPr lang="en-US">
                <a:solidFill>
                  <a:schemeClr val="tx1"/>
                </a:solidFill>
              </a:rPr>
              <a:t> </a:t>
            </a:r>
            <a:r>
              <a:rPr lang="en-US">
                <a:solidFill>
                  <a:schemeClr val="tx1"/>
                </a:solidFill>
                <a:hlinkClick r:id="rId3">
                  <a:extLst>
                    <a:ext uri="{A12FA001-AC4F-418D-AE19-62706E023703}">
                      <ahyp:hlinkClr xmlns:ahyp="http://schemas.microsoft.com/office/drawing/2018/hyperlinkcolor" val="tx"/>
                    </a:ext>
                  </a:extLst>
                </a:hlinkClick>
              </a:rPr>
              <a:t>www.texascollegebridge.org</a:t>
            </a:r>
            <a:r>
              <a:rPr lang="en-US">
                <a:solidFill>
                  <a:schemeClr val="tx1"/>
                </a:solidFill>
              </a:rPr>
              <a:t>  </a:t>
            </a:r>
          </a:p>
          <a:p>
            <a:r>
              <a:rPr lang="en-US" b="1">
                <a:solidFill>
                  <a:schemeClr val="tx1"/>
                </a:solidFill>
              </a:rPr>
              <a:t>Email:</a:t>
            </a:r>
            <a:r>
              <a:rPr lang="en-US">
                <a:solidFill>
                  <a:schemeClr val="tx1"/>
                </a:solidFill>
              </a:rPr>
              <a:t> TexasCollegeBridge@tea.texas.gov </a:t>
            </a:r>
          </a:p>
          <a:p>
            <a:r>
              <a:rPr lang="en-US" b="1">
                <a:solidFill>
                  <a:schemeClr val="tx1"/>
                </a:solidFill>
              </a:rPr>
              <a:t>Next Steps: </a:t>
            </a:r>
            <a:r>
              <a:rPr lang="en-US">
                <a:solidFill>
                  <a:schemeClr val="tx1"/>
                </a:solidFill>
              </a:rPr>
              <a:t>Complete the </a:t>
            </a:r>
            <a:r>
              <a:rPr lang="en-US">
                <a:solidFill>
                  <a:schemeClr val="tx1"/>
                </a:solidFill>
                <a:hlinkClick r:id="rId4"/>
              </a:rPr>
              <a:t>enrollment form</a:t>
            </a:r>
            <a:r>
              <a:rPr lang="en-US">
                <a:solidFill>
                  <a:schemeClr val="tx1"/>
                </a:solidFill>
              </a:rPr>
              <a:t> at texascollegebridge.org</a:t>
            </a:r>
          </a:p>
        </p:txBody>
      </p:sp>
    </p:spTree>
    <p:extLst>
      <p:ext uri="{BB962C8B-B14F-4D97-AF65-F5344CB8AC3E}">
        <p14:creationId xmlns:p14="http://schemas.microsoft.com/office/powerpoint/2010/main" val="388780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2784BB-6FE1-4CBB-85A1-267157CACB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B3ED79D4-1532-4FCD-983D-5889F74DE3BA}"/>
              </a:ext>
            </a:extLst>
          </p:cNvPr>
          <p:cNvSpPr txBox="1">
            <a:spLocks/>
          </p:cNvSpPr>
          <p:nvPr/>
        </p:nvSpPr>
        <p:spPr>
          <a:xfrm>
            <a:off x="335653" y="153230"/>
            <a:ext cx="9654167"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D6CB9"/>
                </a:solidFill>
                <a:effectLst/>
                <a:uLnTx/>
                <a:uFillTx/>
                <a:latin typeface="Calibri" panose="020F0502020204030204"/>
                <a:ea typeface="+mj-ea"/>
                <a:cs typeface="+mj-cs"/>
              </a:rPr>
              <a:t>TEA has negotiated a statewide license for Schoology for all interested LEAs for two years</a:t>
            </a:r>
          </a:p>
        </p:txBody>
      </p:sp>
      <p:cxnSp>
        <p:nvCxnSpPr>
          <p:cNvPr id="9" name="Straight Connector 8">
            <a:extLst>
              <a:ext uri="{FF2B5EF4-FFF2-40B4-BE49-F238E27FC236}">
                <a16:creationId xmlns:a16="http://schemas.microsoft.com/office/drawing/2014/main" id="{F4E84B94-BF33-4F0A-9769-D64DD344D37E}"/>
              </a:ext>
            </a:extLst>
          </p:cNvPr>
          <p:cNvCxnSpPr/>
          <p:nvPr/>
        </p:nvCxnSpPr>
        <p:spPr>
          <a:xfrm>
            <a:off x="4922554" y="2002049"/>
            <a:ext cx="0" cy="284247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0AB0347-DC30-477F-922B-15074EF53A47}"/>
              </a:ext>
            </a:extLst>
          </p:cNvPr>
          <p:cNvSpPr txBox="1"/>
          <p:nvPr/>
        </p:nvSpPr>
        <p:spPr>
          <a:xfrm>
            <a:off x="363750" y="4090354"/>
            <a:ext cx="44012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Free two-year license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for Schoology LMS for any interested LEA paid for by TEA</a:t>
            </a:r>
          </a:p>
        </p:txBody>
      </p:sp>
      <p:sp>
        <p:nvSpPr>
          <p:cNvPr id="36" name="TextBox 35">
            <a:extLst>
              <a:ext uri="{FF2B5EF4-FFF2-40B4-BE49-F238E27FC236}">
                <a16:creationId xmlns:a16="http://schemas.microsoft.com/office/drawing/2014/main" id="{B03209FA-8700-4A6B-BF2B-4FC976844B74}"/>
              </a:ext>
            </a:extLst>
          </p:cNvPr>
          <p:cNvSpPr txBox="1"/>
          <p:nvPr/>
        </p:nvSpPr>
        <p:spPr>
          <a:xfrm>
            <a:off x="6053928" y="1291777"/>
            <a:ext cx="53966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Districts must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begin using Schoology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anytime between today and </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March 1</a:t>
            </a:r>
            <a:r>
              <a:rPr kumimoji="0" lang="en-US" sz="1800" b="1" i="0" u="none" strike="noStrike" kern="1200" cap="none" spc="0" normalizeH="0" baseline="30000" noProof="0">
                <a:ln>
                  <a:noFill/>
                </a:ln>
                <a:solidFill>
                  <a:srgbClr val="FF0000"/>
                </a:solidFill>
                <a:effectLst/>
                <a:uLnTx/>
                <a:uFillTx/>
                <a:latin typeface="Calibri" panose="020F0502020204030204"/>
                <a:ea typeface="+mn-ea"/>
                <a:cs typeface="+mn-cs"/>
              </a:rPr>
              <a:t>st</a:t>
            </a: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 2021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benefit from license</a:t>
            </a:r>
          </a:p>
        </p:txBody>
      </p:sp>
      <p:sp>
        <p:nvSpPr>
          <p:cNvPr id="33" name="TextBox 32">
            <a:extLst>
              <a:ext uri="{FF2B5EF4-FFF2-40B4-BE49-F238E27FC236}">
                <a16:creationId xmlns:a16="http://schemas.microsoft.com/office/drawing/2014/main" id="{3D380BC2-AFB9-4FF3-A1A3-D69B58A31C0E}"/>
              </a:ext>
            </a:extLst>
          </p:cNvPr>
          <p:cNvSpPr txBox="1"/>
          <p:nvPr/>
        </p:nvSpPr>
        <p:spPr>
          <a:xfrm>
            <a:off x="6053929" y="3368821"/>
            <a:ext cx="5175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Current Schoology customers may pause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current contract to benefit from additional 2 years of LMS</a:t>
            </a:r>
          </a:p>
        </p:txBody>
      </p:sp>
      <p:sp>
        <p:nvSpPr>
          <p:cNvPr id="39" name="Rectangle 38">
            <a:extLst>
              <a:ext uri="{FF2B5EF4-FFF2-40B4-BE49-F238E27FC236}">
                <a16:creationId xmlns:a16="http://schemas.microsoft.com/office/drawing/2014/main" id="{96646BEC-F0AD-4D34-8F18-4467CA43A5B5}"/>
              </a:ext>
            </a:extLst>
          </p:cNvPr>
          <p:cNvSpPr/>
          <p:nvPr/>
        </p:nvSpPr>
        <p:spPr>
          <a:xfrm>
            <a:off x="5454295" y="1461050"/>
            <a:ext cx="289053" cy="289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99B158C-870C-498C-89F8-F64B761BB275}"/>
              </a:ext>
            </a:extLst>
          </p:cNvPr>
          <p:cNvGrpSpPr/>
          <p:nvPr/>
        </p:nvGrpSpPr>
        <p:grpSpPr>
          <a:xfrm>
            <a:off x="5454295" y="4260472"/>
            <a:ext cx="5371929" cy="923330"/>
            <a:chOff x="5454295" y="4260472"/>
            <a:chExt cx="5371929" cy="923330"/>
          </a:xfrm>
        </p:grpSpPr>
        <p:sp>
          <p:nvSpPr>
            <p:cNvPr id="38" name="Rectangle 37">
              <a:extLst>
                <a:ext uri="{FF2B5EF4-FFF2-40B4-BE49-F238E27FC236}">
                  <a16:creationId xmlns:a16="http://schemas.microsoft.com/office/drawing/2014/main" id="{E6FDAD1C-68B7-4013-BC9B-8CEA0B3542E9}"/>
                </a:ext>
              </a:extLst>
            </p:cNvPr>
            <p:cNvSpPr/>
            <p:nvPr/>
          </p:nvSpPr>
          <p:spPr>
            <a:xfrm>
              <a:off x="5454295" y="4394339"/>
              <a:ext cx="289053" cy="289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F40E0BB-9EE5-4E7B-B6FF-114B58ECA738}"/>
                </a:ext>
              </a:extLst>
            </p:cNvPr>
            <p:cNvSpPr txBox="1"/>
            <p:nvPr/>
          </p:nvSpPr>
          <p:spPr>
            <a:xfrm>
              <a:off x="6053929" y="4260472"/>
              <a:ext cx="47722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Participating LEAs can choose to continue use of Schoology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after the two years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with a paid license</a:t>
              </a:r>
            </a:p>
          </p:txBody>
        </p:sp>
      </p:grpSp>
      <p:sp>
        <p:nvSpPr>
          <p:cNvPr id="40" name="Rectangle 39">
            <a:extLst>
              <a:ext uri="{FF2B5EF4-FFF2-40B4-BE49-F238E27FC236}">
                <a16:creationId xmlns:a16="http://schemas.microsoft.com/office/drawing/2014/main" id="{994A5471-690B-4C18-BA22-A4ABFD7E6DCB}"/>
              </a:ext>
            </a:extLst>
          </p:cNvPr>
          <p:cNvSpPr/>
          <p:nvPr/>
        </p:nvSpPr>
        <p:spPr>
          <a:xfrm>
            <a:off x="5454295" y="2503686"/>
            <a:ext cx="289053" cy="289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F157DFC-DD8B-4A4E-BE08-7702E74FBE71}"/>
              </a:ext>
            </a:extLst>
          </p:cNvPr>
          <p:cNvSpPr txBox="1"/>
          <p:nvPr/>
        </p:nvSpPr>
        <p:spPr>
          <a:xfrm>
            <a:off x="6053929" y="2184830"/>
            <a:ext cx="55243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License allows for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integration with existing platforms, forthcoming THL instructional resources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and other products as needed</a:t>
            </a:r>
          </a:p>
        </p:txBody>
      </p:sp>
      <p:sp>
        <p:nvSpPr>
          <p:cNvPr id="42" name="Rectangle 41">
            <a:extLst>
              <a:ext uri="{FF2B5EF4-FFF2-40B4-BE49-F238E27FC236}">
                <a16:creationId xmlns:a16="http://schemas.microsoft.com/office/drawing/2014/main" id="{64E8EB54-6A8E-4870-8D09-D7E71387F2BF}"/>
              </a:ext>
            </a:extLst>
          </p:cNvPr>
          <p:cNvSpPr/>
          <p:nvPr/>
        </p:nvSpPr>
        <p:spPr>
          <a:xfrm>
            <a:off x="5454295" y="3525559"/>
            <a:ext cx="289053" cy="289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4" name="Picture 3" descr="A picture containing drawing&#10;&#10;Description automatically generated">
            <a:extLst>
              <a:ext uri="{FF2B5EF4-FFF2-40B4-BE49-F238E27FC236}">
                <a16:creationId xmlns:a16="http://schemas.microsoft.com/office/drawing/2014/main" id="{ED2EE48B-F231-4739-A98A-09089F6DB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10" y="1262531"/>
            <a:ext cx="3884747" cy="1077876"/>
          </a:xfrm>
          <a:prstGeom prst="rect">
            <a:avLst/>
          </a:prstGeom>
        </p:spPr>
      </p:pic>
      <p:pic>
        <p:nvPicPr>
          <p:cNvPr id="2050" name="Picture 2" descr="core values - passion">
            <a:extLst>
              <a:ext uri="{FF2B5EF4-FFF2-40B4-BE49-F238E27FC236}">
                <a16:creationId xmlns:a16="http://schemas.microsoft.com/office/drawing/2014/main" id="{A16C6A17-19E6-4624-BEDC-5A0A94DB7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916" y="2581771"/>
            <a:ext cx="1504938" cy="136949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2C2D2AA-EFEB-419C-912F-5A3527E80AAB}"/>
              </a:ext>
            </a:extLst>
          </p:cNvPr>
          <p:cNvSpPr/>
          <p:nvPr/>
        </p:nvSpPr>
        <p:spPr>
          <a:xfrm>
            <a:off x="1405107" y="5375081"/>
            <a:ext cx="9381785" cy="461665"/>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F16038"/>
                </a:solidFill>
                <a:effectLst/>
                <a:uLnTx/>
                <a:uFillTx/>
                <a:latin typeface="Calibri"/>
                <a:ea typeface="+mn-ea"/>
                <a:cs typeface="Calibri"/>
                <a:sym typeface="Arial"/>
              </a:rPr>
              <a:t>Go to </a:t>
            </a:r>
            <a:r>
              <a:rPr kumimoji="0" lang="en-US" sz="2400" b="1" i="0" u="none" strike="noStrike" kern="0" cap="none" spc="0" normalizeH="0" baseline="0" noProof="0">
                <a:ln>
                  <a:noFill/>
                </a:ln>
                <a:solidFill>
                  <a:srgbClr val="F16038"/>
                </a:solidFill>
                <a:effectLst/>
                <a:uLnTx/>
                <a:uFillTx/>
                <a:latin typeface="Calibri"/>
                <a:ea typeface="+mn-ea"/>
                <a:cs typeface="Calibri"/>
                <a:sym typeface="Arial"/>
                <a:hlinkClick r:id="rId5"/>
              </a:rPr>
              <a:t>www.powerschool.com/texas</a:t>
            </a:r>
            <a:r>
              <a:rPr kumimoji="0" lang="en-US" sz="2400" b="1" i="0" u="none" strike="noStrike" kern="0" cap="none" spc="0" normalizeH="0" baseline="0" noProof="0">
                <a:ln>
                  <a:noFill/>
                </a:ln>
                <a:solidFill>
                  <a:srgbClr val="F16038"/>
                </a:solidFill>
                <a:effectLst/>
                <a:uLnTx/>
                <a:uFillTx/>
                <a:latin typeface="Calibri"/>
                <a:ea typeface="+mn-ea"/>
                <a:cs typeface="Calibri"/>
                <a:sym typeface="Arial"/>
              </a:rPr>
              <a:t> to learn more and sign up today!</a:t>
            </a:r>
            <a:endParaRPr kumimoji="0" lang="en-US" sz="2400" b="1" i="0" u="none" strike="noStrike" kern="0" cap="none" spc="0" normalizeH="0" baseline="0" noProof="0">
              <a:ln>
                <a:noFill/>
              </a:ln>
              <a:solidFill>
                <a:srgbClr val="F16038"/>
              </a:solidFill>
              <a:effectLst/>
              <a:uLnTx/>
              <a:uFillTx/>
              <a:latin typeface="Calibri" panose="020F0502020204030204"/>
              <a:ea typeface="+mn-ea"/>
              <a:cs typeface="Calibri" panose="020F0502020204030204" pitchFamily="34" charset="0"/>
              <a:sym typeface="Arial"/>
            </a:endParaRPr>
          </a:p>
        </p:txBody>
      </p:sp>
    </p:spTree>
    <p:extLst>
      <p:ext uri="{BB962C8B-B14F-4D97-AF65-F5344CB8AC3E}">
        <p14:creationId xmlns:p14="http://schemas.microsoft.com/office/powerpoint/2010/main" val="18271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descr="Cloud Computing">
            <a:extLst>
              <a:ext uri="{FF2B5EF4-FFF2-40B4-BE49-F238E27FC236}">
                <a16:creationId xmlns:a16="http://schemas.microsoft.com/office/drawing/2014/main" id="{749DE7B0-83CB-4AAB-887F-5281C0C9A9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6193" y="2807332"/>
            <a:ext cx="1113467" cy="1113467"/>
          </a:xfrm>
          <a:prstGeom prst="rect">
            <a:avLst/>
          </a:prstGeom>
        </p:spPr>
      </p:pic>
      <p:sp>
        <p:nvSpPr>
          <p:cNvPr id="18" name="TextBox 17">
            <a:extLst>
              <a:ext uri="{FF2B5EF4-FFF2-40B4-BE49-F238E27FC236}">
                <a16:creationId xmlns:a16="http://schemas.microsoft.com/office/drawing/2014/main" id="{A11B6303-A304-4649-B8FD-231D1E77F4B6}"/>
              </a:ext>
            </a:extLst>
          </p:cNvPr>
          <p:cNvSpPr txBox="1"/>
          <p:nvPr/>
        </p:nvSpPr>
        <p:spPr>
          <a:xfrm>
            <a:off x="4167565" y="2468016"/>
            <a:ext cx="3790725" cy="369332"/>
          </a:xfrm>
          <a:prstGeom prst="rect">
            <a:avLst/>
          </a:prstGeom>
          <a:noFill/>
          <a:ln w="12700">
            <a:noFill/>
          </a:ln>
        </p:spPr>
        <p:txBody>
          <a:bodyPr wrap="square" rtlCol="0" anchor="t">
            <a:spAutoFit/>
          </a:bodyPr>
          <a:lstStyle>
            <a:defPPr>
              <a:defRPr lang="en-US"/>
            </a:defPPr>
            <a:lvl1pPr marR="0" lvl="0" indent="0" algn="ctr" fontAlgn="auto">
              <a:lnSpc>
                <a:spcPct val="100000"/>
              </a:lnSpc>
              <a:spcBef>
                <a:spcPts val="600"/>
              </a:spcBef>
              <a:spcAft>
                <a:spcPts val="600"/>
              </a:spcAft>
              <a:buClrTx/>
              <a:buSzTx/>
              <a:buFontTx/>
              <a:buNone/>
              <a:tabLst/>
              <a:defRPr kumimoji="0" b="1" i="0" u="none" strike="noStrike" cap="none" spc="0" normalizeH="0" baseline="0">
                <a:ln>
                  <a:noFill/>
                </a:ln>
                <a:solidFill>
                  <a:prstClr val="white">
                    <a:lumMod val="95000"/>
                  </a:prstClr>
                </a:solidFill>
                <a:effectLst/>
                <a:uLnTx/>
                <a:uFillTx/>
                <a:latin typeface="Calibri" panose="020F0502020204030204"/>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TECHNOLOGY</a:t>
            </a:r>
          </a:p>
        </p:txBody>
      </p:sp>
      <p:pic>
        <p:nvPicPr>
          <p:cNvPr id="28" name="Graphic 27" descr="Teacher">
            <a:extLst>
              <a:ext uri="{FF2B5EF4-FFF2-40B4-BE49-F238E27FC236}">
                <a16:creationId xmlns:a16="http://schemas.microsoft.com/office/drawing/2014/main" id="{0B38C644-AB16-488B-AA8F-441D2A53F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500" y="2622666"/>
            <a:ext cx="1474995" cy="1474995"/>
          </a:xfrm>
          <a:prstGeom prst="rect">
            <a:avLst/>
          </a:prstGeom>
        </p:spPr>
      </p:pic>
      <p:sp>
        <p:nvSpPr>
          <p:cNvPr id="19" name="TextBox 18">
            <a:extLst>
              <a:ext uri="{FF2B5EF4-FFF2-40B4-BE49-F238E27FC236}">
                <a16:creationId xmlns:a16="http://schemas.microsoft.com/office/drawing/2014/main" id="{FD396FDB-3111-4245-962F-49FE8376E90F}"/>
              </a:ext>
            </a:extLst>
          </p:cNvPr>
          <p:cNvSpPr txBox="1"/>
          <p:nvPr/>
        </p:nvSpPr>
        <p:spPr>
          <a:xfrm>
            <a:off x="8095760" y="2438000"/>
            <a:ext cx="3790725" cy="369332"/>
          </a:xfrm>
          <a:prstGeom prst="rect">
            <a:avLst/>
          </a:prstGeom>
          <a:noFill/>
          <a:ln w="12700">
            <a:noFill/>
          </a:ln>
        </p:spPr>
        <p:txBody>
          <a:bodyPr wrap="square" rtlCol="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PROFESSIONAL DEVELOPMENT</a:t>
            </a:r>
          </a:p>
        </p:txBody>
      </p:sp>
      <p:grpSp>
        <p:nvGrpSpPr>
          <p:cNvPr id="46" name="Group 45">
            <a:extLst>
              <a:ext uri="{FF2B5EF4-FFF2-40B4-BE49-F238E27FC236}">
                <a16:creationId xmlns:a16="http://schemas.microsoft.com/office/drawing/2014/main" id="{6018E48F-DD11-4A0E-8D2A-C78C83805BA4}"/>
              </a:ext>
            </a:extLst>
          </p:cNvPr>
          <p:cNvGrpSpPr/>
          <p:nvPr/>
        </p:nvGrpSpPr>
        <p:grpSpPr>
          <a:xfrm>
            <a:off x="2091268" y="1901102"/>
            <a:ext cx="3454392" cy="474164"/>
            <a:chOff x="2165304" y="1901102"/>
            <a:chExt cx="3930696" cy="474164"/>
          </a:xfrm>
        </p:grpSpPr>
        <p:cxnSp>
          <p:nvCxnSpPr>
            <p:cNvPr id="33" name="Connector: Elbow 32">
              <a:extLst>
                <a:ext uri="{FF2B5EF4-FFF2-40B4-BE49-F238E27FC236}">
                  <a16:creationId xmlns:a16="http://schemas.microsoft.com/office/drawing/2014/main" id="{A932C538-C4A5-4F3F-8B5C-9CF772879F47}"/>
                </a:ext>
              </a:extLst>
            </p:cNvPr>
            <p:cNvCxnSpPr>
              <a:cxnSpLocks/>
              <a:stCxn id="16" idx="2"/>
            </p:cNvCxnSpPr>
            <p:nvPr/>
          </p:nvCxnSpPr>
          <p:spPr>
            <a:xfrm rot="5400000">
              <a:off x="4008540" y="57866"/>
              <a:ext cx="244224" cy="3930696"/>
            </a:xfrm>
            <a:prstGeom prst="bentConnector2">
              <a:avLst/>
            </a:prstGeom>
            <a:ln/>
          </p:spPr>
          <p:style>
            <a:lnRef idx="3">
              <a:schemeClr val="accent2"/>
            </a:lnRef>
            <a:fillRef idx="0">
              <a:schemeClr val="accent2"/>
            </a:fillRef>
            <a:effectRef idx="2">
              <a:schemeClr val="accent2"/>
            </a:effectRef>
            <a:fontRef idx="minor">
              <a:schemeClr val="tx1"/>
            </a:fontRef>
          </p:style>
        </p:cxnSp>
        <p:cxnSp>
          <p:nvCxnSpPr>
            <p:cNvPr id="44" name="Straight Connector 43">
              <a:extLst>
                <a:ext uri="{FF2B5EF4-FFF2-40B4-BE49-F238E27FC236}">
                  <a16:creationId xmlns:a16="http://schemas.microsoft.com/office/drawing/2014/main" id="{16812C9D-0918-48E3-83A5-3B55F374301E}"/>
                </a:ext>
              </a:extLst>
            </p:cNvPr>
            <p:cNvCxnSpPr>
              <a:cxnSpLocks/>
            </p:cNvCxnSpPr>
            <p:nvPr/>
          </p:nvCxnSpPr>
          <p:spPr>
            <a:xfrm flipH="1" flipV="1">
              <a:off x="2165304" y="2142077"/>
              <a:ext cx="1" cy="233189"/>
            </a:xfrm>
            <a:prstGeom prst="line">
              <a:avLst/>
            </a:prstGeom>
            <a:ln/>
          </p:spPr>
          <p:style>
            <a:lnRef idx="3">
              <a:schemeClr val="accent2"/>
            </a:lnRef>
            <a:fillRef idx="0">
              <a:schemeClr val="accent2"/>
            </a:fillRef>
            <a:effectRef idx="2">
              <a:schemeClr val="accent2"/>
            </a:effectRef>
            <a:fontRef idx="minor">
              <a:schemeClr val="tx1"/>
            </a:fontRef>
          </p:style>
        </p:cxnSp>
      </p:grpSp>
      <p:grpSp>
        <p:nvGrpSpPr>
          <p:cNvPr id="47" name="Group 46">
            <a:extLst>
              <a:ext uri="{FF2B5EF4-FFF2-40B4-BE49-F238E27FC236}">
                <a16:creationId xmlns:a16="http://schemas.microsoft.com/office/drawing/2014/main" id="{4F5458D2-1AB7-4D02-8633-689047B825D4}"/>
              </a:ext>
            </a:extLst>
          </p:cNvPr>
          <p:cNvGrpSpPr/>
          <p:nvPr/>
        </p:nvGrpSpPr>
        <p:grpSpPr>
          <a:xfrm flipH="1">
            <a:off x="6384310" y="1843122"/>
            <a:ext cx="3775689" cy="535391"/>
            <a:chOff x="2227134" y="1846862"/>
            <a:chExt cx="3868866" cy="535391"/>
          </a:xfrm>
        </p:grpSpPr>
        <p:cxnSp>
          <p:nvCxnSpPr>
            <p:cNvPr id="48" name="Connector: Elbow 47">
              <a:extLst>
                <a:ext uri="{FF2B5EF4-FFF2-40B4-BE49-F238E27FC236}">
                  <a16:creationId xmlns:a16="http://schemas.microsoft.com/office/drawing/2014/main" id="{0B8A352F-0B3E-48A1-A56D-A5CA1524505F}"/>
                </a:ext>
              </a:extLst>
            </p:cNvPr>
            <p:cNvCxnSpPr>
              <a:cxnSpLocks/>
            </p:cNvCxnSpPr>
            <p:nvPr/>
          </p:nvCxnSpPr>
          <p:spPr>
            <a:xfrm rot="5400000">
              <a:off x="4010466" y="63530"/>
              <a:ext cx="302202" cy="3868866"/>
            </a:xfrm>
            <a:prstGeom prst="bentConnector2">
              <a:avLst/>
            </a:prstGeom>
            <a:ln/>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048B874B-B1E1-4C66-B1FF-38A15721E9FA}"/>
                </a:ext>
              </a:extLst>
            </p:cNvPr>
            <p:cNvCxnSpPr/>
            <p:nvPr/>
          </p:nvCxnSpPr>
          <p:spPr>
            <a:xfrm flipH="1" flipV="1">
              <a:off x="2227134" y="2149064"/>
              <a:ext cx="1" cy="233189"/>
            </a:xfrm>
            <a:prstGeom prst="line">
              <a:avLst/>
            </a:prstGeom>
            <a:ln/>
          </p:spPr>
          <p:style>
            <a:lnRef idx="3">
              <a:schemeClr val="accent2"/>
            </a:lnRef>
            <a:fillRef idx="0">
              <a:schemeClr val="accent2"/>
            </a:fillRef>
            <a:effectRef idx="2">
              <a:schemeClr val="accent2"/>
            </a:effectRef>
            <a:fontRef idx="minor">
              <a:schemeClr val="tx1"/>
            </a:fontRef>
          </p:style>
        </p:cxnSp>
      </p:grpSp>
      <p:cxnSp>
        <p:nvCxnSpPr>
          <p:cNvPr id="51" name="Straight Connector 50">
            <a:extLst>
              <a:ext uri="{FF2B5EF4-FFF2-40B4-BE49-F238E27FC236}">
                <a16:creationId xmlns:a16="http://schemas.microsoft.com/office/drawing/2014/main" id="{381B0699-FEA9-48AB-9675-63423A5AAB95}"/>
              </a:ext>
            </a:extLst>
          </p:cNvPr>
          <p:cNvCxnSpPr/>
          <p:nvPr/>
        </p:nvCxnSpPr>
        <p:spPr>
          <a:xfrm>
            <a:off x="5979590" y="1808298"/>
            <a:ext cx="0" cy="570215"/>
          </a:xfrm>
          <a:prstGeom prst="line">
            <a:avLst/>
          </a:prstGeom>
          <a:ln/>
        </p:spPr>
        <p:style>
          <a:lnRef idx="3">
            <a:schemeClr val="accent2"/>
          </a:lnRef>
          <a:fillRef idx="0">
            <a:schemeClr val="accent2"/>
          </a:fillRef>
          <a:effectRef idx="2">
            <a:schemeClr val="accent2"/>
          </a:effectRef>
          <a:fontRef idx="minor">
            <a:schemeClr val="tx1"/>
          </a:fontRef>
        </p:style>
      </p:cxnSp>
      <p:graphicFrame>
        <p:nvGraphicFramePr>
          <p:cNvPr id="16" name="Table 16">
            <a:extLst>
              <a:ext uri="{FF2B5EF4-FFF2-40B4-BE49-F238E27FC236}">
                <a16:creationId xmlns:a16="http://schemas.microsoft.com/office/drawing/2014/main" id="{0E460E67-86D1-45D8-966C-BFE7A934162E}"/>
              </a:ext>
            </a:extLst>
          </p:cNvPr>
          <p:cNvGraphicFramePr>
            <a:graphicFrameLocks noGrp="1"/>
          </p:cNvGraphicFramePr>
          <p:nvPr/>
        </p:nvGraphicFramePr>
        <p:xfrm>
          <a:off x="2032000" y="1206781"/>
          <a:ext cx="8128000" cy="694321"/>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298788635"/>
                    </a:ext>
                  </a:extLst>
                </a:gridCol>
              </a:tblGrid>
              <a:tr h="694321">
                <a:tc>
                  <a:txBody>
                    <a:bodyPr/>
                    <a:lstStyle/>
                    <a:p>
                      <a:pPr algn="ctr"/>
                      <a:r>
                        <a:rPr lang="en-US" sz="3600" dirty="0"/>
                        <a:t>Texas Home Learning 3.0</a:t>
                      </a:r>
                    </a:p>
                  </a:txBody>
                  <a:tcPr/>
                </a:tc>
                <a:extLst>
                  <a:ext uri="{0D108BD9-81ED-4DB2-BD59-A6C34878D82A}">
                    <a16:rowId xmlns:a16="http://schemas.microsoft.com/office/drawing/2014/main" val="3972975232"/>
                  </a:ext>
                </a:extLst>
              </a:tr>
            </a:tbl>
          </a:graphicData>
        </a:graphic>
      </p:graphicFrame>
      <p:pic>
        <p:nvPicPr>
          <p:cNvPr id="42" name="Graphic 41" descr="Open book">
            <a:extLst>
              <a:ext uri="{FF2B5EF4-FFF2-40B4-BE49-F238E27FC236}">
                <a16:creationId xmlns:a16="http://schemas.microsoft.com/office/drawing/2014/main" id="{59065860-1FCC-4A9B-B102-8A016CCC38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7791" y="2739888"/>
            <a:ext cx="1248354" cy="1248354"/>
          </a:xfrm>
          <a:prstGeom prst="rect">
            <a:avLst/>
          </a:prstGeom>
        </p:spPr>
      </p:pic>
      <p:sp>
        <p:nvSpPr>
          <p:cNvPr id="43" name="TextBox 42">
            <a:extLst>
              <a:ext uri="{FF2B5EF4-FFF2-40B4-BE49-F238E27FC236}">
                <a16:creationId xmlns:a16="http://schemas.microsoft.com/office/drawing/2014/main" id="{4C4DD37F-49F7-44C1-B6A5-A67E5755FB2E}"/>
              </a:ext>
            </a:extLst>
          </p:cNvPr>
          <p:cNvSpPr txBox="1"/>
          <p:nvPr/>
        </p:nvSpPr>
        <p:spPr>
          <a:xfrm>
            <a:off x="335652" y="2454926"/>
            <a:ext cx="3790725" cy="369332"/>
          </a:xfrm>
          <a:prstGeom prst="rect">
            <a:avLst/>
          </a:prstGeom>
          <a:noFill/>
          <a:ln w="12700">
            <a:noFill/>
          </a:ln>
        </p:spPr>
        <p:txBody>
          <a:bodyPr wrap="square" rtlCol="0" anchor="t">
            <a:spAutoFit/>
          </a:bodyPr>
          <a:lstStyle>
            <a:defPPr>
              <a:defRPr lang="en-US"/>
            </a:defPPr>
            <a:lvl1pPr marR="0" lvl="0" indent="0" algn="ctr" fontAlgn="auto">
              <a:lnSpc>
                <a:spcPct val="100000"/>
              </a:lnSpc>
              <a:spcBef>
                <a:spcPts val="600"/>
              </a:spcBef>
              <a:spcAft>
                <a:spcPts val="600"/>
              </a:spcAft>
              <a:buClrTx/>
              <a:buSzTx/>
              <a:buFontTx/>
              <a:buNone/>
              <a:tabLst/>
              <a:defRPr kumimoji="0" b="1" i="0" u="none" strike="noStrike" cap="none" spc="0" normalizeH="0" baseline="0">
                <a:ln>
                  <a:noFill/>
                </a:ln>
                <a:solidFill>
                  <a:srgbClr val="F16038"/>
                </a:solidFill>
                <a:effectLst/>
                <a:uLnTx/>
                <a:uFillTx/>
                <a:latin typeface="Calibri" panose="020F0502020204030204"/>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srgbClr val="F16038"/>
                </a:solidFill>
                <a:effectLst/>
                <a:uLnTx/>
                <a:uFillTx/>
                <a:latin typeface="Calibri" panose="020F0502020204030204"/>
                <a:ea typeface="+mn-ea"/>
                <a:cs typeface="+mn-cs"/>
              </a:rPr>
              <a:t>INSTRUCTIONAL MATERIALS</a:t>
            </a:r>
          </a:p>
        </p:txBody>
      </p:sp>
      <p:sp>
        <p:nvSpPr>
          <p:cNvPr id="2" name="Rectangle 1">
            <a:extLst>
              <a:ext uri="{FF2B5EF4-FFF2-40B4-BE49-F238E27FC236}">
                <a16:creationId xmlns:a16="http://schemas.microsoft.com/office/drawing/2014/main" id="{D452027B-6F10-44A6-8D07-04F1142569AF}"/>
              </a:ext>
            </a:extLst>
          </p:cNvPr>
          <p:cNvSpPr/>
          <p:nvPr/>
        </p:nvSpPr>
        <p:spPr>
          <a:xfrm>
            <a:off x="512823" y="3946286"/>
            <a:ext cx="3258290" cy="120032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PreK-12 digitized, standards-aligned curricular content customized for Texas and the current learning environment</a:t>
            </a:r>
          </a:p>
        </p:txBody>
      </p:sp>
      <p:sp>
        <p:nvSpPr>
          <p:cNvPr id="4" name="Rectangle 3">
            <a:extLst>
              <a:ext uri="{FF2B5EF4-FFF2-40B4-BE49-F238E27FC236}">
                <a16:creationId xmlns:a16="http://schemas.microsoft.com/office/drawing/2014/main" id="{25BAAE50-3384-4CCE-874E-648AC17B3FE9}"/>
              </a:ext>
            </a:extLst>
          </p:cNvPr>
          <p:cNvSpPr/>
          <p:nvPr/>
        </p:nvSpPr>
        <p:spPr>
          <a:xfrm>
            <a:off x="4113447" y="3946286"/>
            <a:ext cx="3732285" cy="120032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Suite of technology tools including a learning management system to support student engagement and instructional collaboration</a:t>
            </a:r>
          </a:p>
        </p:txBody>
      </p:sp>
      <p:sp>
        <p:nvSpPr>
          <p:cNvPr id="5" name="Rectangle 4">
            <a:extLst>
              <a:ext uri="{FF2B5EF4-FFF2-40B4-BE49-F238E27FC236}">
                <a16:creationId xmlns:a16="http://schemas.microsoft.com/office/drawing/2014/main" id="{E4DF1C70-995F-4664-BB3C-0B041E1DB9C3}"/>
              </a:ext>
            </a:extLst>
          </p:cNvPr>
          <p:cNvSpPr/>
          <p:nvPr/>
        </p:nvSpPr>
        <p:spPr>
          <a:xfrm>
            <a:off x="7871145" y="3946286"/>
            <a:ext cx="4320855" cy="1200329"/>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Content and technology focused professional development to support educators with implementation both in classroom and remote settings</a:t>
            </a:r>
          </a:p>
        </p:txBody>
      </p:sp>
      <p:sp>
        <p:nvSpPr>
          <p:cNvPr id="39" name="Rectangle: Rounded Corners 38">
            <a:extLst>
              <a:ext uri="{FF2B5EF4-FFF2-40B4-BE49-F238E27FC236}">
                <a16:creationId xmlns:a16="http://schemas.microsoft.com/office/drawing/2014/main" id="{EBD990B6-4901-4078-B695-29FCE5E7BCC6}"/>
              </a:ext>
            </a:extLst>
          </p:cNvPr>
          <p:cNvSpPr/>
          <p:nvPr/>
        </p:nvSpPr>
        <p:spPr>
          <a:xfrm>
            <a:off x="560174" y="5238474"/>
            <a:ext cx="11326312" cy="66014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6CB9"/>
                </a:solidFill>
                <a:effectLst/>
                <a:uLnTx/>
                <a:uFillTx/>
                <a:latin typeface="Calibri" panose="020F0502020204030204"/>
                <a:ea typeface="+mn-ea"/>
                <a:cs typeface="+mn-cs"/>
              </a:rPr>
              <a:t>Districts may optionally adopt none, part, or all of any of the three components above</a:t>
            </a:r>
            <a:endParaRPr kumimoji="0" lang="en-US" sz="2400" b="1" i="0" u="none" strike="noStrike" kern="1200" cap="none" spc="0" normalizeH="0" baseline="0" noProof="0">
              <a:ln>
                <a:noFill/>
              </a:ln>
              <a:solidFill>
                <a:srgbClr val="0D6CB9"/>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D5894D-BACC-4436-B01D-79774003248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2" name="Title 2">
            <a:extLst>
              <a:ext uri="{FF2B5EF4-FFF2-40B4-BE49-F238E27FC236}">
                <a16:creationId xmlns:a16="http://schemas.microsoft.com/office/drawing/2014/main" id="{42C4CDA3-9AB2-469B-9D0A-00B2DDDBF961}"/>
              </a:ext>
            </a:extLst>
          </p:cNvPr>
          <p:cNvSpPr txBox="1">
            <a:spLocks/>
          </p:cNvSpPr>
          <p:nvPr/>
        </p:nvSpPr>
        <p:spPr>
          <a:xfrm>
            <a:off x="479971" y="208029"/>
            <a:ext cx="10074375"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D6CB9"/>
                </a:solidFill>
                <a:effectLst/>
                <a:uLnTx/>
                <a:uFillTx/>
                <a:latin typeface="Calibri" panose="020F0502020204030204"/>
                <a:ea typeface="+mj-ea"/>
                <a:cs typeface="+mj-cs"/>
              </a:rPr>
              <a:t>THL 3.0 is an optional, aligned suite of resources that educators can use fully or in-part in the new learning environment</a:t>
            </a:r>
          </a:p>
        </p:txBody>
      </p:sp>
    </p:spTree>
    <p:extLst>
      <p:ext uri="{BB962C8B-B14F-4D97-AF65-F5344CB8AC3E}">
        <p14:creationId xmlns:p14="http://schemas.microsoft.com/office/powerpoint/2010/main" val="3683307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3F09AB-D8FF-4407-B2DD-06DBFF39C6CE}"/>
              </a:ext>
            </a:extLst>
          </p:cNvPr>
          <p:cNvSpPr>
            <a:spLocks noGrp="1"/>
          </p:cNvSpPr>
          <p:nvPr>
            <p:ph type="title"/>
          </p:nvPr>
        </p:nvSpPr>
        <p:spPr/>
        <p:txBody>
          <a:bodyPr/>
          <a:lstStyle/>
          <a:p>
            <a:r>
              <a:rPr lang="en-US"/>
              <a:t>Texas Home Learning is being built to address this crisis</a:t>
            </a:r>
          </a:p>
        </p:txBody>
      </p:sp>
      <p:sp>
        <p:nvSpPr>
          <p:cNvPr id="5" name="Content Placeholder 4">
            <a:extLst>
              <a:ext uri="{FF2B5EF4-FFF2-40B4-BE49-F238E27FC236}">
                <a16:creationId xmlns:a16="http://schemas.microsoft.com/office/drawing/2014/main" id="{39FDCD8A-A3F9-4C52-9B0E-AD3214A05749}"/>
              </a:ext>
            </a:extLst>
          </p:cNvPr>
          <p:cNvSpPr>
            <a:spLocks noGrp="1"/>
          </p:cNvSpPr>
          <p:nvPr>
            <p:ph idx="1"/>
          </p:nvPr>
        </p:nvSpPr>
        <p:spPr>
          <a:xfrm>
            <a:off x="712380" y="1122138"/>
            <a:ext cx="4218849" cy="4351338"/>
          </a:xfrm>
        </p:spPr>
        <p:txBody>
          <a:bodyPr/>
          <a:lstStyle/>
          <a:p>
            <a:pPr marL="0" indent="0">
              <a:buNone/>
            </a:pPr>
            <a:r>
              <a:rPr lang="en-US">
                <a:solidFill>
                  <a:schemeClr val="accent5"/>
                </a:solidFill>
              </a:rPr>
              <a:t>THL 3.0 curricular resources are being selected through a </a:t>
            </a:r>
            <a:r>
              <a:rPr lang="en-US" b="1">
                <a:solidFill>
                  <a:schemeClr val="accent5"/>
                </a:solidFill>
              </a:rPr>
              <a:t>competitive solicitation process</a:t>
            </a:r>
            <a:r>
              <a:rPr lang="en-US">
                <a:solidFill>
                  <a:schemeClr val="accent5"/>
                </a:solidFill>
              </a:rPr>
              <a:t> based on </a:t>
            </a:r>
            <a:r>
              <a:rPr lang="en-US" b="1">
                <a:solidFill>
                  <a:schemeClr val="accent5"/>
                </a:solidFill>
              </a:rPr>
              <a:t>ability of publisher to develop </a:t>
            </a:r>
            <a:r>
              <a:rPr lang="en-US">
                <a:solidFill>
                  <a:schemeClr val="accent5"/>
                </a:solidFill>
              </a:rPr>
              <a:t>high quality, TEKS-aligned instructional materials designed for </a:t>
            </a:r>
            <a:r>
              <a:rPr lang="en-US" b="1">
                <a:solidFill>
                  <a:schemeClr val="accent5"/>
                </a:solidFill>
              </a:rPr>
              <a:t>flexibility in this new learning environment </a:t>
            </a:r>
            <a:r>
              <a:rPr lang="en-US">
                <a:solidFill>
                  <a:schemeClr val="accent5"/>
                </a:solidFill>
              </a:rPr>
              <a:t>and accessible to all learners </a:t>
            </a:r>
          </a:p>
          <a:p>
            <a:endParaRPr lang="en-US" sz="3200"/>
          </a:p>
        </p:txBody>
      </p:sp>
      <p:sp>
        <p:nvSpPr>
          <p:cNvPr id="6" name="Content Placeholder 5">
            <a:extLst>
              <a:ext uri="{FF2B5EF4-FFF2-40B4-BE49-F238E27FC236}">
                <a16:creationId xmlns:a16="http://schemas.microsoft.com/office/drawing/2014/main" id="{C486E102-C591-441B-892A-4C3CA6F02880}"/>
              </a:ext>
            </a:extLst>
          </p:cNvPr>
          <p:cNvSpPr>
            <a:spLocks noGrp="1"/>
          </p:cNvSpPr>
          <p:nvPr>
            <p:ph idx="13"/>
          </p:nvPr>
        </p:nvSpPr>
        <p:spPr>
          <a:xfrm>
            <a:off x="5181600" y="1275448"/>
            <a:ext cx="6652437" cy="3944734"/>
          </a:xfrm>
        </p:spPr>
        <p:txBody>
          <a:bodyPr/>
          <a:lstStyle/>
          <a:p>
            <a:r>
              <a:rPr lang="en-US" sz="2000">
                <a:solidFill>
                  <a:schemeClr val="accent5"/>
                </a:solidFill>
              </a:rPr>
              <a:t>No off-the-shelf curriculum is built for the unprecedented nature of the current situation for Texas schools</a:t>
            </a:r>
          </a:p>
          <a:p>
            <a:r>
              <a:rPr lang="en-US" sz="2000">
                <a:solidFill>
                  <a:schemeClr val="accent5"/>
                </a:solidFill>
              </a:rPr>
              <a:t>THL curricular resources are being developed specifically for Texas schools in this new learning environment </a:t>
            </a:r>
          </a:p>
          <a:p>
            <a:r>
              <a:rPr lang="en-US" sz="2000">
                <a:solidFill>
                  <a:schemeClr val="accent5"/>
                </a:solidFill>
              </a:rPr>
              <a:t>THL 3.0 curricular materials will undergo a rigorous review process to confirm alignment with TEKS and quality standards </a:t>
            </a:r>
          </a:p>
          <a:p>
            <a:r>
              <a:rPr lang="en-US" sz="2000">
                <a:solidFill>
                  <a:schemeClr val="accent5"/>
                </a:solidFill>
              </a:rPr>
              <a:t>Texas teachers will be involved in the review process before the release of each set of materials to interested districts </a:t>
            </a:r>
          </a:p>
          <a:p>
            <a:r>
              <a:rPr lang="en-US" sz="2000">
                <a:solidFill>
                  <a:schemeClr val="accent5"/>
                </a:solidFill>
              </a:rPr>
              <a:t>Continuous improvements will be made to the materials, informed by feedback from Texas teachers and other stakeholders </a:t>
            </a:r>
          </a:p>
        </p:txBody>
      </p:sp>
      <p:sp>
        <p:nvSpPr>
          <p:cNvPr id="3" name="Slide Number Placeholder 2">
            <a:extLst>
              <a:ext uri="{FF2B5EF4-FFF2-40B4-BE49-F238E27FC236}">
                <a16:creationId xmlns:a16="http://schemas.microsoft.com/office/drawing/2014/main" id="{865EE31D-75C6-4285-AD28-0DA5671FB5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39A8376-CD8B-4034-BDF1-C1C5AB03F084}"/>
              </a:ext>
            </a:extLst>
          </p:cNvPr>
          <p:cNvSpPr/>
          <p:nvPr/>
        </p:nvSpPr>
        <p:spPr>
          <a:xfrm>
            <a:off x="5121701" y="1101073"/>
            <a:ext cx="6772233" cy="4232928"/>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90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fontScale="90000"/>
          </a:bodyPr>
          <a:lstStyle/>
          <a:p>
            <a:r>
              <a:rPr lang="en-US"/>
              <a:t>THL curricular resources are being developed specifically for Texas schools in this new learning environment</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8FC955-82A3-419C-86F3-B329A81CC427}"/>
              </a:ext>
            </a:extLst>
          </p:cNvPr>
          <p:cNvGrpSpPr/>
          <p:nvPr/>
        </p:nvGrpSpPr>
        <p:grpSpPr>
          <a:xfrm>
            <a:off x="705694" y="1310181"/>
            <a:ext cx="10439960" cy="1062390"/>
            <a:chOff x="1804284" y="1462079"/>
            <a:chExt cx="7843696" cy="1062390"/>
          </a:xfrm>
        </p:grpSpPr>
        <p:sp>
          <p:nvSpPr>
            <p:cNvPr id="33" name="Rectangle: Rounded Corners 32">
              <a:extLst>
                <a:ext uri="{FF2B5EF4-FFF2-40B4-BE49-F238E27FC236}">
                  <a16:creationId xmlns:a16="http://schemas.microsoft.com/office/drawing/2014/main" id="{C8D61D10-07A9-42B2-ADBA-FA500B0B1517}"/>
                </a:ext>
              </a:extLst>
            </p:cNvPr>
            <p:cNvSpPr/>
            <p:nvPr/>
          </p:nvSpPr>
          <p:spPr>
            <a:xfrm>
              <a:off x="1804284" y="1462079"/>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943FAD4-F42F-47F1-BA01-95EE698E0E8A}"/>
                </a:ext>
              </a:extLst>
            </p:cNvPr>
            <p:cNvSpPr/>
            <p:nvPr/>
          </p:nvSpPr>
          <p:spPr>
            <a:xfrm>
              <a:off x="1804284" y="1462079"/>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88E5B012-398C-4197-8AAE-CED2927E7337}"/>
              </a:ext>
            </a:extLst>
          </p:cNvPr>
          <p:cNvGrpSpPr/>
          <p:nvPr/>
        </p:nvGrpSpPr>
        <p:grpSpPr>
          <a:xfrm>
            <a:off x="705694" y="2448899"/>
            <a:ext cx="10439960" cy="1062390"/>
            <a:chOff x="2326552" y="2734361"/>
            <a:chExt cx="7843696" cy="1062390"/>
          </a:xfrm>
        </p:grpSpPr>
        <p:sp>
          <p:nvSpPr>
            <p:cNvPr id="35" name="Rectangle: Rounded Corners 34">
              <a:extLst>
                <a:ext uri="{FF2B5EF4-FFF2-40B4-BE49-F238E27FC236}">
                  <a16:creationId xmlns:a16="http://schemas.microsoft.com/office/drawing/2014/main" id="{A20A2687-0C08-4A09-B860-1BBC49C6A234}"/>
                </a:ext>
              </a:extLst>
            </p:cNvPr>
            <p:cNvSpPr/>
            <p:nvPr/>
          </p:nvSpPr>
          <p:spPr>
            <a:xfrm>
              <a:off x="2326552" y="2734361"/>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2326552" y="2734361"/>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grpSp>
      <p:grpSp>
        <p:nvGrpSpPr>
          <p:cNvPr id="49" name="Group 48">
            <a:extLst>
              <a:ext uri="{FF2B5EF4-FFF2-40B4-BE49-F238E27FC236}">
                <a16:creationId xmlns:a16="http://schemas.microsoft.com/office/drawing/2014/main" id="{BBF8C97B-F69E-4E5C-BB5F-65E4FC3D8D64}"/>
              </a:ext>
            </a:extLst>
          </p:cNvPr>
          <p:cNvGrpSpPr/>
          <p:nvPr/>
        </p:nvGrpSpPr>
        <p:grpSpPr>
          <a:xfrm>
            <a:off x="705694" y="3587617"/>
            <a:ext cx="10439960" cy="1062390"/>
            <a:chOff x="2478952" y="4006642"/>
            <a:chExt cx="7843696" cy="1062390"/>
          </a:xfrm>
        </p:grpSpPr>
        <p:sp>
          <p:nvSpPr>
            <p:cNvPr id="39" name="Rectangle: Rounded Corners 38">
              <a:extLst>
                <a:ext uri="{FF2B5EF4-FFF2-40B4-BE49-F238E27FC236}">
                  <a16:creationId xmlns:a16="http://schemas.microsoft.com/office/drawing/2014/main" id="{EA91FD6A-F757-4BED-AD68-F0E9DEE7D4B5}"/>
                </a:ext>
              </a:extLst>
            </p:cNvPr>
            <p:cNvSpPr/>
            <p:nvPr/>
          </p:nvSpPr>
          <p:spPr>
            <a:xfrm>
              <a:off x="2478952" y="400664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2478952" y="400664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grpSp>
      <p:grpSp>
        <p:nvGrpSpPr>
          <p:cNvPr id="50" name="Group 49">
            <a:extLst>
              <a:ext uri="{FF2B5EF4-FFF2-40B4-BE49-F238E27FC236}">
                <a16:creationId xmlns:a16="http://schemas.microsoft.com/office/drawing/2014/main" id="{37FFDCBC-BBD1-4A89-B0EE-A40CADABF2CC}"/>
              </a:ext>
            </a:extLst>
          </p:cNvPr>
          <p:cNvGrpSpPr/>
          <p:nvPr/>
        </p:nvGrpSpPr>
        <p:grpSpPr>
          <a:xfrm>
            <a:off x="705694" y="4726334"/>
            <a:ext cx="10439960" cy="1062390"/>
            <a:chOff x="2158742" y="4878232"/>
            <a:chExt cx="7843696" cy="1062390"/>
          </a:xfrm>
        </p:grpSpPr>
        <p:sp>
          <p:nvSpPr>
            <p:cNvPr id="43" name="Rectangle: Rounded Corners 42">
              <a:extLst>
                <a:ext uri="{FF2B5EF4-FFF2-40B4-BE49-F238E27FC236}">
                  <a16:creationId xmlns:a16="http://schemas.microsoft.com/office/drawing/2014/main" id="{3FF0A99C-156C-4223-AF23-1B8C475D17D3}"/>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17BF4E4-FBCD-44EB-AC41-816C4D035878}"/>
              </a:ext>
            </a:extLst>
          </p:cNvPr>
          <p:cNvSpPr txBox="1"/>
          <p:nvPr/>
        </p:nvSpPr>
        <p:spPr>
          <a:xfrm>
            <a:off x="4006628" y="4794068"/>
            <a:ext cx="697766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 district adapt or adoption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Product specific webinars and onboarding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Ongoing product improvements and supports for implementation</a:t>
            </a:r>
          </a:p>
        </p:txBody>
      </p:sp>
      <p:sp>
        <p:nvSpPr>
          <p:cNvPr id="52" name="TextBox 51">
            <a:extLst>
              <a:ext uri="{FF2B5EF4-FFF2-40B4-BE49-F238E27FC236}">
                <a16:creationId xmlns:a16="http://schemas.microsoft.com/office/drawing/2014/main" id="{D6193916-A611-4E84-AAA9-E7DB64170581}"/>
              </a:ext>
            </a:extLst>
          </p:cNvPr>
          <p:cNvSpPr txBox="1"/>
          <p:nvPr/>
        </p:nvSpPr>
        <p:spPr>
          <a:xfrm>
            <a:off x="4006629" y="2485173"/>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Texas teachers will be involved in a TEKS and quality review process before release of each set of materials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Continuous improvements will be made to materials on ongoing basis </a:t>
            </a:r>
          </a:p>
        </p:txBody>
      </p:sp>
      <p:sp>
        <p:nvSpPr>
          <p:cNvPr id="56" name="TextBox 55">
            <a:extLst>
              <a:ext uri="{FF2B5EF4-FFF2-40B4-BE49-F238E27FC236}">
                <a16:creationId xmlns:a16="http://schemas.microsoft.com/office/drawing/2014/main" id="{039572E9-EE95-4177-8E34-BF6E853A2435}"/>
              </a:ext>
            </a:extLst>
          </p:cNvPr>
          <p:cNvSpPr txBox="1"/>
          <p:nvPr/>
        </p:nvSpPr>
        <p:spPr>
          <a:xfrm>
            <a:off x="4006629" y="3676599"/>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Once approved, materials will be available through Schoology, as standalone resources or through other learning or content management systems</a:t>
            </a:r>
          </a:p>
        </p:txBody>
      </p:sp>
      <p:sp>
        <p:nvSpPr>
          <p:cNvPr id="58" name="TextBox 57">
            <a:extLst>
              <a:ext uri="{FF2B5EF4-FFF2-40B4-BE49-F238E27FC236}">
                <a16:creationId xmlns:a16="http://schemas.microsoft.com/office/drawing/2014/main" id="{B8941255-A78E-4449-A4C0-E4D93948D9B7}"/>
              </a:ext>
            </a:extLst>
          </p:cNvPr>
          <p:cNvSpPr txBox="1"/>
          <p:nvPr/>
        </p:nvSpPr>
        <p:spPr>
          <a:xfrm>
            <a:off x="4006629" y="1554787"/>
            <a:ext cx="71356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THL curricular resources are being developed specifically for Texas schools in this new learning environment </a:t>
            </a:r>
          </a:p>
        </p:txBody>
      </p:sp>
    </p:spTree>
    <p:extLst>
      <p:ext uri="{BB962C8B-B14F-4D97-AF65-F5344CB8AC3E}">
        <p14:creationId xmlns:p14="http://schemas.microsoft.com/office/powerpoint/2010/main" val="3952476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C16C-B332-4C49-8A18-B7940680BD9F}"/>
              </a:ext>
            </a:extLst>
          </p:cNvPr>
          <p:cNvSpPr>
            <a:spLocks noGrp="1"/>
          </p:cNvSpPr>
          <p:nvPr>
            <p:ph type="title"/>
          </p:nvPr>
        </p:nvSpPr>
        <p:spPr/>
        <p:txBody>
          <a:bodyPr>
            <a:normAutofit fontScale="90000"/>
          </a:bodyPr>
          <a:lstStyle/>
          <a:p>
            <a:r>
              <a:rPr lang="en-US"/>
              <a:t>THL curricular resources are being developed specifically for Texas schools in this new learning environment</a:t>
            </a:r>
          </a:p>
        </p:txBody>
      </p:sp>
      <p:sp>
        <p:nvSpPr>
          <p:cNvPr id="4" name="Slide Number Placeholder 3">
            <a:extLst>
              <a:ext uri="{FF2B5EF4-FFF2-40B4-BE49-F238E27FC236}">
                <a16:creationId xmlns:a16="http://schemas.microsoft.com/office/drawing/2014/main" id="{DD51207C-C4F7-439B-AE0A-5DD02ECD416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628FC955-82A3-419C-86F3-B329A81CC427}"/>
              </a:ext>
            </a:extLst>
          </p:cNvPr>
          <p:cNvGrpSpPr/>
          <p:nvPr/>
        </p:nvGrpSpPr>
        <p:grpSpPr>
          <a:xfrm>
            <a:off x="705694" y="1310181"/>
            <a:ext cx="10439960" cy="1062390"/>
            <a:chOff x="1804284" y="1462079"/>
            <a:chExt cx="7843696" cy="1062390"/>
          </a:xfrm>
        </p:grpSpPr>
        <p:sp>
          <p:nvSpPr>
            <p:cNvPr id="33" name="Rectangle: Rounded Corners 32">
              <a:extLst>
                <a:ext uri="{FF2B5EF4-FFF2-40B4-BE49-F238E27FC236}">
                  <a16:creationId xmlns:a16="http://schemas.microsoft.com/office/drawing/2014/main" id="{C8D61D10-07A9-42B2-ADBA-FA500B0B1517}"/>
                </a:ext>
              </a:extLst>
            </p:cNvPr>
            <p:cNvSpPr/>
            <p:nvPr/>
          </p:nvSpPr>
          <p:spPr>
            <a:xfrm>
              <a:off x="1804284" y="1462079"/>
              <a:ext cx="7843696" cy="1062390"/>
            </a:xfrm>
            <a:prstGeom prst="roundRect">
              <a:avLst/>
            </a:prstGeom>
            <a:solidFill>
              <a:srgbClr val="D9F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943FAD4-F42F-47F1-BA01-95EE698E0E8A}"/>
                </a:ext>
              </a:extLst>
            </p:cNvPr>
            <p:cNvSpPr/>
            <p:nvPr/>
          </p:nvSpPr>
          <p:spPr>
            <a:xfrm>
              <a:off x="1804284" y="1462079"/>
              <a:ext cx="2480041" cy="1062390"/>
            </a:xfrm>
            <a:prstGeom prst="roundRect">
              <a:avLst/>
            </a:prstGeom>
            <a:solidFill>
              <a:srgbClr val="37A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Develop</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88E5B012-398C-4197-8AAE-CED2927E7337}"/>
              </a:ext>
            </a:extLst>
          </p:cNvPr>
          <p:cNvGrpSpPr/>
          <p:nvPr/>
        </p:nvGrpSpPr>
        <p:grpSpPr>
          <a:xfrm>
            <a:off x="705694" y="2448899"/>
            <a:ext cx="10439960" cy="1062390"/>
            <a:chOff x="2326552" y="2734361"/>
            <a:chExt cx="7843696" cy="1062390"/>
          </a:xfrm>
        </p:grpSpPr>
        <p:sp>
          <p:nvSpPr>
            <p:cNvPr id="35" name="Rectangle: Rounded Corners 34">
              <a:extLst>
                <a:ext uri="{FF2B5EF4-FFF2-40B4-BE49-F238E27FC236}">
                  <a16:creationId xmlns:a16="http://schemas.microsoft.com/office/drawing/2014/main" id="{A20A2687-0C08-4A09-B860-1BBC49C6A234}"/>
                </a:ext>
              </a:extLst>
            </p:cNvPr>
            <p:cNvSpPr/>
            <p:nvPr/>
          </p:nvSpPr>
          <p:spPr>
            <a:xfrm>
              <a:off x="2326552" y="2734361"/>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7DD4F01-29C4-4039-8059-74BE3FA9A332}"/>
                </a:ext>
              </a:extLst>
            </p:cNvPr>
            <p:cNvSpPr/>
            <p:nvPr/>
          </p:nvSpPr>
          <p:spPr>
            <a:xfrm>
              <a:off x="2326552" y="2734361"/>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Review</a:t>
              </a:r>
            </a:p>
          </p:txBody>
        </p:sp>
      </p:grpSp>
      <p:grpSp>
        <p:nvGrpSpPr>
          <p:cNvPr id="49" name="Group 48">
            <a:extLst>
              <a:ext uri="{FF2B5EF4-FFF2-40B4-BE49-F238E27FC236}">
                <a16:creationId xmlns:a16="http://schemas.microsoft.com/office/drawing/2014/main" id="{BBF8C97B-F69E-4E5C-BB5F-65E4FC3D8D64}"/>
              </a:ext>
            </a:extLst>
          </p:cNvPr>
          <p:cNvGrpSpPr/>
          <p:nvPr/>
        </p:nvGrpSpPr>
        <p:grpSpPr>
          <a:xfrm>
            <a:off x="705694" y="3587617"/>
            <a:ext cx="10439960" cy="1062390"/>
            <a:chOff x="2478952" y="4006642"/>
            <a:chExt cx="7843696" cy="1062390"/>
          </a:xfrm>
        </p:grpSpPr>
        <p:sp>
          <p:nvSpPr>
            <p:cNvPr id="39" name="Rectangle: Rounded Corners 38">
              <a:extLst>
                <a:ext uri="{FF2B5EF4-FFF2-40B4-BE49-F238E27FC236}">
                  <a16:creationId xmlns:a16="http://schemas.microsoft.com/office/drawing/2014/main" id="{EA91FD6A-F757-4BED-AD68-F0E9DEE7D4B5}"/>
                </a:ext>
              </a:extLst>
            </p:cNvPr>
            <p:cNvSpPr/>
            <p:nvPr/>
          </p:nvSpPr>
          <p:spPr>
            <a:xfrm>
              <a:off x="2478952" y="400664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6601E6F3-AB37-40D7-89A0-B0B94BB990B6}"/>
                </a:ext>
              </a:extLst>
            </p:cNvPr>
            <p:cNvSpPr/>
            <p:nvPr/>
          </p:nvSpPr>
          <p:spPr>
            <a:xfrm>
              <a:off x="2478952" y="400664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Release</a:t>
              </a:r>
            </a:p>
          </p:txBody>
        </p:sp>
      </p:grpSp>
      <p:grpSp>
        <p:nvGrpSpPr>
          <p:cNvPr id="50" name="Group 49">
            <a:extLst>
              <a:ext uri="{FF2B5EF4-FFF2-40B4-BE49-F238E27FC236}">
                <a16:creationId xmlns:a16="http://schemas.microsoft.com/office/drawing/2014/main" id="{37FFDCBC-BBD1-4A89-B0EE-A40CADABF2CC}"/>
              </a:ext>
            </a:extLst>
          </p:cNvPr>
          <p:cNvGrpSpPr/>
          <p:nvPr/>
        </p:nvGrpSpPr>
        <p:grpSpPr>
          <a:xfrm>
            <a:off x="705694" y="4726334"/>
            <a:ext cx="10439960" cy="1062390"/>
            <a:chOff x="2158742" y="4878232"/>
            <a:chExt cx="7843696" cy="1062390"/>
          </a:xfrm>
        </p:grpSpPr>
        <p:sp>
          <p:nvSpPr>
            <p:cNvPr id="43" name="Rectangle: Rounded Corners 42">
              <a:extLst>
                <a:ext uri="{FF2B5EF4-FFF2-40B4-BE49-F238E27FC236}">
                  <a16:creationId xmlns:a16="http://schemas.microsoft.com/office/drawing/2014/main" id="{3FF0A99C-156C-4223-AF23-1B8C475D17D3}"/>
                </a:ext>
              </a:extLst>
            </p:cNvPr>
            <p:cNvSpPr/>
            <p:nvPr/>
          </p:nvSpPr>
          <p:spPr>
            <a:xfrm>
              <a:off x="2158742" y="4878232"/>
              <a:ext cx="7843696" cy="1062390"/>
            </a:xfrm>
            <a:prstGeom prst="roundRect">
              <a:avLst/>
            </a:prstGeom>
            <a:solidFill>
              <a:srgbClr val="DF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FEF2419F-A43C-4255-90BB-A9D8CDF44F13}"/>
                </a:ext>
              </a:extLst>
            </p:cNvPr>
            <p:cNvSpPr/>
            <p:nvPr/>
          </p:nvSpPr>
          <p:spPr>
            <a:xfrm>
              <a:off x="2158742" y="4878232"/>
              <a:ext cx="2480041" cy="10623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17BF4E4-FBCD-44EB-AC41-816C4D035878}"/>
              </a:ext>
            </a:extLst>
          </p:cNvPr>
          <p:cNvSpPr txBox="1"/>
          <p:nvPr/>
        </p:nvSpPr>
        <p:spPr>
          <a:xfrm>
            <a:off x="4006628" y="4794068"/>
            <a:ext cx="6977669"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Support district adapt or adoption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Product specific webinars and onboarding trainings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Ongoing product improvements and supports for implementation</a:t>
            </a:r>
          </a:p>
        </p:txBody>
      </p:sp>
      <p:sp>
        <p:nvSpPr>
          <p:cNvPr id="52" name="TextBox 51">
            <a:extLst>
              <a:ext uri="{FF2B5EF4-FFF2-40B4-BE49-F238E27FC236}">
                <a16:creationId xmlns:a16="http://schemas.microsoft.com/office/drawing/2014/main" id="{D6193916-A611-4E84-AAA9-E7DB64170581}"/>
              </a:ext>
            </a:extLst>
          </p:cNvPr>
          <p:cNvSpPr txBox="1"/>
          <p:nvPr/>
        </p:nvSpPr>
        <p:spPr>
          <a:xfrm>
            <a:off x="4006629" y="2485173"/>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Texas teachers will be involved in a TEKS and quality review process before release of each set of materials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Continuous improvements will be made to materials on ongoing basis </a:t>
            </a:r>
          </a:p>
        </p:txBody>
      </p:sp>
      <p:sp>
        <p:nvSpPr>
          <p:cNvPr id="56" name="TextBox 55">
            <a:extLst>
              <a:ext uri="{FF2B5EF4-FFF2-40B4-BE49-F238E27FC236}">
                <a16:creationId xmlns:a16="http://schemas.microsoft.com/office/drawing/2014/main" id="{039572E9-EE95-4177-8E34-BF6E853A2435}"/>
              </a:ext>
            </a:extLst>
          </p:cNvPr>
          <p:cNvSpPr txBox="1"/>
          <p:nvPr/>
        </p:nvSpPr>
        <p:spPr>
          <a:xfrm>
            <a:off x="4006629" y="3676599"/>
            <a:ext cx="713568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Once approved, materials will be available through Schoology, as standalone resources or through other learning or content management systems</a:t>
            </a:r>
          </a:p>
        </p:txBody>
      </p:sp>
      <p:sp>
        <p:nvSpPr>
          <p:cNvPr id="58" name="TextBox 57">
            <a:extLst>
              <a:ext uri="{FF2B5EF4-FFF2-40B4-BE49-F238E27FC236}">
                <a16:creationId xmlns:a16="http://schemas.microsoft.com/office/drawing/2014/main" id="{B8941255-A78E-4449-A4C0-E4D93948D9B7}"/>
              </a:ext>
            </a:extLst>
          </p:cNvPr>
          <p:cNvSpPr txBox="1"/>
          <p:nvPr/>
        </p:nvSpPr>
        <p:spPr>
          <a:xfrm>
            <a:off x="4006629" y="1554787"/>
            <a:ext cx="71356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THL curricular resources are being developed specifically for Texas schools in this new learning environment </a:t>
            </a:r>
          </a:p>
        </p:txBody>
      </p:sp>
    </p:spTree>
    <p:extLst>
      <p:ext uri="{BB962C8B-B14F-4D97-AF65-F5344CB8AC3E}">
        <p14:creationId xmlns:p14="http://schemas.microsoft.com/office/powerpoint/2010/main" val="3744949039"/>
      </p:ext>
    </p:extLst>
  </p:cSld>
  <p:clrMapOvr>
    <a:masterClrMapping/>
  </p:clrMapOvr>
</p:sld>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07000"/>
          </a:lnSpc>
          <a:spcAft>
            <a:spcPts val="800"/>
          </a:spcAft>
          <a:defRPr dirty="0" smtClean="0"/>
        </a:defPPr>
      </a:lstStyle>
    </a:tx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1_ 10.10.18" id="{94AB2489-7620-4D53-B51A-B7695CC415DF}" vid="{7477C27E-C08C-4A50-BCD5-D4B09D6A4835}"/>
    </a:ext>
  </a:extLst>
</a:theme>
</file>

<file path=ppt/theme/theme4.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1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lumMod val="95000"/>
          </a:schemeClr>
        </a:solidFill>
      </a:spPr>
      <a:bodyPr wrap="square">
        <a:spAutoFit/>
      </a:bodyPr>
      <a:lstStyle>
        <a:defPPr algn="ctr">
          <a:lnSpc>
            <a:spcPct val="107000"/>
          </a:lnSpc>
          <a:spcAft>
            <a:spcPts val="800"/>
          </a:spcAft>
          <a:defRPr b="1" u="sng" dirty="0" smtClean="0"/>
        </a:defPPr>
      </a:lstStyle>
    </a:txDef>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Office Theme">
  <a:themeElements>
    <a:clrScheme name="TEA-Bridge">
      <a:dk1>
        <a:srgbClr val="003662"/>
      </a:dk1>
      <a:lt1>
        <a:srgbClr val="FFFFFF"/>
      </a:lt1>
      <a:dk2>
        <a:srgbClr val="5E5E5E"/>
      </a:dk2>
      <a:lt2>
        <a:srgbClr val="D5D5D5"/>
      </a:lt2>
      <a:accent1>
        <a:srgbClr val="003662"/>
      </a:accent1>
      <a:accent2>
        <a:srgbClr val="196CB6"/>
      </a:accent2>
      <a:accent3>
        <a:srgbClr val="D51C28"/>
      </a:accent3>
      <a:accent4>
        <a:srgbClr val="70C8E6"/>
      </a:accent4>
      <a:accent5>
        <a:srgbClr val="92C83E"/>
      </a:accent5>
      <a:accent6>
        <a:srgbClr val="FC9324"/>
      </a:accent6>
      <a:hlink>
        <a:srgbClr val="D41C28"/>
      </a:hlink>
      <a:folHlink>
        <a:srgbClr val="196CB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60000"/>
            <a:lumOff val="40000"/>
          </a:schemeClr>
        </a:solidFill>
        <a:ln>
          <a:noFill/>
        </a:ln>
      </a:spPr>
      <a:bodyPr rtlCol="0" anchor="ctr"/>
      <a:lstStyle>
        <a:defPPr algn="ctr">
          <a:defRPr dirty="0"/>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sz="1800">
            <a:latin typeface="Open Sans"/>
            <a:cs typeface="Open Sans"/>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3688</Words>
  <Application>Microsoft Office PowerPoint</Application>
  <PresentationFormat>Widescreen</PresentationFormat>
  <Paragraphs>607</Paragraphs>
  <Slides>48</Slides>
  <Notes>21</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48</vt:i4>
      </vt:variant>
    </vt:vector>
  </HeadingPairs>
  <TitlesOfParts>
    <vt:vector size="66" baseType="lpstr">
      <vt:lpstr>-apple-system</vt:lpstr>
      <vt:lpstr>Arial</vt:lpstr>
      <vt:lpstr>Calibri</vt:lpstr>
      <vt:lpstr>Calibri Light</vt:lpstr>
      <vt:lpstr>Courier New</vt:lpstr>
      <vt:lpstr>Lucida Grande</vt:lpstr>
      <vt:lpstr>Open Sans</vt:lpstr>
      <vt:lpstr>Open Sans</vt:lpstr>
      <vt:lpstr>Open Sans (Headings)</vt:lpstr>
      <vt:lpstr>Open Sans Light</vt:lpstr>
      <vt:lpstr>Symbol</vt:lpstr>
      <vt:lpstr>Wingdings</vt:lpstr>
      <vt:lpstr>2_Office Theme</vt:lpstr>
      <vt:lpstr>3_Office Theme</vt:lpstr>
      <vt:lpstr>TEA Main Slide</vt:lpstr>
      <vt:lpstr>4_Office Theme</vt:lpstr>
      <vt:lpstr>5_Office Theme</vt:lpstr>
      <vt:lpstr>Office Theme</vt:lpstr>
      <vt:lpstr>Texas Home Learning 3.0 August 19, 2020</vt:lpstr>
      <vt:lpstr>PowerPoint Presentation</vt:lpstr>
      <vt:lpstr>What is different about THL 3.0?</vt:lpstr>
      <vt:lpstr>THL 3.0 is an optional, aligned suite of resources that educators can use fully or in-part in the new learning environment</vt:lpstr>
      <vt:lpstr>PowerPoint Presentation</vt:lpstr>
      <vt:lpstr>PowerPoint Presentation</vt:lpstr>
      <vt:lpstr>Texas Home Learning is being built to address this crisis</vt:lpstr>
      <vt:lpstr>THL curricular resources are being developed specifically for Texas schools in this new learning environment</vt:lpstr>
      <vt:lpstr>THL curricular resources are being developed specifically for Texas schools in this new learning environment</vt:lpstr>
      <vt:lpstr>PowerPoint Presentation</vt:lpstr>
      <vt:lpstr>THL 3.0 Curricular Resources Are Digitized and Designed for the New Learning Environment</vt:lpstr>
      <vt:lpstr>THL 3.0: Math Preview</vt:lpstr>
      <vt:lpstr>PowerPoint Presentation</vt:lpstr>
      <vt:lpstr>THL 3.0 Curricular Resources Are Digitized and Designed for the New Learning Environment</vt:lpstr>
      <vt:lpstr>THL 3.0 Curricular Resources Are Digitized and Designed for the New Learning Environment</vt:lpstr>
      <vt:lpstr>THL 3.0 Curricular Resources Are Digitized and Designed for the New Learning Environment</vt:lpstr>
      <vt:lpstr>THL 3.0 Curricular Resources Are Digitized and Designed for the New Learning Environment</vt:lpstr>
      <vt:lpstr>THL 3.0 Curricular Resources Are Digitized and Designed for the New Learning Environment</vt:lpstr>
      <vt:lpstr>THL 3.0 Curricular Resources Are Digitized and Designed for the New Learning Environment</vt:lpstr>
      <vt:lpstr>THL 3.0 Curricular Resources Are Digitized and Designed for the New Learning Environment</vt:lpstr>
      <vt:lpstr>THL curricular resources are being developed specifically for Texas schools in this new learning environment</vt:lpstr>
      <vt:lpstr>THL curricular resources are being developed specifically for Texas schools in this new learning environment</vt:lpstr>
      <vt:lpstr>We need your help to nominate great teachers to join to the THL instructional materials review team</vt:lpstr>
      <vt:lpstr>THL curricular resources are being developed specifically for Texas schools in this new learning environment</vt:lpstr>
      <vt:lpstr>Instructional Materials and Technology Release Schedule</vt:lpstr>
      <vt:lpstr>Looking Forward with Texas Home Learning</vt:lpstr>
      <vt:lpstr>THL 3.0: College Prep Math and College Prep English</vt:lpstr>
      <vt:lpstr>Disruptions in learning from COVID increased disparities in College Readiness for millions of Texas students</vt:lpstr>
      <vt:lpstr>What is Texas College Bridge?</vt:lpstr>
      <vt:lpstr>Provides high school seniors an opportunity to take an online College Preparatory Course in English Language Arts or Mathematics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look at a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Home Learning 3.0 Recap and Next Steps</vt:lpstr>
      <vt:lpstr>Next Steps and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Preview College Bridge</dc:title>
  <dc:creator/>
  <cp:lastModifiedBy/>
  <cp:revision>1</cp:revision>
  <dcterms:created xsi:type="dcterms:W3CDTF">2020-08-20T17:53:05Z</dcterms:created>
  <dcterms:modified xsi:type="dcterms:W3CDTF">2020-08-20T18:56:18Z</dcterms:modified>
  <cp:category>Texas Home Learning</cp:category>
</cp:coreProperties>
</file>