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39"/>
  </p:notesMasterIdLst>
  <p:handoutMasterIdLst>
    <p:handoutMasterId r:id="rId40"/>
  </p:handoutMasterIdLst>
  <p:sldIdLst>
    <p:sldId id="256" r:id="rId8"/>
    <p:sldId id="318" r:id="rId9"/>
    <p:sldId id="319"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20" r:id="rId26"/>
    <p:sldId id="297" r:id="rId27"/>
    <p:sldId id="282" r:id="rId28"/>
    <p:sldId id="302" r:id="rId29"/>
    <p:sldId id="303" r:id="rId30"/>
    <p:sldId id="306" r:id="rId31"/>
    <p:sldId id="307" r:id="rId32"/>
    <p:sldId id="277" r:id="rId33"/>
    <p:sldId id="274" r:id="rId34"/>
    <p:sldId id="295" r:id="rId35"/>
    <p:sldId id="296" r:id="rId36"/>
    <p:sldId id="299" r:id="rId37"/>
    <p:sldId id="298" r:id="rId38"/>
  </p:sldIdLst>
  <p:sldSz cx="12192000" cy="6858000"/>
  <p:notesSz cx="7010400" cy="923607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Cavazos, Esmeralda" initials="CE" lastIdx="1" clrIdx="1">
    <p:extLst>
      <p:ext uri="{19B8F6BF-5375-455C-9EA6-DF929625EA0E}">
        <p15:presenceInfo xmlns:p15="http://schemas.microsoft.com/office/powerpoint/2012/main" userId="S-1-5-21-424224527-328161685-9522986-23207" providerId="AD"/>
      </p:ext>
    </p:extLst>
  </p:cmAuthor>
  <p:cmAuthor id="3" name="Neumeyer, Lois" initials="NL" lastIdx="1" clrIdx="2">
    <p:extLst>
      <p:ext uri="{19B8F6BF-5375-455C-9EA6-DF929625EA0E}">
        <p15:presenceInfo xmlns:p15="http://schemas.microsoft.com/office/powerpoint/2012/main" userId="S::Lois.Neumeyer@tea.texas.gov::42eeb8a1-fe1e-47ab-9c42-3597be87e866" providerId="AD"/>
      </p:ext>
    </p:extLst>
  </p:cmAuthor>
  <p:cmAuthor id="4" name="Cavazos, Esmeralda" initials="CE [2]" lastIdx="1" clrIdx="3">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AC70F-B97E-4711-8422-5EB8FE739400}" v="1" dt="2023-11-12T04:20:20.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44" autoAdjust="0"/>
    <p:restoredTop sz="75722" autoAdjust="0"/>
  </p:normalViewPr>
  <p:slideViewPr>
    <p:cSldViewPr snapToGrid="0">
      <p:cViewPr varScale="1">
        <p:scale>
          <a:sx n="65" d="100"/>
          <a:sy n="65" d="100"/>
        </p:scale>
        <p:origin x="835"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11/14/2023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11/14/2023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24741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79942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30035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9293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322803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940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08511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152705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3212615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7678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242056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139703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olidFill>
                <a:srgbClr val="FF0000"/>
              </a:solidFill>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60100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11/14/2023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11/14/2023</a:t>
            </a:fld>
            <a:endParaRPr lang="en-US"/>
          </a:p>
        </p:txBody>
      </p:sp>
      <p:sp>
        <p:nvSpPr>
          <p:cNvPr id="6" name="Footer Placeholder 5"/>
          <p:cNvSpPr>
            <a:spLocks noGrp="1"/>
          </p:cNvSpPr>
          <p:nvPr>
            <p:ph type="ftr" sz="quarter" idx="11"/>
          </p:nvPr>
        </p:nvSpPr>
        <p:spPr/>
        <p:txBody>
          <a:bodyPr/>
          <a:lstStyle/>
          <a:p>
            <a:r>
              <a:rPr lang="en-US" dirty="0"/>
              <a:t>Texas Education Agency                             2019-2020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11/14/2023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11/14/2023</a:t>
            </a:fld>
            <a:endParaRPr lang="en-US"/>
          </a:p>
        </p:txBody>
      </p:sp>
      <p:sp>
        <p:nvSpPr>
          <p:cNvPr id="5" name="Footer Placeholder 4"/>
          <p:cNvSpPr>
            <a:spLocks noGrp="1"/>
          </p:cNvSpPr>
          <p:nvPr>
            <p:ph type="ftr" sz="quarter" idx="11"/>
          </p:nvPr>
        </p:nvSpPr>
        <p:spPr/>
        <p:txBody>
          <a:bodyPr/>
          <a:lstStyle/>
          <a:p>
            <a:r>
              <a:rPr lang="en-US" dirty="0"/>
              <a:t>Texas Education Agency                             2019-2020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E25FE8B3-D957-A649-A49A-E1C114C4238A}"/>
              </a:ext>
            </a:extLst>
          </p:cNvPr>
          <p:cNvSpPr>
            <a:spLocks noGrp="1"/>
          </p:cNvSpPr>
          <p:nvPr>
            <p:ph type="body" sz="quarter" idx="14"/>
          </p:nvPr>
        </p:nvSpPr>
        <p:spPr>
          <a:xfrm>
            <a:off x="838200" y="6235700"/>
            <a:ext cx="10515600" cy="225425"/>
          </a:xfrm>
        </p:spPr>
        <p:txBody>
          <a:bodyPr>
            <a:no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Edit Master text styles</a:t>
            </a:r>
          </a:p>
        </p:txBody>
      </p:sp>
    </p:spTree>
    <p:extLst>
      <p:ext uri="{BB962C8B-B14F-4D97-AF65-F5344CB8AC3E}">
        <p14:creationId xmlns:p14="http://schemas.microsoft.com/office/powerpoint/2010/main" val="305477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11/14/2023</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11/14/2023</a:t>
            </a:fld>
            <a:endParaRPr lang="en-US"/>
          </a:p>
        </p:txBody>
      </p:sp>
      <p:sp>
        <p:nvSpPr>
          <p:cNvPr id="8" name="Footer Placeholder 7"/>
          <p:cNvSpPr>
            <a:spLocks noGrp="1"/>
          </p:cNvSpPr>
          <p:nvPr>
            <p:ph type="ftr" sz="quarter" idx="11"/>
          </p:nvPr>
        </p:nvSpPr>
        <p:spPr/>
        <p:txBody>
          <a:bodyPr/>
          <a:lstStyle/>
          <a:p>
            <a:r>
              <a:rPr lang="en-US" dirty="0"/>
              <a:t>Texas Education Agency                             2019-2020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11/14/2023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0E21C-B0CF-433C-98BD-0F45FC43327E}"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90723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11/14/2023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5782A-2911-4719-9440-79638DDE2826}"/>
              </a:ext>
            </a:extLst>
          </p:cNvPr>
          <p:cNvSpPr>
            <a:spLocks noGrp="1"/>
          </p:cNvSpPr>
          <p:nvPr>
            <p:ph type="dt" sz="half" idx="10"/>
          </p:nvPr>
        </p:nvSpPr>
        <p:spPr/>
        <p:txBody>
          <a:bodyPr/>
          <a:lstStyle/>
          <a:p>
            <a:fld id="{1577CF00-93AD-4A7A-A2E8-A9D0D3C6B3A4}" type="datetime1">
              <a:rPr lang="en-US" smtClean="0"/>
              <a:t>11/14/2023</a:t>
            </a:fld>
            <a:endParaRPr lang="en-US"/>
          </a:p>
        </p:txBody>
      </p:sp>
      <p:sp>
        <p:nvSpPr>
          <p:cNvPr id="3" name="Footer Placeholder 2">
            <a:extLst>
              <a:ext uri="{FF2B5EF4-FFF2-40B4-BE49-F238E27FC236}">
                <a16:creationId xmlns:a16="http://schemas.microsoft.com/office/drawing/2014/main" id="{A4950BDF-3FDE-4279-996E-71B3D6614BC5}"/>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77749620-4363-4157-AC22-333D1F80472A}"/>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49115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11/14/2023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11/14/2023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10" r:id="rId1"/>
    <p:sldLayoutId id="2147483740" r:id="rId2"/>
    <p:sldLayoutId id="2147483713" r:id="rId3"/>
    <p:sldLayoutId id="2147483711" r:id="rId4"/>
    <p:sldLayoutId id="2147483742" r:id="rId5"/>
    <p:sldLayoutId id="2147483714" r:id="rId6"/>
    <p:sldLayoutId id="2147483739" r:id="rId7"/>
    <p:sldLayoutId id="2147483715" r:id="rId8"/>
    <p:sldLayoutId id="2147483734" r:id="rId9"/>
    <p:sldLayoutId id="2147483735" r:id="rId10"/>
    <p:sldLayoutId id="2147483736" r:id="rId11"/>
    <p:sldLayoutId id="2147483737" r:id="rId12"/>
    <p:sldLayoutId id="2147483738" r:id="rId13"/>
    <p:sldLayoutId id="2147483716" r:id="rId14"/>
    <p:sldLayoutId id="2147483743"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30.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1.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Listen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Listening Domain</a:t>
            </a:r>
          </a:p>
        </p:txBody>
      </p:sp>
      <p:pic>
        <p:nvPicPr>
          <p:cNvPr id="3" name="Picture 2" descr="Image of 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5845">
        <p:fade/>
      </p:transition>
    </mc:Choice>
    <mc:Fallback xmlns="">
      <p:transition spd="med" advClick="0" advTm="1584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15229" y="164464"/>
            <a:ext cx="10082988" cy="914400"/>
          </a:xfrm>
        </p:spPr>
        <p:txBody>
          <a:bodyPr>
            <a:normAutofit/>
          </a:bodyPr>
          <a:lstStyle/>
          <a:p>
            <a:pPr>
              <a:defRPr/>
            </a:pPr>
            <a:r>
              <a:rPr lang="en-US" sz="2800" dirty="0">
                <a:solidFill>
                  <a:srgbClr val="2F5CAC"/>
                </a:solidFill>
              </a:rPr>
              <a:t>Observable Behavior L2. Understanding Conjunctions with Classroom Examples</a:t>
            </a:r>
          </a:p>
        </p:txBody>
      </p:sp>
      <p:pic>
        <p:nvPicPr>
          <p:cNvPr id="2" name="Picture 1" descr="Image of Observable Behavior L2;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57425" y="1260011"/>
            <a:ext cx="9096375" cy="2028825"/>
          </a:xfrm>
          <a:prstGeom prst="rect">
            <a:avLst/>
          </a:prstGeom>
        </p:spPr>
      </p:pic>
      <p:graphicFrame>
        <p:nvGraphicFramePr>
          <p:cNvPr id="7" name="Table 6" descr="Image of classroom example L2;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385510" y="3381848"/>
          <a:ext cx="9884745" cy="2720278"/>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milk and juice after teacher shows the pictures and asks, “milk or juice?”</a:t>
                      </a:r>
                      <a:endParaRPr lang="en-US" sz="1100" dirty="0">
                        <a:effectLst/>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“milk” when given spoken choices paired with pictures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or “juice.”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“milk” when given spoken choices of “milk”, “juice”, or “water.”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“white milk and juice” when given spoken choices of “white milk and juice” or “white milk and water.”</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attend to the pictures of pizza and a hamburger after teacher shows pictures and asks, “pizza or hamburger?”</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a picture of “pizza” when given spoken choices paired with pictures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or “hamburger.”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“pizza” when given spoken choices of “pizza”, “hamburger” or “salad.”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“cheese pizza and water” when given spoken choices of “pepperoni pizza and water” or “cheese pizza and water.”</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8554909"/>
      </p:ext>
    </p:extLst>
  </p:cSld>
  <p:clrMapOvr>
    <a:masterClrMapping/>
  </p:clrMapOvr>
  <mc:AlternateContent xmlns:mc="http://schemas.openxmlformats.org/markup-compatibility/2006" xmlns:p14="http://schemas.microsoft.com/office/powerpoint/2010/main">
    <mc:Choice Requires="p14">
      <p:transition spd="med" p14:dur="700" advClick="0" advTm="11410">
        <p:fade/>
      </p:transition>
    </mc:Choice>
    <mc:Fallback xmlns="">
      <p:transition spd="med" advClick="0" advTm="1141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96597" y="228600"/>
            <a:ext cx="10300771" cy="914400"/>
          </a:xfrm>
        </p:spPr>
        <p:txBody>
          <a:bodyPr>
            <a:noAutofit/>
          </a:bodyPr>
          <a:lstStyle/>
          <a:p>
            <a:pPr>
              <a:defRPr/>
            </a:pPr>
            <a:r>
              <a:rPr lang="en-US" sz="2800" dirty="0">
                <a:solidFill>
                  <a:srgbClr val="2F5CAC"/>
                </a:solidFill>
              </a:rPr>
              <a:t>Observable Behavior L3. Using Vocabulary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3;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375912" y="1198085"/>
            <a:ext cx="9096375" cy="1933575"/>
          </a:xfrm>
          <a:prstGeom prst="rect">
            <a:avLst/>
          </a:prstGeom>
        </p:spPr>
      </p:pic>
      <p:graphicFrame>
        <p:nvGraphicFramePr>
          <p:cNvPr id="7" name="Table 6" descr="Image of classroom example L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480660" y="3255898"/>
          <a:ext cx="9958576" cy="2803379"/>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27203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“schedule” and shows a picture of a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schedule after teacher shows a picture of a schedule and says “schedule.”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next task from a visual schedule when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 word/picture combination for “holiday” from a visual schedule given the verbal request “What is next?”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“What is on your schedule this afternoon?”</a:t>
                      </a:r>
                    </a:p>
                  </a:txBody>
                  <a:tcPr marL="76200" marR="76200" marT="76200" marB="76200">
                    <a:solidFill>
                      <a:schemeClr val="bg1"/>
                    </a:solidFill>
                  </a:tcPr>
                </a:tc>
                <a:extLst>
                  <a:ext uri="{0D108BD9-81ED-4DB2-BD59-A6C34878D82A}">
                    <a16:rowId xmlns:a16="http://schemas.microsoft.com/office/drawing/2014/main" val="10000"/>
                  </a:ext>
                </a:extLst>
              </a:tr>
              <a:tr h="1531344">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react when teacher says “vote” and points to a picture of a person voting.</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chooses an identical picture of a person voting after teacher shows a picture of a person voting and says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voting from a group of pictures when teacher says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word/picture combination for “voting” from a group of word/picture combinations when teacher asks, “Which picture shows voting?”</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with a short discussion when asked, “Why do people vote?”</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43599217"/>
      </p:ext>
    </p:extLst>
  </p:cSld>
  <p:clrMapOvr>
    <a:masterClrMapping/>
  </p:clrMapOvr>
  <mc:AlternateContent xmlns:mc="http://schemas.openxmlformats.org/markup-compatibility/2006" xmlns:p14="http://schemas.microsoft.com/office/powerpoint/2010/main">
    <mc:Choice Requires="p14">
      <p:transition spd="med" p14:dur="700" advClick="0" advTm="9344">
        <p:fade/>
      </p:transition>
    </mc:Choice>
    <mc:Fallback xmlns="">
      <p:transition spd="med" advClick="0" advTm="934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41538" y="112713"/>
            <a:ext cx="10050462" cy="914400"/>
          </a:xfrm>
        </p:spPr>
        <p:txBody>
          <a:bodyPr>
            <a:noAutofit/>
          </a:bodyPr>
          <a:lstStyle/>
          <a:p>
            <a:pPr>
              <a:lnSpc>
                <a:spcPts val="2800"/>
              </a:lnSpc>
              <a:defRPr/>
            </a:pPr>
            <a:r>
              <a:rPr lang="en-US" sz="2700" dirty="0">
                <a:solidFill>
                  <a:srgbClr val="2F5CAC"/>
                </a:solidFill>
              </a:rPr>
              <a:t>Observable Behavior L4. Understanding Media</a:t>
            </a:r>
            <a:br>
              <a:rPr lang="en-US" sz="2700" dirty="0">
                <a:solidFill>
                  <a:srgbClr val="2F5CAC"/>
                </a:solidFill>
              </a:rPr>
            </a:br>
            <a:r>
              <a:rPr lang="en-US" sz="2700" dirty="0">
                <a:solidFill>
                  <a:srgbClr val="2F5CAC"/>
                </a:solidFill>
              </a:rPr>
              <a:t>with Classroom Examples</a:t>
            </a:r>
          </a:p>
        </p:txBody>
      </p:sp>
      <p:pic>
        <p:nvPicPr>
          <p:cNvPr id="2" name="Picture 1" descr="Image of Observable Behavior L4;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11129" y="1012052"/>
            <a:ext cx="9067800" cy="1971675"/>
          </a:xfrm>
          <a:prstGeom prst="rect">
            <a:avLst/>
          </a:prstGeom>
        </p:spPr>
      </p:pic>
      <p:graphicFrame>
        <p:nvGraphicFramePr>
          <p:cNvPr id="7" name="Table 6" descr="Image of classroom example L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588164924"/>
              </p:ext>
            </p:extLst>
          </p:nvPr>
        </p:nvGraphicFramePr>
        <p:xfrm>
          <a:off x="1160996" y="2983723"/>
          <a:ext cx="9955943" cy="3442335"/>
        </p:xfrm>
        <a:graphic>
          <a:graphicData uri="http://schemas.openxmlformats.org/drawingml/2006/table">
            <a:tbl>
              <a:tblPr firstRow="1" bandRow="1">
                <a:tableStyleId>{D7AC3CCA-C797-4891-BE02-D94E43425B78}</a:tableStyleId>
              </a:tblPr>
              <a:tblGrid>
                <a:gridCol w="1373136">
                  <a:extLst>
                    <a:ext uri="{9D8B030D-6E8A-4147-A177-3AD203B41FA5}">
                      <a16:colId xmlns:a16="http://schemas.microsoft.com/office/drawing/2014/main" val="20000"/>
                    </a:ext>
                  </a:extLst>
                </a:gridCol>
                <a:gridCol w="1724687">
                  <a:extLst>
                    <a:ext uri="{9D8B030D-6E8A-4147-A177-3AD203B41FA5}">
                      <a16:colId xmlns:a16="http://schemas.microsoft.com/office/drawing/2014/main" val="20001"/>
                    </a:ext>
                  </a:extLst>
                </a:gridCol>
                <a:gridCol w="1733981">
                  <a:extLst>
                    <a:ext uri="{9D8B030D-6E8A-4147-A177-3AD203B41FA5}">
                      <a16:colId xmlns:a16="http://schemas.microsoft.com/office/drawing/2014/main" val="20002"/>
                    </a:ext>
                  </a:extLst>
                </a:gridCol>
                <a:gridCol w="1711751">
                  <a:extLst>
                    <a:ext uri="{9D8B030D-6E8A-4147-A177-3AD203B41FA5}">
                      <a16:colId xmlns:a16="http://schemas.microsoft.com/office/drawing/2014/main" val="20003"/>
                    </a:ext>
                  </a:extLst>
                </a:gridCol>
                <a:gridCol w="1722867">
                  <a:extLst>
                    <a:ext uri="{9D8B030D-6E8A-4147-A177-3AD203B41FA5}">
                      <a16:colId xmlns:a16="http://schemas.microsoft.com/office/drawing/2014/main" val="20004"/>
                    </a:ext>
                  </a:extLst>
                </a:gridCol>
                <a:gridCol w="1689521">
                  <a:extLst>
                    <a:ext uri="{9D8B030D-6E8A-4147-A177-3AD203B41FA5}">
                      <a16:colId xmlns:a16="http://schemas.microsoft.com/office/drawing/2014/main" val="20005"/>
                    </a:ext>
                  </a:extLst>
                </a:gridCol>
              </a:tblGrid>
              <a:tr h="1516505">
                <a:tc>
                  <a:txBody>
                    <a:bodyPr/>
                    <a:lstStyle/>
                    <a:p>
                      <a:r>
                        <a:rPr lang="en-US" dirty="0"/>
                        <a:t>Elementary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turns toward a short video about magnets.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about hand washing,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of hand soap when given two pictorial choices.</a:t>
                      </a:r>
                    </a:p>
                  </a:txBody>
                  <a:tcPr marL="76200" marR="76200" marT="76200" marB="76200">
                    <a:solidFill>
                      <a:schemeClr val="bg1"/>
                    </a:solidFill>
                  </a:tcPr>
                </a:tc>
                <a:tc>
                  <a:txBody>
                    <a:bodyPr/>
                    <a:lstStyle/>
                    <a:p>
                      <a:pPr marL="0" marR="0" lvl="0" indent="0" algn="l" defTabSz="914400" rtl="0" eaLnBrk="1" fontAlgn="t" latinLnBrk="0" hangingPunct="1">
                        <a:lnSpc>
                          <a:spcPts val="1250"/>
                        </a:lnSpc>
                        <a:spcBef>
                          <a:spcPts val="0"/>
                        </a:spcBef>
                        <a:spcAft>
                          <a:spcPts val="0"/>
                        </a:spcAft>
                        <a:buClrTx/>
                        <a:buSzTx/>
                        <a:buFontTx/>
                        <a:buNone/>
                        <a:tabLst/>
                        <a:defRPr/>
                      </a:pPr>
                      <a:r>
                        <a:rPr lang="en-US" sz="1100" b="0" i="0" u="none" strike="noStrike" dirty="0">
                          <a:solidFill>
                            <a:srgbClr val="000000"/>
                          </a:solidFill>
                          <a:effectLst/>
                          <a:latin typeface="Arial" panose="020B0604020202020204" pitchFamily="34" charset="0"/>
                          <a:cs typeface="Arial" panose="020B0604020202020204" pitchFamily="34" charset="0"/>
                        </a:rPr>
                        <a:t>After viewing a narrated PowerPoint presentation about classroom rules,</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circles a picture that represents students following directions in the classroom setting when given several choices.</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viewing a video, student sequences a few pictures retelling the main points of the media presentation about magnets.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student sequences multiple pictures retelling the steps to complete a science experiment when asked to retell the events.</a:t>
                      </a:r>
                    </a:p>
                  </a:txBody>
                  <a:tcPr marL="76200" marR="76200" marT="76200" marB="76200">
                    <a:solidFill>
                      <a:schemeClr val="bg1"/>
                    </a:solidFill>
                  </a:tcPr>
                </a:tc>
                <a:extLst>
                  <a:ext uri="{0D108BD9-81ED-4DB2-BD59-A6C34878D82A}">
                    <a16:rowId xmlns:a16="http://schemas.microsoft.com/office/drawing/2014/main" val="10000"/>
                  </a:ext>
                </a:extLst>
              </a:tr>
              <a:tr h="1776791">
                <a:tc>
                  <a:txBody>
                    <a:bodyPr/>
                    <a:lstStyle/>
                    <a:p>
                      <a:r>
                        <a:rPr lang="en-US" b="1" dirty="0"/>
                        <a:t>Secondary</a:t>
                      </a:r>
                    </a:p>
                  </a:txBody>
                  <a:tcPr>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turn toward a video clip of the life cycle of a butterfly.</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about the life cycle of a butterfly, teacher asks, “What was the video about?”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points to a picture representing the life cycle of a butterfly when given two pictorial choices.</a:t>
                      </a:r>
                    </a:p>
                  </a:txBody>
                  <a:tcPr marL="76200" marR="76200" marT="76200" marB="76200">
                    <a:solidFill>
                      <a:schemeClr val="bg1"/>
                    </a:solidFill>
                  </a:tcPr>
                </a:tc>
                <a:tc>
                  <a:txBody>
                    <a:bodyPr/>
                    <a:lstStyle/>
                    <a:p>
                      <a:pPr marL="0" marR="0" lvl="0" indent="0" algn="l" defTabSz="914400" rtl="0" eaLnBrk="1" fontAlgn="auto" latinLnBrk="0" hangingPunct="1">
                        <a:lnSpc>
                          <a:spcPts val="125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word/picture combination representing the life cycle of a butterfly from many choices of different science topics.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 student places a few pictures in chronological order representing the steps in the life cycle of a butterfly when asked to retell the events.</a:t>
                      </a:r>
                    </a:p>
                  </a:txBody>
                  <a:tcPr marL="76200" marR="76200" marT="76200" marB="76200">
                    <a:solidFill>
                      <a:schemeClr val="bg1"/>
                    </a:solidFill>
                  </a:tcPr>
                </a:tc>
                <a:tc>
                  <a:txBody>
                    <a:bodyPr/>
                    <a:lstStyle/>
                    <a:p>
                      <a:pPr marL="0" marR="0">
                        <a:lnSpc>
                          <a:spcPts val="125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watching a video presentation,</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student places multiple pictures in chronological order representing the steps in the life cycle of a butterfly when asked to retell the events.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971A0171-84E8-4542-9718-07AC2DE89C93}"/>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fld id="{A48C7297-81B2-4ACD-8710-A20718F7D03B}" type="slidenum">
              <a:rPr lang="en-US" altLang="en-US"/>
              <a:pPr/>
              <a:t>12</a:t>
            </a:fld>
            <a:endParaRPr lang="en-US" altLang="en-US" dirty="0"/>
          </a:p>
        </p:txBody>
      </p:sp>
    </p:spTree>
    <p:custDataLst>
      <p:tags r:id="rId1"/>
    </p:custDataLst>
    <p:extLst>
      <p:ext uri="{BB962C8B-B14F-4D97-AF65-F5344CB8AC3E}">
        <p14:creationId xmlns:p14="http://schemas.microsoft.com/office/powerpoint/2010/main" val="4055291941"/>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9647" y="118431"/>
            <a:ext cx="10256703" cy="914400"/>
          </a:xfrm>
        </p:spPr>
        <p:txBody>
          <a:bodyPr>
            <a:normAutofit/>
          </a:bodyPr>
          <a:lstStyle/>
          <a:p>
            <a:pPr>
              <a:defRPr/>
            </a:pPr>
            <a:r>
              <a:rPr lang="en-US" sz="2800" dirty="0">
                <a:solidFill>
                  <a:srgbClr val="2F5CAC"/>
                </a:solidFill>
              </a:rPr>
              <a:t>Observable Behavior L5. Understanding the General Meaning with Classroom Examples</a:t>
            </a:r>
          </a:p>
        </p:txBody>
      </p:sp>
      <p:pic>
        <p:nvPicPr>
          <p:cNvPr id="4" name="Picture 3" descr="Image of Observable Behavior L5;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94697" y="1160434"/>
            <a:ext cx="9153525" cy="1885950"/>
          </a:xfrm>
          <a:prstGeom prst="rect">
            <a:avLst/>
          </a:prstGeom>
        </p:spPr>
      </p:pic>
      <p:graphicFrame>
        <p:nvGraphicFramePr>
          <p:cNvPr id="7" name="Table 6" descr="Image of classroom example L5;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71053"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pay attention to the spoken word “earth” when shown a model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earth from a group of pictures when presented with the spoken word “earth” and an identical picture of the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earth from a group of pictures when presented with the spoken word “earth.”</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earth with its moon from a group of pictures after a simple classroom discussion about the earth and moon.</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diagram showing the earth’s orbit from a group of pictures after hearing a detailed classroom discussion about the earth’s orbit.</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touches teacher after hearing the spoken word “tundra” and shown a picture of the tundra.</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picture of the tundra from a group of pictures when presented with the spoken word “tundra” and an identical picture of the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circles a picture of the tundra from a group of pictures when presented with the spoken word “tundra.”</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picks up a picture of the tundra from a group of pictures after a simple classroom discussion about the tundra ecosystem.</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permafrost from a group of pictures after hearing a detailed classroom discussion about features of the tundra ecosystem.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974477360"/>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65638"/>
            <a:ext cx="9931652" cy="914400"/>
          </a:xfrm>
        </p:spPr>
        <p:txBody>
          <a:bodyPr>
            <a:normAutofit/>
          </a:bodyPr>
          <a:lstStyle/>
          <a:p>
            <a:pPr>
              <a:defRPr/>
            </a:pPr>
            <a:r>
              <a:rPr lang="en-US" sz="2800" dirty="0">
                <a:solidFill>
                  <a:srgbClr val="2F5CAC"/>
                </a:solidFill>
              </a:rPr>
              <a:t>Observable Behavior L6. Understanding the Main Points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6;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29012" y="1388814"/>
            <a:ext cx="9077325" cy="1943100"/>
          </a:xfrm>
          <a:prstGeom prst="rect">
            <a:avLst/>
          </a:prstGeom>
        </p:spPr>
      </p:pic>
      <p:graphicFrame>
        <p:nvGraphicFramePr>
          <p:cNvPr id="7" name="Table 6" descr="Image of classroom example L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737840872"/>
              </p:ext>
            </p:extLst>
          </p:nvPr>
        </p:nvGraphicFramePr>
        <p:xfrm>
          <a:off x="833545" y="3331914"/>
          <a:ext cx="10245686" cy="3148965"/>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reading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the word “mouse” on the picture of a mouse in the book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r>
                        <a:rPr lang="en-US" sz="1100" b="0" dirty="0">
                          <a:effectLst/>
                          <a:latin typeface="Arial" panose="020B0604020202020204" pitchFamily="34" charset="0"/>
                          <a:ea typeface="Calibri" panose="020F0502020204030204" pitchFamily="34" charset="0"/>
                          <a:cs typeface="Arial" panose="020B0604020202020204" pitchFamily="34" charset="0"/>
                        </a:rPr>
                        <a:t> when teacher reads the story orally.</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a mouse every time he or she hears the word “mouse” while teacher orally reads </a:t>
                      </a:r>
                      <a:r>
                        <a:rPr lang="en-US" sz="1100" b="0" i="1" dirty="0">
                          <a:effectLst/>
                          <a:latin typeface="Arial" panose="020B0604020202020204" pitchFamily="34" charset="0"/>
                          <a:ea typeface="Calibri" panose="020F0502020204030204" pitchFamily="34" charset="0"/>
                          <a:cs typeface="Arial" panose="020B0604020202020204" pitchFamily="34" charset="0"/>
                        </a:rPr>
                        <a:t>If You Take a Mouse to School.</a:t>
                      </a: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a school from a three picture choices, when asked the question “Where did the mouse go?”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answers the question “What does a plant need to grow?” after an oral presentation of </a:t>
                      </a:r>
                      <a:r>
                        <a:rPr lang="en-US" sz="1100" b="0" i="1" kern="1200" dirty="0">
                          <a:solidFill>
                            <a:schemeClr val="dk1"/>
                          </a:solidFill>
                          <a:effectLst/>
                          <a:latin typeface="Arial" panose="020B0604020202020204" pitchFamily="34" charset="0"/>
                          <a:ea typeface="+mn-ea"/>
                          <a:cs typeface="Arial" panose="020B0604020202020204" pitchFamily="34" charset="0"/>
                        </a:rPr>
                        <a:t>Magic Scholl Bus Gets Planted</a:t>
                      </a:r>
                      <a:r>
                        <a:rPr lang="en-US" sz="1100" b="0" kern="1200" dirty="0">
                          <a:solidFill>
                            <a:schemeClr val="dk1"/>
                          </a:solidFill>
                          <a:effectLst/>
                          <a:latin typeface="Arial" panose="020B0604020202020204" pitchFamily="34" charset="0"/>
                          <a:ea typeface="+mn-ea"/>
                          <a:cs typeface="Arial" panose="020B0604020202020204" pitchFamily="34" charset="0"/>
                        </a:rPr>
                        <a:t>.</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an oral presentation of a shortened version of the novel </a:t>
                      </a:r>
                      <a:r>
                        <a:rPr lang="en-US" sz="1100" b="0" i="1" dirty="0">
                          <a:effectLst/>
                          <a:latin typeface="Arial" panose="020B0604020202020204" pitchFamily="34" charset="0"/>
                          <a:ea typeface="Calibri" panose="020F0502020204030204" pitchFamily="34" charset="0"/>
                          <a:cs typeface="Arial" panose="020B0604020202020204" pitchFamily="34" charset="0"/>
                        </a:rPr>
                        <a:t>Holes</a:t>
                      </a:r>
                      <a:r>
                        <a:rPr lang="en-US" sz="1100" b="0" dirty="0">
                          <a:effectLst/>
                          <a:latin typeface="Arial" panose="020B0604020202020204" pitchFamily="34" charset="0"/>
                          <a:ea typeface="Calibri" panose="020F0502020204030204" pitchFamily="34" charset="0"/>
                          <a:cs typeface="Arial" panose="020B0604020202020204" pitchFamily="34" charset="0"/>
                        </a:rPr>
                        <a:t>,</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 gazes at teacher reading the word “dig “ paired with a picture (after hearing the word repeated several times).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word “dig” next to a picture of someone digging a hole (after hearing the word repeated several times).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someone digging a hole from a choice of three pictures (after hearing the word repeated several times)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Stanley teaching Zero to read after being asked, “How did Stanley help Zero?”</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After being asked direct questions, student discusses why friendships are important.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50506321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rmAutofit/>
          </a:bodyPr>
          <a:lstStyle/>
          <a:p>
            <a:pPr>
              <a:defRPr/>
            </a:pPr>
            <a:r>
              <a:rPr lang="en-US" sz="2800" dirty="0">
                <a:solidFill>
                  <a:srgbClr val="2F5CAC"/>
                </a:solidFill>
              </a:rPr>
              <a:t>Observable Behavior L7. Identifying Important Details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7;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38265" y="1271023"/>
            <a:ext cx="9058275" cy="1905000"/>
          </a:xfrm>
          <a:prstGeom prst="rect">
            <a:avLst/>
          </a:prstGeom>
        </p:spPr>
      </p:pic>
      <p:graphicFrame>
        <p:nvGraphicFramePr>
          <p:cNvPr id="7" name="Table 6" descr="Image of classroom example L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64381658"/>
              </p:ext>
            </p:extLst>
          </p:nvPr>
        </p:nvGraphicFramePr>
        <p:xfrm>
          <a:off x="771191" y="3176023"/>
          <a:ext cx="10025349" cy="3148965"/>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look at teacher when teacher discusses character traits from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matches a picture of the Big Bad Wolf from a choice of pictures after teacher orally presents the story of “The Three Little Pigs.”</a:t>
                      </a:r>
                    </a:p>
                  </a:txBody>
                  <a:tcPr marL="76200" marR="76200" marT="76200" marB="76200">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of the Big Bad Wolf from a choice of pictures after teacher orally presents the story of “The Three Little Pigs.”.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holds up a picture of the third little pig once the story has been orally presented and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identifies details by answering questions after listening to the story</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1" dirty="0">
                          <a:effectLst/>
                          <a:latin typeface="Arial" panose="020B0604020202020204" pitchFamily="34" charset="0"/>
                          <a:ea typeface="Calibri" panose="020F0502020204030204" pitchFamily="34" charset="0"/>
                          <a:cs typeface="Arial" panose="020B0604020202020204" pitchFamily="34" charset="0"/>
                        </a:rPr>
                        <a:t>Ferdinand</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 of a simplified version of the myth “King Midas,” student may turn toward teacher discussing</a:t>
                      </a:r>
                      <a:r>
                        <a:rPr lang="en-US" sz="1100" b="0" baseline="0" dirty="0">
                          <a:effectLst/>
                          <a:latin typeface="Arial" panose="020B0604020202020204" pitchFamily="34" charset="0"/>
                          <a:ea typeface="Calibri" panose="020F0502020204030204" pitchFamily="34" charset="0"/>
                          <a:cs typeface="Arial" panose="020B0604020202020204" pitchFamily="34" charset="0"/>
                        </a:rPr>
                        <a:t> characteristics </a:t>
                      </a:r>
                      <a:r>
                        <a:rPr lang="en-US" sz="1100" b="0" dirty="0">
                          <a:effectLst/>
                          <a:latin typeface="Arial" panose="020B0604020202020204" pitchFamily="34" charset="0"/>
                          <a:ea typeface="Calibri" panose="020F0502020204030204" pitchFamily="34" charset="0"/>
                          <a:cs typeface="Arial" panose="020B0604020202020204" pitchFamily="34" charset="0"/>
                        </a:rPr>
                        <a:t>of King Midas paired with pictures portraying King Midas.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places a picture of the character King Midas next to an identical picture of King Midas from the book.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picture of King Midas when presented three choices.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the words “loved gold” from three choices (read aloud to the student) when prompted by the teacher.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details describing King Midas (read by the teacher) from several choices.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3069529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45972" y="131138"/>
            <a:ext cx="10093781" cy="914400"/>
          </a:xfrm>
        </p:spPr>
        <p:txBody>
          <a:bodyPr>
            <a:normAutofit/>
          </a:bodyPr>
          <a:lstStyle/>
          <a:p>
            <a:pPr>
              <a:defRPr/>
            </a:pPr>
            <a:r>
              <a:rPr lang="en-US" sz="2800" dirty="0">
                <a:solidFill>
                  <a:srgbClr val="2F5CAC"/>
                </a:solidFill>
              </a:rPr>
              <a:t>Observable Behavior L8. Following Directions</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8;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727065" y="1394936"/>
            <a:ext cx="9134475" cy="1581150"/>
          </a:xfrm>
          <a:prstGeom prst="rect">
            <a:avLst/>
          </a:prstGeom>
        </p:spPr>
      </p:pic>
      <p:graphicFrame>
        <p:nvGraphicFramePr>
          <p:cNvPr id="7" name="Table 6" descr="Image of classroom example L8;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947452" y="2999652"/>
          <a:ext cx="9805011" cy="2328658"/>
        </p:xfrm>
        <a:graphic>
          <a:graphicData uri="http://schemas.openxmlformats.org/drawingml/2006/table">
            <a:tbl>
              <a:tblPr firstRow="1" bandRow="1">
                <a:tableStyleId>{D7AC3CCA-C797-4891-BE02-D94E43425B78}</a:tableStyleId>
              </a:tblPr>
              <a:tblGrid>
                <a:gridCol w="1241116">
                  <a:extLst>
                    <a:ext uri="{9D8B030D-6E8A-4147-A177-3AD203B41FA5}">
                      <a16:colId xmlns:a16="http://schemas.microsoft.com/office/drawing/2014/main" val="20000"/>
                    </a:ext>
                  </a:extLst>
                </a:gridCol>
                <a:gridCol w="1718291">
                  <a:extLst>
                    <a:ext uri="{9D8B030D-6E8A-4147-A177-3AD203B41FA5}">
                      <a16:colId xmlns:a16="http://schemas.microsoft.com/office/drawing/2014/main" val="20001"/>
                    </a:ext>
                  </a:extLst>
                </a:gridCol>
                <a:gridCol w="1748262">
                  <a:extLst>
                    <a:ext uri="{9D8B030D-6E8A-4147-A177-3AD203B41FA5}">
                      <a16:colId xmlns:a16="http://schemas.microsoft.com/office/drawing/2014/main" val="20002"/>
                    </a:ext>
                  </a:extLst>
                </a:gridCol>
                <a:gridCol w="1685072">
                  <a:extLst>
                    <a:ext uri="{9D8B030D-6E8A-4147-A177-3AD203B41FA5}">
                      <a16:colId xmlns:a16="http://schemas.microsoft.com/office/drawing/2014/main" val="20003"/>
                    </a:ext>
                  </a:extLst>
                </a:gridCol>
                <a:gridCol w="1695603">
                  <a:extLst>
                    <a:ext uri="{9D8B030D-6E8A-4147-A177-3AD203B41FA5}">
                      <a16:colId xmlns:a16="http://schemas.microsoft.com/office/drawing/2014/main" val="20004"/>
                    </a:ext>
                  </a:extLst>
                </a:gridCol>
                <a:gridCol w="1716667">
                  <a:extLst>
                    <a:ext uri="{9D8B030D-6E8A-4147-A177-3AD203B41FA5}">
                      <a16:colId xmlns:a16="http://schemas.microsoft.com/office/drawing/2014/main" val="20005"/>
                    </a:ext>
                  </a:extLst>
                </a:gridCol>
              </a:tblGrid>
              <a:tr h="1089138">
                <a:tc>
                  <a:txBody>
                    <a:bodyPr/>
                    <a:lstStyle/>
                    <a:p>
                      <a:r>
                        <a:rPr lang="en-US" sz="16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stand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direction “stand” with picture support.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stands when given the one-word direction “stand.”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sit down,” and “raise your hand.”</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door, and wait quietly.”</a:t>
                      </a:r>
                    </a:p>
                  </a:txBody>
                  <a:tcPr marL="76200" marR="76200" marT="76200" marB="76200">
                    <a:solidFill>
                      <a:schemeClr val="bg1"/>
                    </a:solidFill>
                  </a:tcPr>
                </a:tc>
                <a:extLst>
                  <a:ext uri="{0D108BD9-81ED-4DB2-BD59-A6C34878D82A}">
                    <a16:rowId xmlns:a16="http://schemas.microsoft.com/office/drawing/2014/main" val="10000"/>
                  </a:ext>
                </a:extLst>
              </a:tr>
              <a:tr h="1046602">
                <a:tc>
                  <a:txBody>
                    <a:bodyPr/>
                    <a:lstStyle/>
                    <a:p>
                      <a:r>
                        <a:rPr lang="en-US" sz="1600" b="1" dirty="0"/>
                        <a:t>Secondary</a:t>
                      </a:r>
                      <a:endParaRPr lang="en-US" b="1" dirty="0"/>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does not walk when given the one-word direction “walk.”</a:t>
                      </a: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direction “walk” with picture support.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walks when given the one-word direction “walk.”</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“walk to door”, “walk to the restroom”,” and “wash your hands.”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follows the directions “stand up, walk to the restroom, and wash your hands.”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73357902"/>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5015" y="121284"/>
            <a:ext cx="11074400" cy="914400"/>
          </a:xfrm>
        </p:spPr>
        <p:txBody>
          <a:bodyPr>
            <a:normAutofit/>
          </a:bodyPr>
          <a:lstStyle/>
          <a:p>
            <a:pPr>
              <a:defRPr/>
            </a:pPr>
            <a:r>
              <a:rPr lang="en-US" sz="2800" dirty="0">
                <a:solidFill>
                  <a:srgbClr val="2F5CAC"/>
                </a:solidFill>
              </a:rPr>
              <a:t>Observable Behavior L9. Retelling</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9;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81225" y="1190591"/>
            <a:ext cx="9172575" cy="1495425"/>
          </a:xfrm>
          <a:prstGeom prst="rect">
            <a:avLst/>
          </a:prstGeom>
        </p:spPr>
      </p:pic>
      <p:graphicFrame>
        <p:nvGraphicFramePr>
          <p:cNvPr id="7" name="Table 6" descr="Image of classroom example L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215468540"/>
              </p:ext>
            </p:extLst>
          </p:nvPr>
        </p:nvGraphicFramePr>
        <p:xfrm>
          <a:off x="1315893" y="2743504"/>
          <a:ext cx="9939272" cy="3670658"/>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840606">
                <a:tc>
                  <a:txBody>
                    <a:bodyPr/>
                    <a:lstStyle/>
                    <a:p>
                      <a:r>
                        <a:rPr lang="en-US"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1" baseline="0"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baseline="0" dirty="0">
                          <a:effectLst/>
                          <a:latin typeface="Arial" panose="020B0604020202020204" pitchFamily="34" charset="0"/>
                          <a:ea typeface="Calibri" panose="020F0502020204030204" pitchFamily="34" charset="0"/>
                          <a:cs typeface="Arial" panose="020B0604020202020204" pitchFamily="34" charset="0"/>
                        </a:rPr>
                        <a:t>, 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gazes at the pictures showing the caterpillar first eating the apple and then the pears, as teacher reads</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 then</a:t>
                      </a:r>
                      <a:r>
                        <a:rPr lang="en-US" sz="1100" b="0" dirty="0">
                          <a:effectLst/>
                          <a:latin typeface="Arial" panose="020B0604020202020204" pitchFamily="34" charset="0"/>
                          <a:ea typeface="Calibri" panose="020F0502020204030204" pitchFamily="34" charset="0"/>
                          <a:cs typeface="Arial" panose="020B0604020202020204" pitchFamily="34" charset="0"/>
                        </a:rPr>
                        <a:t> ate two pears.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reaches for the picture of an apple after hearing teacher read</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that</a:t>
                      </a:r>
                      <a:r>
                        <a:rPr lang="en-US" sz="1100" b="0" dirty="0">
                          <a:effectLst/>
                          <a:latin typeface="Arial" panose="020B0604020202020204" pitchFamily="34" charset="0"/>
                          <a:ea typeface="Calibri" panose="020F0502020204030204" pitchFamily="34" charset="0"/>
                          <a:cs typeface="Arial" panose="020B0604020202020204" pitchFamily="34" charset="0"/>
                        </a:rPr>
                        <a:t> the caterpillar first ate an apple</a:t>
                      </a:r>
                      <a:r>
                        <a:rPr lang="en-US" sz="1100" b="0" baseline="0" dirty="0">
                          <a:effectLst/>
                          <a:latin typeface="Arial" panose="020B0604020202020204" pitchFamily="34" charset="0"/>
                          <a:ea typeface="Calibri" panose="020F0502020204030204" pitchFamily="34" charset="0"/>
                          <a:cs typeface="Arial" panose="020B0604020202020204" pitchFamily="34" charset="0"/>
                        </a:rPr>
                        <a:t> and</a:t>
                      </a:r>
                      <a:r>
                        <a:rPr lang="en-US" sz="1100" b="0" dirty="0">
                          <a:effectLst/>
                          <a:latin typeface="Arial" panose="020B0604020202020204" pitchFamily="34" charset="0"/>
                          <a:ea typeface="Calibri" panose="020F0502020204030204" pitchFamily="34" charset="0"/>
                          <a:cs typeface="Arial" panose="020B0604020202020204" pitchFamily="34" charset="0"/>
                        </a:rPr>
                        <a:t> then ate two pears, and asks, “What did the caterpillar eat first?”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puts pictures in order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 </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sequences word/picture</a:t>
                      </a:r>
                      <a:r>
                        <a:rPr lang="en-US" sz="1100" b="0" baseline="0" dirty="0">
                          <a:effectLst/>
                          <a:latin typeface="Arial" panose="020B0604020202020204" pitchFamily="34" charset="0"/>
                          <a:ea typeface="Calibri" panose="020F0502020204030204" pitchFamily="34" charset="0"/>
                          <a:cs typeface="Arial" panose="020B0604020202020204" pitchFamily="34" charset="0"/>
                        </a:rPr>
                        <a:t> cards representing</a:t>
                      </a:r>
                      <a:r>
                        <a:rPr lang="en-US" sz="1100" b="0" dirty="0">
                          <a:effectLst/>
                          <a:latin typeface="Arial" panose="020B0604020202020204" pitchFamily="34" charset="0"/>
                          <a:ea typeface="Calibri" panose="020F0502020204030204" pitchFamily="34" charset="0"/>
                          <a:cs typeface="Arial" panose="020B0604020202020204" pitchFamily="34" charset="0"/>
                        </a:rPr>
                        <a:t> the events from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Very Hungry Caterpillar</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story </a:t>
                      </a:r>
                      <a:r>
                        <a:rPr lang="en-US" sz="1100" b="0" i="1" dirty="0">
                          <a:effectLst/>
                          <a:latin typeface="Arial" panose="020B0604020202020204" pitchFamily="34" charset="0"/>
                          <a:ea typeface="Calibri" panose="020F0502020204030204" pitchFamily="34" charset="0"/>
                          <a:cs typeface="Arial" panose="020B0604020202020204" pitchFamily="34" charset="0"/>
                        </a:rPr>
                        <a:t>The Cat in the Hat.</a:t>
                      </a: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During a read-aloud</a:t>
                      </a:r>
                      <a:r>
                        <a:rPr lang="en-US" sz="1100" b="0" baseline="0" dirty="0">
                          <a:effectLst/>
                          <a:latin typeface="Arial" panose="020B0604020202020204" pitchFamily="34" charset="0"/>
                          <a:ea typeface="Calibri" panose="020F0502020204030204" pitchFamily="34" charset="0"/>
                          <a:cs typeface="Arial" panose="020B0604020202020204" pitchFamily="34" charset="0"/>
                        </a:rPr>
                        <a:t> of </a:t>
                      </a:r>
                      <a:r>
                        <a:rPr lang="en-US" sz="1100" b="0" i="0" u="none" strike="noStrike" dirty="0">
                          <a:solidFill>
                            <a:srgbClr val="000000"/>
                          </a:solidFill>
                          <a:effectLst/>
                          <a:latin typeface="Arial" panose="020B0604020202020204" pitchFamily="34" charset="0"/>
                          <a:cs typeface="Arial" panose="020B0604020202020204" pitchFamily="34" charset="0"/>
                        </a:rPr>
                        <a:t>a simplified version of </a:t>
                      </a:r>
                      <a:r>
                        <a:rPr lang="en-US" sz="1100" b="0" i="1" u="none" strike="noStrike" dirty="0">
                          <a:solidFill>
                            <a:srgbClr val="000000"/>
                          </a:solidFill>
                          <a:effectLst/>
                          <a:latin typeface="Arial" panose="020B0604020202020204" pitchFamily="34" charset="0"/>
                          <a:cs typeface="Arial" panose="020B0604020202020204" pitchFamily="34" charset="0"/>
                        </a:rPr>
                        <a:t>The Watsons Go to Birmingham -1963, </a:t>
                      </a:r>
                      <a:r>
                        <a:rPr lang="en-US" sz="1100" b="0" i="0" u="none" strike="noStrike" dirty="0">
                          <a:solidFill>
                            <a:srgbClr val="000000"/>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i="0" u="none" strike="noStrike" baseline="0" dirty="0">
                          <a:solidFill>
                            <a:srgbClr val="000000"/>
                          </a:solidFill>
                          <a:effectLst/>
                          <a:latin typeface="Arial" panose="020B0604020202020204" pitchFamily="34" charset="0"/>
                          <a:ea typeface="+mn-ea"/>
                          <a:cs typeface="Arial" panose="020B0604020202020204" pitchFamily="34" charset="0"/>
                        </a:rPr>
                        <a:t>looks</a:t>
                      </a:r>
                      <a:r>
                        <a:rPr lang="en-US" sz="1100" b="0" i="0" u="none" strike="noStrike" dirty="0">
                          <a:solidFill>
                            <a:srgbClr val="000000"/>
                          </a:solidFill>
                          <a:effectLst/>
                          <a:latin typeface="Arial" panose="020B0604020202020204" pitchFamily="34" charset="0"/>
                          <a:cs typeface="Arial" panose="020B0604020202020204" pitchFamily="34" charset="0"/>
                        </a:rPr>
                        <a:t> toward</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teacher while</a:t>
                      </a:r>
                      <a:r>
                        <a:rPr lang="en-US" sz="1100" b="0" i="0" u="none" strike="noStrike" baseline="0" dirty="0">
                          <a:solidFill>
                            <a:srgbClr val="000000"/>
                          </a:solidFill>
                          <a:effectLst/>
                          <a:latin typeface="Arial" panose="020B0604020202020204" pitchFamily="34" charset="0"/>
                          <a:cs typeface="Arial" panose="020B0604020202020204" pitchFamily="34" charset="0"/>
                        </a:rPr>
                        <a:t> teacher reads, </a:t>
                      </a:r>
                      <a:r>
                        <a:rPr lang="en-US" sz="1100" b="0" i="0" u="none" strike="noStrike" dirty="0">
                          <a:solidFill>
                            <a:srgbClr val="000000"/>
                          </a:solidFill>
                          <a:effectLst/>
                          <a:latin typeface="Arial" panose="020B0604020202020204" pitchFamily="34" charset="0"/>
                          <a:cs typeface="Arial" panose="020B0604020202020204" pitchFamily="34" charset="0"/>
                        </a:rPr>
                        <a:t>“First Byron kisses the mirror,</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then his lips get stuck.”</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points to the picture of Byron’s lips sticking to the mirror after teacher asks, “First Byron kisses the mirror, then what happens?”</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pictures of Byron kissing the mirror, Byron with his lips stuck to the mirror, and Dad pulling him off the mirror in sequential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places teacher-made cards with the phrases</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“Byron kisses the mirror,” “Byron gets his lips stuck to the mirror,” and “Dad pulls him off the mirror” in the correct order.</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identifies the main points after listening to the </a:t>
                      </a:r>
                      <a:r>
                        <a:rPr lang="en-US" sz="1100" b="0" i="1" dirty="0">
                          <a:effectLst/>
                          <a:latin typeface="Arial" panose="020B0604020202020204" pitchFamily="34" charset="0"/>
                          <a:ea typeface="Calibri" panose="020F0502020204030204" pitchFamily="34" charset="0"/>
                          <a:cs typeface="Arial" panose="020B0604020202020204" pitchFamily="34" charset="0"/>
                        </a:rPr>
                        <a:t>story The Watsons Go to Birmingham – 1963</a:t>
                      </a:r>
                      <a:r>
                        <a:rPr lang="en-US" sz="1100" b="0" dirty="0">
                          <a:effectLst/>
                          <a:latin typeface="Arial" panose="020B0604020202020204" pitchFamily="34" charset="0"/>
                          <a:ea typeface="Calibri" panose="020F0502020204030204" pitchFamily="34" charset="0"/>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0062258"/>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rmAutofit/>
          </a:bodyPr>
          <a:lstStyle/>
          <a:p>
            <a:pPr>
              <a:defRPr/>
            </a:pPr>
            <a:r>
              <a:rPr lang="en-US" sz="2800" dirty="0">
                <a:solidFill>
                  <a:srgbClr val="2F5CAC"/>
                </a:solidFill>
              </a:rPr>
              <a:t>Observable Behavior L10. Responding to Questions </a:t>
            </a:r>
            <a:br>
              <a:rPr lang="en-US" sz="2800" dirty="0">
                <a:solidFill>
                  <a:srgbClr val="2F5CAC"/>
                </a:solidFill>
              </a:rPr>
            </a:br>
            <a:r>
              <a:rPr lang="en-US" sz="2800" dirty="0">
                <a:solidFill>
                  <a:srgbClr val="2F5CAC"/>
                </a:solidFill>
              </a:rPr>
              <a:t>with Classroom Examples</a:t>
            </a:r>
          </a:p>
        </p:txBody>
      </p:sp>
      <p:pic>
        <p:nvPicPr>
          <p:cNvPr id="2" name="Picture 1" descr="Image of Observable Behavior L10;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56252" y="1136144"/>
            <a:ext cx="9048750" cy="2390775"/>
          </a:xfrm>
          <a:prstGeom prst="rect">
            <a:avLst/>
          </a:prstGeom>
        </p:spPr>
      </p:pic>
      <p:graphicFrame>
        <p:nvGraphicFramePr>
          <p:cNvPr id="7" name="Table 6" descr="Image of classroom example L10;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230487" y="3573182"/>
          <a:ext cx="9775362" cy="2888615"/>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gazes at the pencil when asked, “Where is the pencil?”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points to a picture when asked, “Which one is blue?”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grabs a word/picture card of a pencil when asked, “What do you use to write your name?”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selects the correct mode of transportation when asked, “How do you get to school?”</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responds to the questions, “What time do you wake up,” “What time do you get to school,”</a:t>
                      </a:r>
                      <a:r>
                        <a:rPr lang="en-US" sz="1100" b="0" baseline="0" dirty="0">
                          <a:effectLst/>
                          <a:latin typeface="Arial" panose="020B0604020202020204" pitchFamily="34" charset="0"/>
                          <a:ea typeface="Calibri" panose="020F0502020204030204" pitchFamily="34" charset="0"/>
                          <a:cs typeface="Arial" panose="020B0604020202020204" pitchFamily="34" charset="0"/>
                        </a:rPr>
                        <a:t> </a:t>
                      </a:r>
                      <a:r>
                        <a:rPr lang="en-US" sz="1100" b="0" dirty="0">
                          <a:effectLst/>
                          <a:latin typeface="Arial" panose="020B0604020202020204" pitchFamily="34" charset="0"/>
                          <a:ea typeface="Calibri" panose="020F0502020204030204" pitchFamily="34" charset="0"/>
                          <a:cs typeface="Arial" panose="020B0604020202020204" pitchFamily="34" charset="0"/>
                        </a:rPr>
                        <a:t>and “What time do you eat lunch?”</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kern="1200" dirty="0">
                          <a:solidFill>
                            <a:schemeClr val="dk1"/>
                          </a:solidFill>
                          <a:effectLst/>
                          <a:latin typeface="Arial" panose="020B0604020202020204" pitchFamily="34" charset="0"/>
                          <a:ea typeface="+mn-ea"/>
                          <a:cs typeface="Arial" panose="020B0604020202020204" pitchFamily="34" charset="0"/>
                        </a:rPr>
                        <a:t>looks at the speaker when asked, “What is your name?”</a:t>
                      </a:r>
                    </a:p>
                    <a:p>
                      <a:pPr fontAlgn="t"/>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br>
                        <a:rPr lang="en-US" sz="1100" b="0" dirty="0">
                          <a:effectLst/>
                          <a:latin typeface="Arial" panose="020B0604020202020204" pitchFamily="34" charset="0"/>
                          <a:cs typeface="Arial" panose="020B0604020202020204" pitchFamily="34" charset="0"/>
                        </a:rPr>
                      </a:b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student gives a partial answer. (Ex:</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“Antonio” for “San Antonio.”)</a:t>
                      </a:r>
                      <a:endParaRPr lang="en-US" sz="1100" b="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 </a:t>
                      </a:r>
                      <a:r>
                        <a:rPr lang="en-US" sz="1100" b="0" i="0" u="none" strike="noStrike" dirty="0">
                          <a:solidFill>
                            <a:srgbClr val="000000"/>
                          </a:solidFill>
                          <a:effectLst/>
                          <a:latin typeface="Arial" panose="020B0604020202020204" pitchFamily="34" charset="0"/>
                          <a:cs typeface="Arial" panose="020B0604020202020204" pitchFamily="34" charset="0"/>
                        </a:rPr>
                        <a:t>“What city do you live in?” and presented with a picture representing his/her city,</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baseline="0" dirty="0">
                          <a:solidFill>
                            <a:schemeClr val="dk1"/>
                          </a:solidFill>
                          <a:effectLst/>
                          <a:latin typeface="Arial" panose="020B0604020202020204" pitchFamily="34" charset="0"/>
                          <a:cs typeface="Arial" panose="020B0604020202020204" pitchFamily="34" charset="0"/>
                        </a:rPr>
                        <a:t>s</a:t>
                      </a:r>
                      <a:r>
                        <a:rPr lang="en-US" sz="1100" b="0" dirty="0">
                          <a:effectLst/>
                          <a:latin typeface="Arial" panose="020B0604020202020204" pitchFamily="34" charset="0"/>
                          <a:ea typeface="Calibri" panose="020F0502020204030204" pitchFamily="34" charset="0"/>
                          <a:cs typeface="Arial" panose="020B0604020202020204" pitchFamily="34" charset="0"/>
                        </a:rPr>
                        <a:t>tudent verbalizes a correct response.</a:t>
                      </a: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When asked,</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“What state do you live in?” s</a:t>
                      </a:r>
                      <a:r>
                        <a:rPr lang="en-US" sz="1100" b="0" dirty="0">
                          <a:effectLst/>
                          <a:latin typeface="Arial" panose="020B0604020202020204" pitchFamily="34" charset="0"/>
                          <a:ea typeface="Calibri" panose="020F0502020204030204" pitchFamily="34" charset="0"/>
                          <a:cs typeface="Arial" panose="020B0604020202020204" pitchFamily="34" charset="0"/>
                        </a:rPr>
                        <a:t>tudent grabs a representation of the state of Texas</a:t>
                      </a:r>
                      <a:r>
                        <a:rPr lang="en-US" sz="1100" b="0" baseline="0" dirty="0">
                          <a:effectLst/>
                          <a:latin typeface="Arial" panose="020B0604020202020204" pitchFamily="34" charset="0"/>
                          <a:ea typeface="Calibri" panose="020F0502020204030204" pitchFamily="34" charset="0"/>
                          <a:cs typeface="Arial" panose="020B0604020202020204" pitchFamily="34" charset="0"/>
                        </a:rPr>
                        <a:t> when given three choices.</a:t>
                      </a:r>
                      <a:endParaRPr lang="en-US" sz="1100" b="0" dirty="0">
                        <a:effectLst/>
                        <a:latin typeface="Arial" panose="020B0604020202020204" pitchFamily="34" charset="0"/>
                        <a:ea typeface="Calibri" panose="020F0502020204030204" pitchFamily="34" charset="0"/>
                        <a:cs typeface="Arial" panose="020B0604020202020204" pitchFamily="34" charset="0"/>
                      </a:endParaRPr>
                    </a:p>
                  </a:txBody>
                  <a:tcPr marL="76200" marR="76200" marT="76200" marB="76200">
                    <a:solidFill>
                      <a:schemeClr val="bg1"/>
                    </a:solidFill>
                  </a:tcPr>
                </a:tc>
                <a:tc>
                  <a:txBody>
                    <a:bodyPr/>
                    <a:lstStyle/>
                    <a:p>
                      <a:pPr marL="0" marR="0">
                        <a:lnSpc>
                          <a:spcPct val="107000"/>
                        </a:lnSpc>
                        <a:spcBef>
                          <a:spcPts val="0"/>
                        </a:spcBef>
                        <a:spcAft>
                          <a:spcPts val="80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verbally answers when asked, “What city, state and country do you live in?”</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162854047"/>
      </p:ext>
    </p:extLst>
  </p:cSld>
  <p:clrMapOvr>
    <a:masterClrMapping/>
  </p:clrMapOvr>
  <mc:AlternateContent xmlns:mc="http://schemas.openxmlformats.org/markup-compatibility/2006" xmlns:p14="http://schemas.microsoft.com/office/powerpoint/2010/main">
    <mc:Choice Requires="p14">
      <p:transition spd="med" p14:dur="700" advClick="0" advTm="9300">
        <p:fade/>
      </p:transition>
    </mc:Choice>
    <mc:Fallback xmlns="">
      <p:transition spd="med" advClick="0" advTm="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43">
        <p:fade/>
      </p:transition>
    </mc:Choice>
    <mc:Fallback xmlns="">
      <p:transition spd="med" advClick="0" advTm="2084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6" y="1416842"/>
            <a:ext cx="6832212" cy="4915719"/>
          </a:xfrm>
        </p:spPr>
        <p:txBody>
          <a:bodyPr>
            <a:noAutofit/>
          </a:bodyPr>
          <a:lstStyle/>
          <a:p>
            <a:pPr>
              <a:lnSpc>
                <a:spcPct val="100000"/>
              </a:lnSpc>
              <a:spcBef>
                <a:spcPts val="0"/>
              </a:spcBef>
              <a:spcAft>
                <a:spcPts val="600"/>
              </a:spcAft>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519113" lvl="1" indent="-287338">
              <a:lnSpc>
                <a:spcPct val="100000"/>
              </a:lnSpc>
              <a:spcBef>
                <a:spcPts val="0"/>
              </a:spcBef>
              <a:spcAft>
                <a:spcPts val="600"/>
              </a:spcAft>
              <a:buClr>
                <a:srgbClr val="0070C0"/>
              </a:buClr>
              <a:buFont typeface="Arial" panose="020B0604020202020204" pitchFamily="34" charset="0"/>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Listening</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Listening Observable Behaviors</a:t>
            </a:r>
          </a:p>
          <a:p>
            <a:pPr>
              <a:lnSpc>
                <a:spcPct val="100000"/>
              </a:lnSpc>
              <a:spcBef>
                <a:spcPts val="0"/>
              </a:spcBef>
              <a:spcAft>
                <a:spcPts val="600"/>
              </a:spcAft>
              <a:buClr>
                <a:schemeClr val="accent2"/>
              </a:buClr>
              <a:buFont typeface="Wingdings" panose="05000000000000000000" pitchFamily="2" charset="2"/>
              <a:buChar char="§"/>
            </a:pP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0"/>
              </a:spcBef>
              <a:spcAft>
                <a:spcPts val="600"/>
              </a:spcAft>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Listening Observable Behaviors more accessible for students</a:t>
            </a:r>
          </a:p>
        </p:txBody>
      </p:sp>
      <p:pic>
        <p:nvPicPr>
          <p:cNvPr id="7" name="Content Placeholder 6" descr="Picture of a boy sitting at his desk next to a teacher who is showing him a picture card" title="photograp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374" y="1684264"/>
            <a:ext cx="4612116" cy="3802136"/>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7718">
        <p:fade/>
      </p:transition>
    </mc:Choice>
    <mc:Fallback xmlns="">
      <p:transition spd="med" advClick="0" advTm="2771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Picture 6" descr="Image of Observable Behavior L3; an accessible version of the Observable Behaviaors is available on the TELPAS Alternate webpage of the TEA website at&#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04" y="4150657"/>
            <a:ext cx="9975877" cy="2106707"/>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09">
        <p:fade/>
      </p:transition>
    </mc:Choice>
    <mc:Fallback xmlns="">
      <p:transition spd="med" advClick="0" advTm="34709">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a:bodyPr>
          <a:lstStyle/>
          <a:p>
            <a:pPr marL="514350" indent="-514350">
              <a:buAutoNum type="arabicPeriod" startAt="3"/>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listening in the context of skills the student is learning and practicing in a classroom setting.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lvl="1"/>
            <a:endPar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mj-lt"/>
              <a:buAutoNum type="arabicPeriod" startAt="4"/>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buClr>
                <a:schemeClr val="accent2"/>
              </a:buClr>
            </a:pPr>
            <a:r>
              <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50342">
        <p:fade/>
      </p:transition>
    </mc:Choice>
    <mc:Fallback xmlns="">
      <p:transition spd="med" advClick="0" advTm="5034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4177636"/>
          </a:xfrm>
        </p:spPr>
        <p:txBody>
          <a:bodyPr>
            <a:normAutofit/>
          </a:bodyPr>
          <a:lstStyle/>
          <a:p>
            <a:pPr>
              <a:spcAft>
                <a:spcPts val="600"/>
              </a:spcAft>
              <a:buClr>
                <a:schemeClr val="accent2"/>
              </a:buClr>
              <a:buFont typeface="Wingdings" panose="05000000000000000000" pitchFamily="2" charset="2"/>
              <a:buChar char="§"/>
            </a:pPr>
            <a:r>
              <a:rPr lang="en-US" sz="2400"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buClr>
                <a:schemeClr val="accent2"/>
              </a:buClr>
              <a:buFont typeface="Wingdings" panose="05000000000000000000" pitchFamily="2" charset="2"/>
              <a:buChar char="§"/>
            </a:pPr>
            <a:r>
              <a:rPr lang="en-US" sz="2400" dirty="0"/>
              <a:t>Similarly, students in the late stage of a proficiency level will sometimes demonstrate language that reaches into the next level.</a:t>
            </a:r>
          </a:p>
          <a:p>
            <a:pPr>
              <a:buClr>
                <a:schemeClr val="accent2"/>
              </a:buClr>
              <a:buFont typeface="Wingdings" panose="05000000000000000000" pitchFamily="2" charset="2"/>
              <a:buChar char="§"/>
            </a:pPr>
            <a:r>
              <a:rPr lang="en-US" sz="2400" dirty="0"/>
              <a:t>For each Observable Behavior, test administrators must consider the description that applies to each student </a:t>
            </a:r>
            <a:r>
              <a:rPr lang="en-US" sz="2400" u="sng" dirty="0"/>
              <a:t>most</a:t>
            </a:r>
            <a:r>
              <a:rPr lang="en-US" sz="2400" dirty="0"/>
              <a:t> </a:t>
            </a:r>
            <a:r>
              <a:rPr lang="en-US" sz="2400" u="sng" dirty="0"/>
              <a:t>consistently</a:t>
            </a:r>
            <a:r>
              <a:rPr lang="en-US" sz="2400"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09">
        <p:fade/>
      </p:transition>
    </mc:Choice>
    <mc:Fallback xmlns="">
      <p:transition spd="med" advClick="0" advTm="5130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r>
              <a:rPr lang="en-US" dirty="0"/>
              <a:t>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825626"/>
            <a:ext cx="10515599" cy="2910004"/>
          </a:xfrm>
        </p:spPr>
        <p:txBody>
          <a:bodyPr/>
          <a:lstStyle/>
          <a:p>
            <a:pPr marL="0" indent="0">
              <a:buClr>
                <a:schemeClr val="accent2"/>
              </a:buClr>
              <a:buNone/>
            </a:pPr>
            <a:r>
              <a:rPr lang="en-US" sz="2400" dirty="0"/>
              <a:t>For students who are in the very early or very late stage of a level, it is recommended that test administrators</a:t>
            </a:r>
          </a:p>
          <a:p>
            <a:pPr marL="341313" lvl="1" indent="-341313">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341313" lvl="1" indent="-341313">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377">
        <p:fade/>
      </p:transition>
    </mc:Choice>
    <mc:Fallback xmlns="">
      <p:transition spd="med" advClick="0" advTm="27377">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a:t>
            </a:r>
            <a:r>
              <a:rPr lang="en-US" dirty="0" err="1"/>
              <a:t>Nela</a:t>
            </a:r>
            <a:r>
              <a:rPr lang="en-US" dirty="0"/>
              <a:t>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233081" y="1282625"/>
            <a:ext cx="11761695" cy="1488126"/>
          </a:xfrm>
        </p:spPr>
        <p:txBody>
          <a:bodyPr>
            <a:noAutofit/>
          </a:bodyPr>
          <a:lstStyle/>
          <a:p>
            <a:pPr marL="0" indent="0">
              <a:lnSpc>
                <a:spcPts val="2100"/>
              </a:lnSpc>
              <a:buNone/>
            </a:pP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and her students are working on the skill “understanding the main points.” 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consults notes that she has taken during the course of the school year about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Nela’s</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progress in developing this skill. From her notes, she can see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was having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difficulty</a:t>
            </a:r>
            <a:r>
              <a:rPr lang="en-US" sz="1750" i="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matching pictures </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at the beginning of the year. Lately, however, Ms.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Easterday’s</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notes support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is beyond the level of matching identical pictures and can now </a:t>
            </a:r>
            <a:r>
              <a:rPr lang="en-US" sz="1750" b="1" i="1" dirty="0">
                <a:latin typeface="Open Sans Semibold" panose="020B0706030804020204" pitchFamily="34" charset="0"/>
                <a:ea typeface="Open Sans Semibold" panose="020B0706030804020204" pitchFamily="34" charset="0"/>
                <a:cs typeface="Open Sans Semibold" panose="020B0706030804020204" pitchFamily="34" charset="0"/>
              </a:rPr>
              <a:t>select the correct picture </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from a bank. She determines that </a:t>
            </a:r>
            <a:r>
              <a:rPr lang="en-US" sz="1750" dirty="0" err="1">
                <a:latin typeface="Open Sans Semibold" panose="020B0706030804020204" pitchFamily="34" charset="0"/>
                <a:ea typeface="Open Sans Semibold" panose="020B0706030804020204" pitchFamily="34" charset="0"/>
                <a:cs typeface="Open Sans Semibold" panose="020B0706030804020204" pitchFamily="34" charset="0"/>
              </a:rPr>
              <a:t>Nela</a:t>
            </a:r>
            <a:r>
              <a:rPr lang="en-US" sz="1750" dirty="0">
                <a:latin typeface="Open Sans Semibold" panose="020B0706030804020204" pitchFamily="34" charset="0"/>
                <a:ea typeface="Open Sans Semibold" panose="020B0706030804020204" pitchFamily="34" charset="0"/>
                <a:cs typeface="Open Sans Semibold" panose="020B0706030804020204" pitchFamily="34" charset="0"/>
              </a:rPr>
              <a:t> has moved to the higher level.</a:t>
            </a:r>
          </a:p>
        </p:txBody>
      </p:sp>
      <p:pic>
        <p:nvPicPr>
          <p:cNvPr id="7" name="Picture 6" descr="Image of Observable Behavior L6 with the second and third levels circled. The teacher notes below L6 say that on October 18, Nela did not match picture of a butterfly to a butterfly in a story; on December 6 Nela inconsistently matches picture cards of characters to the illustrations in a story; on January 7 Nela consistently matches story illustrations to picture cards; and on March 26 Nela can point to an appropriate picture of words she hears in a simple story when given a small bank of picture cards." title="Observable Behavior with notes"/>
          <p:cNvPicPr>
            <a:picLocks noChangeAspect="1"/>
          </p:cNvPicPr>
          <p:nvPr/>
        </p:nvPicPr>
        <p:blipFill>
          <a:blip r:embed="rId4"/>
          <a:stretch>
            <a:fillRect/>
          </a:stretch>
        </p:blipFill>
        <p:spPr>
          <a:xfrm>
            <a:off x="1476761" y="3096868"/>
            <a:ext cx="8649878" cy="3319807"/>
          </a:xfrm>
          <a:prstGeom prst="rect">
            <a:avLst/>
          </a:prstGeom>
        </p:spPr>
      </p:pic>
      <p:sp>
        <p:nvSpPr>
          <p:cNvPr id="9" name="Oval 8" descr="Circle around two columns headings. First heading: matches a picture of repeated word in an orally presented simple story to an identical picture. Second heading: selects a picture that corresponds to a repeated word in an orally presented simple story."/>
          <p:cNvSpPr/>
          <p:nvPr/>
        </p:nvSpPr>
        <p:spPr>
          <a:xfrm>
            <a:off x="3109403" y="3243118"/>
            <a:ext cx="3406589" cy="151365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59181"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6081">
        <p:fade/>
      </p:transition>
    </mc:Choice>
    <mc:Fallback xmlns="">
      <p:transition spd="med" advClick="0" advTm="4608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George </a:t>
            </a:r>
          </a:p>
        </p:txBody>
      </p:sp>
      <p:sp>
        <p:nvSpPr>
          <p:cNvPr id="2" name="Content Placeholder 1"/>
          <p:cNvSpPr>
            <a:spLocks noGrp="1"/>
          </p:cNvSpPr>
          <p:nvPr>
            <p:ph idx="1"/>
          </p:nvPr>
        </p:nvSpPr>
        <p:spPr>
          <a:xfrm>
            <a:off x="132975" y="1291396"/>
            <a:ext cx="11621247" cy="2022018"/>
          </a:xfrm>
        </p:spPr>
        <p:txBody>
          <a:bodyPr>
            <a:normAutofit fontScale="70000" lnSpcReduction="20000"/>
          </a:bodyPr>
          <a:lstStyle/>
          <a:p>
            <a:pPr marL="0" indent="0">
              <a:lnSpc>
                <a:spcPts val="2400"/>
              </a:lnSpc>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administration window is open. Mr. Shelby is reviewing information about one of his students with some colleagues. From their notes, they see that George started out the year with the ability to follow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rPr>
              <a:t>simple one- and two-word directions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Though he has made progress, he is inconsistent when single-step directions are lengthy. Mr. Shelby determines that, even though George is peaking into the next level, he is still most consistently following simple one- and two-word directions.</a:t>
            </a:r>
          </a:p>
        </p:txBody>
      </p:sp>
      <p:pic>
        <p:nvPicPr>
          <p:cNvPr id="8" name="Picture 7" descr="Image of Observable Behavior L8 with the third and fourth levels circles and with teacher notes. The notes say that in October George responds to simple requests like &quot;sit down&quot; or &quot;please sit&quot; consistently but is confused by longer requests. In December George inconsistently responds correctly to &quot;sit down at your spot on the rug.&quot; Sometimes he sits down in place without going to the rug. In March he is still inconsistent in responding to the second part of a simple direction." title="Observable Behavior with notes"/>
          <p:cNvPicPr>
            <a:picLocks noChangeAspect="1"/>
          </p:cNvPicPr>
          <p:nvPr/>
        </p:nvPicPr>
        <p:blipFill>
          <a:blip r:embed="rId4"/>
          <a:stretch>
            <a:fillRect/>
          </a:stretch>
        </p:blipFill>
        <p:spPr>
          <a:xfrm>
            <a:off x="1705955" y="3239074"/>
            <a:ext cx="8475289" cy="3214366"/>
          </a:xfrm>
          <a:prstGeom prst="rect">
            <a:avLst/>
          </a:prstGeom>
        </p:spPr>
      </p:pic>
      <p:sp>
        <p:nvSpPr>
          <p:cNvPr id="9" name="Oval 8" descr="Circle around two column headings. First heading: follows one-word directions. Second heading: follows familiar multi-word single-step directions."/>
          <p:cNvSpPr/>
          <p:nvPr/>
        </p:nvSpPr>
        <p:spPr>
          <a:xfrm>
            <a:off x="5091953" y="3424519"/>
            <a:ext cx="2886635" cy="10936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423E8305-5A80-47CE-8F49-5E0ADB6B237B}"/>
              </a:ext>
            </a:extLst>
          </p:cNvPr>
          <p:cNvSpPr>
            <a:spLocks noGrp="1"/>
          </p:cNvSpPr>
          <p:nvPr/>
        </p:nvSpPr>
        <p:spPr>
          <a:xfrm>
            <a:off x="4199373" y="6562003"/>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41544">
        <p:fade/>
      </p:transition>
    </mc:Choice>
    <mc:Fallback xmlns="">
      <p:transition spd="med" advClick="0" advTm="4154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51731"/>
            <a:ext cx="6646765" cy="5094790"/>
          </a:xfrm>
        </p:spPr>
        <p:txBody>
          <a:bodyPr>
            <a:noAutofit/>
          </a:bodyPr>
          <a:lstStyle/>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individualized education program (IEP).</a:t>
            </a:r>
          </a:p>
          <a:p>
            <a:pPr>
              <a:lnSpc>
                <a:spcPts val="20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7014949" y="1955203"/>
            <a:ext cx="4948449" cy="2887415"/>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275">
        <p:fade/>
      </p:transition>
    </mc:Choice>
    <mc:Fallback xmlns="">
      <p:transition spd="med" advClick="0" advTm="5227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solidFill>
                  <a:srgbClr val="2F5CAC"/>
                </a:solidFill>
              </a:rPr>
              <a:t>Allowable Response Modes for the Listening Domain</a:t>
            </a:r>
          </a:p>
        </p:txBody>
      </p:sp>
      <p:sp>
        <p:nvSpPr>
          <p:cNvPr id="3" name="Content Placeholder 2"/>
          <p:cNvSpPr>
            <a:spLocks noGrp="1"/>
          </p:cNvSpPr>
          <p:nvPr>
            <p:ph idx="13"/>
          </p:nvPr>
        </p:nvSpPr>
        <p:spPr>
          <a:xfrm>
            <a:off x="546411" y="1524543"/>
            <a:ext cx="10807388" cy="4571457"/>
          </a:xfrm>
        </p:spPr>
        <p:txBody>
          <a:bodyPr>
            <a:normAutofit/>
          </a:bodyPr>
          <a:lstStyle/>
          <a:p>
            <a:pPr marL="0" indent="0">
              <a:spcAft>
                <a:spcPts val="600"/>
              </a:spcAft>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the listening domain, it is allowable for a student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alert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gaze at</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point to</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reach for</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touch or pick up</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draw</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circle</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nod</a:t>
            </a:r>
          </a:p>
          <a:p>
            <a:pPr marL="341313" lvl="1" indent="-341313">
              <a:lnSpc>
                <a:spcPts val="2200"/>
              </a:lnSpc>
              <a:spcBef>
                <a:spcPts val="600"/>
              </a:spcBef>
              <a:spcAft>
                <a:spcPts val="6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 toward the targeted stimulus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1526">
        <p:fade/>
      </p:transition>
    </mc:Choice>
    <mc:Fallback xmlns="">
      <p:transition spd="med" advClick="0" advTm="11526">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610544" y="1438651"/>
            <a:ext cx="10309411" cy="4634603"/>
          </a:xfrm>
        </p:spPr>
        <p:txBody>
          <a:bodyPr>
            <a:normAutofit/>
          </a:bodyPr>
          <a:lstStyle/>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57200" indent="-457200">
              <a:lnSpc>
                <a:spcPts val="2600"/>
              </a:lnSpc>
              <a:spcBef>
                <a:spcPts val="0"/>
              </a:spcBef>
              <a:spcAft>
                <a:spcPts val="10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2600"/>
              </a:lnSpc>
              <a:spcBef>
                <a:spcPts val="0"/>
              </a:spcBef>
              <a:spcAft>
                <a:spcPts val="800"/>
              </a:spcAft>
              <a:buClr>
                <a:schemeClr val="accent5"/>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chemeClr val="accent5"/>
              </a:buCl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23">
        <p:fade/>
      </p:transition>
    </mc:Choice>
    <mc:Fallback xmlns="">
      <p:transition spd="med" advClick="0" advTm="4892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2428" y="377830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5941">
        <p:fade/>
      </p:transition>
    </mc:Choice>
    <mc:Fallback xmlns="">
      <p:transition spd="med" advClick="0" advTm="1594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Autofit/>
          </a:bodyPr>
          <a:lstStyle/>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ct val="110000"/>
              </a:lnSpc>
              <a:spcBef>
                <a:spcPts val="600"/>
              </a:spcBef>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bilingual (EB) students with the most significant cognitive disabilities.</a:t>
            </a: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ct val="110000"/>
              </a:lnSpc>
              <a:spcBef>
                <a:spcPts val="600"/>
              </a:spcBef>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listening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643542"/>
            <a:ext cx="4114800" cy="100263"/>
          </a:xfrm>
        </p:spPr>
        <p:txBody>
          <a:bodyPr/>
          <a:lstStyle/>
          <a:p>
            <a:r>
              <a:rPr lang="en-US" dirty="0"/>
              <a:t>Student Assessment Division</a:t>
            </a:r>
          </a:p>
          <a:p>
            <a:r>
              <a:rPr lang="en-US" dirty="0"/>
              <a:t>                           </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1786059236"/>
      </p:ext>
    </p:extLst>
  </p:cSld>
  <p:clrMapOvr>
    <a:masterClrMapping/>
  </p:clrMapOvr>
  <mc:AlternateContent xmlns:mc="http://schemas.openxmlformats.org/markup-compatibility/2006" xmlns:p14="http://schemas.microsoft.com/office/powerpoint/2010/main">
    <mc:Choice Requires="p14">
      <p:transition spd="med" p14:dur="700" advClick="0" advTm="39991">
        <p:fade/>
      </p:transition>
    </mc:Choice>
    <mc:Fallback xmlns="">
      <p:transition spd="med" advClick="0" advTm="3999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a:bodyPr>
          <a:lstStyle/>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400"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sz="2400" dirty="0">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400" b="1" u="sng"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r>
              <a:rPr lang="en-US" sz="2400" dirty="0">
                <a:effectLst/>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r>
              <a:rPr lang="en-US" dirty="0"/>
              <a:t>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solidFill>
                  <a:srgbClr val="2F5CAC"/>
                </a:solidFill>
              </a:rPr>
              <a:t>Alternate Proficiency Level Descriptors: Listening</a:t>
            </a:r>
            <a:br>
              <a:rPr lang="en-US" dirty="0"/>
            </a:br>
            <a:endParaRPr lang="en-US" dirty="0"/>
          </a:p>
        </p:txBody>
      </p:sp>
      <p:pic>
        <p:nvPicPr>
          <p:cNvPr id="9" name="Content Placeholder 8" descr="Image of the TELPAS Alternate PLDs for Listening; an accessible version of this document is available on the TELPAS Alternate webpage of the TEA website at&#10;https://tea.texas.gov/student.assessment/telpasalt/#Alt" title="TELPAS Alternate PLDs">
            <a:extLst>
              <a:ext uri="{FF2B5EF4-FFF2-40B4-BE49-F238E27FC236}">
                <a16:creationId xmlns:a16="http://schemas.microsoft.com/office/drawing/2014/main" id="{3509CF09-40C6-40EA-B01A-00F65336DFC4}"/>
              </a:ext>
            </a:extLst>
          </p:cNvPr>
          <p:cNvPicPr>
            <a:picLocks noGrp="1"/>
          </p:cNvPicPr>
          <p:nvPr>
            <p:ph sz="quarter" idx="13"/>
          </p:nvPr>
        </p:nvPicPr>
        <p:blipFill rotWithShape="1">
          <a:blip r:embed="rId4"/>
          <a:srcRect l="60185" t="11960" r="5324" b="12882"/>
          <a:stretch/>
        </p:blipFill>
        <p:spPr bwMode="auto">
          <a:xfrm>
            <a:off x="1891589" y="1194220"/>
            <a:ext cx="8419473" cy="530899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29377">
        <p:fade/>
      </p:transition>
    </mc:Choice>
    <mc:Fallback xmlns="">
      <p:transition spd="med" advClick="0" advTm="2937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4"/>
            <a:ext cx="11797990" cy="2896117"/>
          </a:xfrm>
        </p:spPr>
        <p:txBody>
          <a:bodyPr>
            <a:normAutofit/>
          </a:bodyPr>
          <a:lstStyle/>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skill can be found on the left under the number of the Observable Behavior. </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a:t>
            </a:r>
          </a:p>
          <a:p>
            <a:pPr marL="463550" lvl="1" indent="-231775">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p>
        </p:txBody>
      </p:sp>
      <p:pic>
        <p:nvPicPr>
          <p:cNvPr id="7" name="Picture 6"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858313" y="4130826"/>
            <a:ext cx="9857909" cy="2081794"/>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622">
        <p:fade/>
      </p:transition>
    </mc:Choice>
    <mc:Fallback xmlns="">
      <p:transition spd="med" advClick="0" advTm="5662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Observable Behaviors and the Glossary</a:t>
            </a:r>
          </a:p>
        </p:txBody>
      </p:sp>
      <p:pic>
        <p:nvPicPr>
          <p:cNvPr id="11" name="Picture 10" descr="Image of Observable Behavior L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230125" y="1262480"/>
            <a:ext cx="9384087" cy="2053332"/>
          </a:xfrm>
          <a:prstGeom prst="rect">
            <a:avLst/>
          </a:prstGeom>
        </p:spPr>
      </p:pic>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205929" y="3429001"/>
            <a:ext cx="4761855" cy="2971800"/>
          </a:xfrm>
        </p:spPr>
        <p:txBody>
          <a:bodyPr>
            <a:normAutofit/>
          </a:bodyPr>
          <a:lstStyle/>
          <a:p>
            <a:pPr marL="342900" indent="-342900">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marL="342900" indent="-342900">
              <a:buClr>
                <a:schemeClr val="accent2"/>
              </a:buClr>
              <a:buFont typeface="Wingdings" panose="05000000000000000000" pitchFamily="2" charset="2"/>
              <a:buChar cha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 </a:t>
            </a:r>
          </a:p>
        </p:txBody>
      </p:sp>
      <p:pic>
        <p:nvPicPr>
          <p:cNvPr id="13" name="Picture 12" descr="Image of an entry from the TELPAS Alternate Glossary for the word &quot;academic.&quot; An accessible version of the glossary is availble in the TELPAS Altenrate Test Administrator Manual on the TELPAS Alternate webpage of the TEA website at&#10;https://tea.texas.gov/student.assessment/telpasalt/#Alt" title="TELPAS Alternate Glossary"/>
          <p:cNvPicPr>
            <a:picLocks noChangeAspect="1"/>
          </p:cNvPicPr>
          <p:nvPr/>
        </p:nvPicPr>
        <p:blipFill>
          <a:blip r:embed="rId5"/>
          <a:stretch>
            <a:fillRect/>
          </a:stretch>
        </p:blipFill>
        <p:spPr>
          <a:xfrm>
            <a:off x="5090615" y="3777158"/>
            <a:ext cx="6622501" cy="1561638"/>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2789">
        <p:fade/>
      </p:transition>
    </mc:Choice>
    <mc:Fallback xmlns="">
      <p:transition spd="med" advClick="0" advTm="3278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67627" y="1597026"/>
            <a:ext cx="4458963" cy="4078786"/>
          </a:xfrm>
        </p:spPr>
        <p:txBody>
          <a:bodyPr>
            <a:normAutofit/>
          </a:bodyPr>
          <a:lstStyle/>
          <a:p>
            <a:pPr>
              <a:lnSpc>
                <a:spcPts val="22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ts val="22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p>
        </p:txBody>
      </p:sp>
      <p:pic>
        <p:nvPicPr>
          <p:cNvPr id="8" name="Picture 7"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4844955" y="2178951"/>
            <a:ext cx="6900322" cy="2861730"/>
          </a:xfrm>
          <a:prstGeom prst="rect">
            <a:avLst/>
          </a:prstGeom>
        </p:spPr>
      </p:pic>
      <p:sp>
        <p:nvSpPr>
          <p:cNvPr id="9" name="Text Placeholder 8">
            <a:extLst>
              <a:ext uri="{FF2B5EF4-FFF2-40B4-BE49-F238E27FC236}">
                <a16:creationId xmlns:a16="http://schemas.microsoft.com/office/drawing/2014/main" id="{096F7F24-07C8-C74E-B8D8-0ED691F6B087}"/>
              </a:ext>
            </a:extLst>
          </p:cNvPr>
          <p:cNvSpPr>
            <a:spLocks noGrp="1"/>
          </p:cNvSpPr>
          <p:nvPr>
            <p:ph type="body" sz="quarter" idx="14"/>
          </p:nvPr>
        </p:nvSpPr>
        <p:spPr>
          <a:xfrm>
            <a:off x="689065" y="5837905"/>
            <a:ext cx="10938828" cy="480776"/>
          </a:xfrm>
        </p:spPr>
        <p: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An accessible version of the Observable Behaviors and classroom examples can be found at </a:t>
            </a:r>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5" tooltip="https://tea.texas.gov/student.assessment/telpasalt/#Alt"/>
              </a:rPr>
              <a:t>https://tea.texas.gov/student.assessment/telpasalt/#Alt</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39227">
        <p:fade/>
      </p:transition>
    </mc:Choice>
    <mc:Fallback xmlns="">
      <p:transition spd="med" advClick="0" advTm="3922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358742"/>
            <a:ext cx="10825976" cy="4496148"/>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071">
        <p:fade/>
      </p:transition>
    </mc:Choice>
    <mc:Fallback xmlns="">
      <p:transition spd="med" advClick="0" advTm="4207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9349" y="87527"/>
            <a:ext cx="10300771" cy="914400"/>
          </a:xfrm>
        </p:spPr>
        <p:txBody>
          <a:bodyPr>
            <a:noAutofit/>
          </a:bodyPr>
          <a:lstStyle/>
          <a:p>
            <a:pPr>
              <a:defRPr/>
            </a:pPr>
            <a:r>
              <a:rPr lang="en-US" sz="2800" dirty="0">
                <a:solidFill>
                  <a:srgbClr val="2F5CAC"/>
                </a:solidFill>
              </a:rPr>
              <a:t>Observable Behavior L1. Distinguishing Sounds </a:t>
            </a:r>
            <a:br>
              <a:rPr lang="en-US" sz="2800" dirty="0">
                <a:solidFill>
                  <a:srgbClr val="2F5CAC"/>
                </a:solidFill>
              </a:rPr>
            </a:br>
            <a:r>
              <a:rPr lang="en-US" sz="2800" dirty="0">
                <a:solidFill>
                  <a:srgbClr val="2F5CAC"/>
                </a:solidFill>
              </a:rPr>
              <a:t>with Classroom Examples</a:t>
            </a:r>
          </a:p>
        </p:txBody>
      </p:sp>
      <p:pic>
        <p:nvPicPr>
          <p:cNvPr id="4" name="Picture 3" descr="Image of Observable Behavior L1; an accessible version of this document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151408" y="1176043"/>
            <a:ext cx="9020175" cy="1838325"/>
          </a:xfrm>
          <a:prstGeom prst="rect">
            <a:avLst/>
          </a:prstGeom>
        </p:spPr>
      </p:pic>
      <p:graphicFrame>
        <p:nvGraphicFramePr>
          <p:cNvPr id="7" name="Table 6" descr="Image of classroom example L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59217798"/>
              </p:ext>
            </p:extLst>
          </p:nvPr>
        </p:nvGraphicFramePr>
        <p:xfrm>
          <a:off x="785796" y="3080673"/>
          <a:ext cx="10308189" cy="2872045"/>
        </p:xfrm>
        <a:graphic>
          <a:graphicData uri="http://schemas.openxmlformats.org/drawingml/2006/table">
            <a:tbl>
              <a:tblPr firstRow="1" bandRow="1">
                <a:tableStyleId>{D7AC3CCA-C797-4891-BE02-D94E43425B78}</a:tableStyleId>
              </a:tblPr>
              <a:tblGrid>
                <a:gridCol w="1814185">
                  <a:extLst>
                    <a:ext uri="{9D8B030D-6E8A-4147-A177-3AD203B41FA5}">
                      <a16:colId xmlns:a16="http://schemas.microsoft.com/office/drawing/2014/main" val="20000"/>
                    </a:ext>
                  </a:extLst>
                </a:gridCol>
                <a:gridCol w="1674563">
                  <a:extLst>
                    <a:ext uri="{9D8B030D-6E8A-4147-A177-3AD203B41FA5}">
                      <a16:colId xmlns:a16="http://schemas.microsoft.com/office/drawing/2014/main" val="20001"/>
                    </a:ext>
                  </a:extLst>
                </a:gridCol>
                <a:gridCol w="1729649">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sz="2400" dirty="0"/>
                        <a:t>Elementary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teacher shows a picture of a dog, says the initial sound for “d,” and then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dog to an identical picture after teacher shows the dog picture and makes the sound for “d.”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a:t>
                      </a:r>
                      <a:r>
                        <a:rPr lang="en-US" sz="1100" b="0" i="0" u="none" strike="noStrike" baseline="0" dirty="0">
                          <a:solidFill>
                            <a:srgbClr val="000000"/>
                          </a:solidFill>
                          <a:effectLst/>
                          <a:latin typeface="Arial" panose="020B0604020202020204" pitchFamily="34" charset="0"/>
                          <a:cs typeface="Arial" panose="020B0604020202020204" pitchFamily="34" charset="0"/>
                        </a:rPr>
                        <a:t> cards</a:t>
                      </a:r>
                      <a:r>
                        <a:rPr lang="en-US" sz="1100" b="0" i="0" u="none" strike="noStrike" dirty="0">
                          <a:solidFill>
                            <a:srgbClr val="000000"/>
                          </a:solidFill>
                          <a:effectLst/>
                          <a:latin typeface="Arial" panose="020B0604020202020204" pitchFamily="34" charset="0"/>
                          <a:cs typeface="Arial" panose="020B0604020202020204" pitchFamily="34" charset="0"/>
                        </a:rPr>
                        <a:t> “dog” and “duck.”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graphic organizer indicating they have the same initial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“d” sound and the final “g” sound after hearing the word “dog.”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“cat/cat” as the same, and “cat/cap”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361317">
                <a:tc>
                  <a:txBody>
                    <a:bodyPr/>
                    <a:lstStyle/>
                    <a:p>
                      <a:r>
                        <a:rPr lang="en-US" sz="2400" b="1" dirty="0"/>
                        <a:t>Secondary</a:t>
                      </a:r>
                    </a:p>
                  </a:txBody>
                  <a:tcPr>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does not show a reaction when the teacher shows a picture of a rat, says the initial sound for “r,” then “rat.”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matches the picture of a rat to an identical picture after teacher shows the rat picture and makes the sound for “r.”</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reads the word cards “bat” and “rat.” </a:t>
                      </a: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places the cards on a graphic organizer indicating they have the same final sound.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the initial “r” sound and the final “t” sound after hearing the word “rat.”</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dirty="0">
                          <a:effectLst/>
                          <a:latin typeface="Arial" panose="020B0604020202020204" pitchFamily="34" charset="0"/>
                          <a:ea typeface="Calibri" panose="020F0502020204030204" pitchFamily="34" charset="0"/>
                          <a:cs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identifies “rat/rat” as the same, and “rat/mat” as different after hearing them spoken aloud.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359754845"/>
      </p:ext>
    </p:extLst>
  </p:cSld>
  <p:clrMapOvr>
    <a:masterClrMapping/>
  </p:clrMapOvr>
  <mc:AlternateContent xmlns:mc="http://schemas.openxmlformats.org/markup-compatibility/2006" xmlns:p14="http://schemas.microsoft.com/office/powerpoint/2010/main">
    <mc:Choice Requires="p14">
      <p:transition spd="med" p14:dur="700" advClick="0" advTm="15345">
        <p:fade/>
      </p:transition>
    </mc:Choice>
    <mc:Fallback xmlns="">
      <p:transition spd="med" advClick="0" advTm="15345">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listen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3az1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LdrP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3az1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3az1Tic1LFW0DAACcDAAAIQAAAHVuaXZlcnNhbC9mbGFzaF9za2luX3NldHRpbmdzLnhtbJVX227iMBB971cg9r1saXdppRSJW6Vq2bbasrw7yQAWjh3ZDl3+fsexkziQNLSoEp45x57L8bgN1J7y3gGkooI/9of98VWvF0SZlMD1CpKUEQ29kCh4jh/7T3+Xy/7AQgQT8h20pnyrjKWw9SgCw0xrwa8jwTXuc82FTAjrj7895T/BIEd2sQSGdSlnQyKojvkxvJ/OL6K4M+6mo/nsoY0QiSQl/LgUW3Edkmi/lSLjsQnt1nzaaLtjCpJRvu+MiFGlnzUktZgWN4vhYngZJZWgFJiQHuaT4eRnJ4uREFiZ/eju/m5yIac66vPGnNAOVFGd00bD0e3oro2Wki3UizxbzG/mt+14jrvXu/JpXJag4Z/uzBzFfwT5pc1FmqVf0UgqxdYU9IQzMp9ODhMkxuuHhPmD+XQSTELmoE5BKkZjbIOQsZXid/NpA7fV0n31h0Rg7rYU7M004WR6GIWEDMZaZhAMipX1qZ34eM00XiYYbwhTCPBNFegNM3wjmSq2qdsq3B/4oDz2QM5QIdaCZQnMbLwesG6v8LPZNJ8rHrQ0efFJOJzhPGOFfMGqniE9Y4V8N8165ex4Bj/1WE4hhylxvfy8+OgFTnBZlKtYFV5z0tJccuUd7QwFJhExjHNVrWgCpmnBILfZkAZnMQWcHOiWaHyWfhtceMyTUcHgxOGE1iyrQFPNoEltkcikwmDQvXbZOmE1eCzFvhtqopew0QW6bqyaYh4LvxxmWde52+DQdEZZN7vuaXxKHvsJkXuQKyGY6vccD68fHmIf5XOGGdb4lIJ85htxIYcLDf7+eZxtYGFv4KVwojWJdgmG1JZBWVHb2Ob+Be7YpsbyLAlBLlAPFApB1m0Wt6PbHcNfvabwAXGd0OK0TL3D7Tihpd49gxMAEBntivbbhfUkGdOUwQGKkeIZ8oTbMgsUqr8pX6Mup75Kbl+QoxtAlUz8AVt3NBDWGFUzw3q6R7smocrzqs2TYrJXIddmfTEjjVT9063BCam2M/qbCoitqlWTZFq8ayKLYlZrlzw5wITTJJ8/6NClZJo8lsOESF1ZcmcR8Jm9CsE8WeVmZYYNnjaKmbLjYRMl95yO2BXezjGjifkTzZ+wuf3KewN+wTEURMYvJaT2KDS4LRvTxFczH9g46pNUBwPPZPtTdgK/438l4/9QSwMEFAACAAgAt2s9U7HlsC96BAAAZRYAACYAAAB1bml2ZXJzYWwvaHRtbF9wdWJsaXNoaW5nX3NldHRpbmdzLnhtbN1YW0/bSBR+51eMvOpjYy7lUuQE0cSIqCFJY9MWrVZoYk/iWcYzrmccmj7tr9kf1l+yZzzBEAhhgkgr9gGBj8/5zv2CvaPvKUMTkksqeN3Zqm06iPBIxJSP6855ePL2wEFSYR5jJjipO1w46Kix4WXFkFGZBEQpYJUIYLg8zFTdSZTKDl33+vq6RmWW67eCFQrwZS0SqZvlRBKuSO5mDE/hl5pmRDozBAsA+EkFn4k1NjYQ8gzSmYgLRhCNwXJOtVOYnaqUOa7hGuLoapyLgsdNwUSO8vGw7vzR9FtbrZ0bHoPUoinhOiSyAURNVoc4jqk2ArOA/iAoIXScgLX77xx0TWOV1J2dzW0NA+zuQ5gS3LiONUxTQAy4muGnROEYK2wejUJFvit5QzCkeMpxSqMQ3iDtf91phZdBp93yL7u90A8uT8OzjrFhBaHQ/xquIBS2w46/Cr8tfLN31j/uXlx+8T8E7dBOxelF3x902t2Pl2Gv1wnb/VspyMJcED13PsoeZEMUeUSqIHsqKdIhx5RBXd8LvSQKOoPhfExCcUIh8yPMJHHQ3xkZfyowo2oKDbQJDXRFSHYsMxKpgU513VF5QZxbOAMIhkH+qzrafV/V0f7BnOuu0X7r1kIrPWiLDPNpR4zFLzZ9a3evsn17b2+58YvM9LBSOEqgWcCf0jbPvUu6YaN6bOBI0Ql0Irnn5ahgLCiyTOSqoa0uVd8lViY8AuONBJ/Lun5GQ8HiKmAkHZK4i1Oovf4Jd9AICpJB7HoZ4SjAHMYYVRDPqJKQxVAqqsrxdTLjPs4pZghGFMxZgs6CB/GNEpzLuQqsUqmHR9T4sysUkX+Z6BrSo6wBo6BF94EV/xdRsBhNRYEYvQI5gaBNihT+Sgi6O8DQKBdpSWVYKiRLNRNKrkl8ZKPoAlSkBUjqimBEGQ3fCvoDDclI5IBL8ASmP9CpNPi1lYAzLOUtKL6x8Y0ZS+1uy//6RjuI4wnm0YrgUJ8kzdRa8PEUcaFu5CAcES4kKZMS07h8Z+Nb7flpqFoE8vxC2ZjDlzQtGH5J+Cogd6DXmPL1aFkl8U9aYK02wZOy0XXzltDQ4hRSYjDhRQSDkPLZSLUAjDBHgrMpwhFsV6nHxoSKQgLFDAgDLZ9voZGHMi2fxnDsgcY8JrkV5ObW9s673b39g/eHNffnP/++XSo0uzv6DGt15vBoPnoM2UndO4meEFpyGD0hueQ8eiB7IvJUl3j8wNzFZ6KFeLsb+oPjZtj+3A4vFgCUcX+47TxXr97Fm7g8SO4t4uHv28SBfzxonqKBH5x3wuDQpvq6AhpdRQnU70j/M2Ij0zsPIYu+FbxOlg1jf+B/tgKEtFk1qp3abs/K4Y82XANzmvTvnCVWJsCqGZvRCcuG0ZRC2b6KwWHVic+aOa+j+xfe4XRp+5uBsabuJziPkrVVziueyL8vJ//jSC+sfrlo+6GApFQL/aI1+GJBn49a4J+1P/Q6rbWGj9rF71XU7MuGzzxVn8/mvpd57sKvmRtAn/803Nj4D1BLAwQUAAIACAC3az1Tmu3EP7oBAAB4BgAAHwAAAHVuaXZlcnNhbC9odG1sX3NraW5fc2V0dGluZ3MuanONlFFPwjAQx9/9FGS+GiIDnfgGDBMSH0z0zfjQjWMsdL2mLVMkfHfXgdptV2V9Wf/79X+963r7i171BGnQu+/t6/d6/tSc1xpYzagtXDV17tELqwea50t4yQvguYCghZTfS3/kwy9BGQeiNk12z9ZWO34B2i8rxrWLS8JCEZomtJLQ3gntg9A+G4mdkjom5FQ52RqDop+iMCBMX6AqWM0Elw/14+bXgrEE9Q+6Yik0TG/Cu2nsJX8dR9Mono1dLsVCMrF7xAz7CUs3mcKtWJ7iD+1w6fVOgqrOe+MLy3NtFgaKduD5YB7OQz8pFWgNp7jjeBJObkmYswS4m1A0uhtN/kAbxt2Ctugy17n5pqMwGkYjl5Ysg06VZvN4EA+bmKi8OtXsBD9yBj6MLxnJ2Q7UOVYot/KMA5QKM1uRLhrZQaIc2TIX2ZGLx3aQnN2stfX9G3XD6Ceolj9/xbUdLtMpRuOaYeuarYkLWvh6yxmNwZCXW7eiPhIrvR2t3beQACUFluReTLvR2PlrlTVTG1AviLxqnfZMQFe9BNRCrNAKzBiWrotKq7J5c/sEp4KnlMh9rbQGj9u8OHwBUEsDBBQAAgAIALdrPVOUE7MiaQAAAG4AAAAcAAAAdW5pdmVyc2FsL2xvY2FsX3NldHRpbmdzLnhtbA3MMQ6DMAxA0Z1TWN4p7daBwMZWltIDWMRFkRwbkYDg9mT7w9Nv+zMKHLylYOrw9XgisM7mgy4Of9NQvxFSJvUkpuxQDaHvqlZsJvlyzgUmWIUu3iaOJTKPFIscdhGo4VNe/8Aem666AVBLAwQUAAIACAC4az1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LhrPVMM4l9nTwAAAGwAAAAbAAAAdW5pdmVyc2FsL3VuaXZlcnNhbC5wbmcueG1ss7GvyM1RKEstKs7Mz7NVMtQzULK34+WyKShKLctMLVeosFUysjTQM4AAJYVKoBojBLc8M6UkAyhkYG6OEMxIzUzPKLFVsjCwgAvqAw0FAFBLAQIAABQAAgAIAHBIFk82YVgCRwMAAOEJAAAUAAAAAAAAAAEAAAAAAAAAAAB1bml2ZXJzYWwvcGxheWVyLnhtbFBLAQIAABQAAgAIALdrPVOQSSYlKAUAAPYTAAAdAAAAAAAAAAEAAAAAAHkDAAB1bml2ZXJzYWwvY29tbW9uX21lc3NhZ2VzLmxuZ1BLAQIAABQAAgAIALdrPVNzanLmpQAAAIIBAAAuAAAAAAAAAAEAAAAAANwIAAB1bml2ZXJzYWwvcGxheWJhY2tfYW5kX25hdmlnYXRpb25fc2V0dGluZ3MueG1sUEsBAgAAFAACAAgAt2s9U3na1VmABAAA2xYAACcAAAAAAAAAAQAAAAAAzQkAAHVuaXZlcnNhbC9mbGFzaF9wdWJsaXNoaW5nX3NldHRpbmdzLnhtbFBLAQIAABQAAgAIALdrPVOJzUsVbQMAAJwMAAAhAAAAAAAAAAEAAAAAAJIOAAB1bml2ZXJzYWwvZmxhc2hfc2tpbl9zZXR0aW5ncy54bWxQSwECAAAUAAIACAC3az1TseWwL3oEAABlFgAAJgAAAAAAAAABAAAAAAA+EgAAdW5pdmVyc2FsL2h0bWxfcHVibGlzaGluZ19zZXR0aW5ncy54bWxQSwECAAAUAAIACAC3az1Tmu3EP7oBAAB4BgAAHwAAAAAAAAABAAAAAAD8FgAAdW5pdmVyc2FsL2h0bWxfc2tpbl9zZXR0aW5ncy5qc1BLAQIAABQAAgAIALdrPVOUE7MiaQAAAG4AAAAcAAAAAAAAAAEAAAAAAPMYAAB1bml2ZXJzYWwvbG9jYWxfc2V0dGluZ3MueG1sUEsBAgAAFAACAAgAuGs9U1tzVfMBLwAAkFcAABcAAAAAAAAAAAAAAAAAlhkAAHVuaXZlcnNhbC91bml2ZXJzYWwucG5nUEsBAgAAFAACAAgAuGs9UwziX2dPAAAAbAAAABsAAAAAAAAAAQAAAAAAzEgAAHVuaXZlcnNhbC91bml2ZXJzYWwucG5nLnhtbFBLBQYAAAAACgAKAAYDAABUSQAAAAA="/>
  <p:tag name="ISPRING_CURRENT_PLAYER_ID" val="universal"/>
  <p:tag name="ISPRING_UUID" val="{AC0A1512-A0C5-4A72-A61B-30ABC5A41E0A}"/>
  <p:tag name="ISPRING_RESOURCE_FOLDER" val="C:\Users\marimi\Desktop\Texas\2021-2022 Texas\TELPAS Alternate 2022\TELPAS Alt_Listening\2022_telpasalternatelisteningdomain_final script\"/>
  <p:tag name="ISPRING_PRESENTATION_PATH" val="C:\Users\marimi\Desktop\Texas\2021-2022 Texas\TELPAS Alternate 2022\TELPAS Alt_Listening\2022_telpasalternatelisteningdomain_final script.pptx"/>
  <p:tag name="ISPRING_PROJECT_VERSION" val="9.3"/>
  <p:tag name="ISPRING_PROJECT_FOLDER_UPDATED" val="1"/>
  <p:tag name="ISPRING_SCREEN_RECS_UPDATED" val="C:\Users\marimi\Desktop\Texas\2021-2022 Texas\TELPAS Alternate 2022\TELPAS Alt_Listening\2022_telpasalternatelisteningdomain_final script\"/>
  <p:tag name="ISPRING_FIRST_PUBLISH" val="1"/>
  <p:tag name="FLASHSPRING_ZOOM_TAG" val="66"/>
  <p:tag name="ISPRING_PRESENTATION_INFO_2" val="&lt;?xml version=&quot;1.0&quot; encoding=&quot;UTF-8&quot; standalone=&quot;no&quot; ?&gt;&#10;&lt;presentation2&gt;&#10;&#10;  &lt;slides&gt;&#10;    &lt;slide id=&quot;{23A5CF01-4E1B-4021-87BD-18DAA5D3D357}&quot; pptId=&quot;256&quot;/&gt;&#10;    &lt;slide id=&quot;{8D5ABC62-8B6D-4D94-B652-95EB0DC6B04B}&quot; pptId=&quot;318&quot;/&gt;&#10;    &lt;slide id=&quot;{CE589A31-3195-41A6-B815-DC228AE97F8C}&quot; pptId=&quot;319&quot;/&gt;&#10;    &lt;slide id=&quot;{C566FA1B-C1F0-4829-8EB5-72CFAAFAF8E5}&quot; pptId=&quot;301&quot;/&gt;&#10;    &lt;slide id=&quot;{9EC32EB4-2DD2-4097-A9CE-B83B54B64F4B}&quot; pptId=&quot;261&quot;/&gt;&#10;    &lt;slide id=&quot;{F6F2F3A9-9E84-4196-BC06-917B6F527997}&quot; pptId=&quot;262&quot;/&gt;&#10;    &lt;slide id=&quot;{52D0E3AE-4048-43AA-BD2D-06FC74849218}&quot; pptId=&quot;283&quot;/&gt;&#10;    &lt;slide id=&quot;{75C049E9-93C5-4ADB-A581-7F03E2F85600}&quot; pptId=&quot;280&quot;/&gt;&#10;    &lt;slide id=&quot;{E0205123-4B16-499C-BADF-86AD43A452F4}&quot; pptId=&quot;308&quot;/&gt;&#10;    &lt;slide id=&quot;{34A1CB20-4C99-4661-A792-8A94C8463BB6}&quot; pptId=&quot;309&quot;/&gt;&#10;    &lt;slide id=&quot;{1CEDD6A2-6ACB-4F76-AE14-7ACE6FD66CBA}&quot; pptId=&quot;310&quot;/&gt;&#10;    &lt;slide id=&quot;{A1CFE013-1859-48B3-99B1-C7D956792A16}&quot; pptId=&quot;311&quot;/&gt;&#10;    &lt;slide id=&quot;{7145872A-7776-4F39-822B-4989F0CCA0BB}&quot; pptId=&quot;312&quot;/&gt;&#10;    &lt;slide id=&quot;{F295E8C2-C764-4FAE-9391-0A6CFDE664C7}&quot; pptId=&quot;313&quot;/&gt;&#10;    &lt;slide id=&quot;{D595CB50-4651-4796-BEBA-48AFA3E89928}&quot; pptId=&quot;314&quot;/&gt;&#10;    &lt;slide id=&quot;{4694784C-2332-4022-B013-1B6964F6D7E0}&quot; pptId=&quot;315&quot;/&gt;&#10;    &lt;slide id=&quot;{B1B00B1D-A1D2-4B1A-A39F-2ED0A9ACCB55}&quot; pptId=&quot;316&quot;/&gt;&#10;    &lt;slide id=&quot;{36682C83-4D1D-4931-AC99-E4BAC7199900}&quot; pptId=&quot;317&quot;/&gt;&#10;    &lt;slide id=&quot;{6524E8FD-82BB-4D1B-BCB4-8617B1CBF134}&quot; pptId=&quot;320&quot;/&gt;&#10;    &lt;slide id=&quot;{D7E7ABE2-FDE3-4030-AFD2-BB0CF92AC286}&quot; pptId=&quot;297&quot;/&gt;&#10;    &lt;slide id=&quot;{F3F7195B-37C0-43A5-96A5-82AEF37635FC}&quot; pptId=&quot;282&quot;/&gt;&#10;    &lt;slide id=&quot;{1FFB5214-B532-4786-B5A7-AB43CA8A1A85}&quot; pptId=&quot;302&quot;/&gt;&#10;    &lt;slide id=&quot;{78E956CA-000A-47FD-8306-1E0EE2BAACC3}&quot; pptId=&quot;303&quot;/&gt;&#10;    &lt;slide id=&quot;{C3FFF93A-B385-43E3-ACE7-7DE4962515E7}&quot; pptId=&quot;306&quot;/&gt;&#10;    &lt;slide id=&quot;{C5C02728-ACCB-4FEE-9638-9A241EA17ED3}&quot; pptId=&quot;307&quot;/&gt;&#10;    &lt;slide id=&quot;{5EDC5414-0666-418C-91D5-E34B71766328}&quot; pptId=&quot;277&quot;/&gt;&#10;    &lt;slide id=&quot;{9A5A953E-8DB5-41A4-A1B8-8EE9C9C5F058}&quot; pptId=&quot;274&quot;/&gt;&#10;    &lt;slide id=&quot;{12D110A1-962A-4626-AAF2-63D53FD8355F}&quot; pptId=&quot;295&quot;/&gt;&#10;    &lt;slide id=&quot;{F9036BE0-584F-4366-9EFD-3C300398AC70}&quot; pptId=&quot;296&quot;/&gt;&#10;    &lt;slide id=&quot;{4A9E3183-200F-4EDF-9A88-F14C4B91954D}&quot; pptId=&quot;299&quot;/&gt;&#10;    &lt;slide id=&quot;{61EE3EEB-303B-43FE-89CD-991538F888E6}&quot; pptId=&quot;298&quot;/&gt;&#10;  &lt;/slides&gt;&#10;&#10;  &lt;narration&gt;&#10;    &lt;audioTracks&gt;&#10;      &lt;audioTrack muted=&quot;false&quot; name=&quot;Audio 1&quot; resource=&quot;abc2fe12&quot; slideId=&quot;{23A5CF01-4E1B-4021-87BD-18DAA5D3D357}&quot; startTime=&quot;0&quot; volume=&quot;1&quot;&gt;&#10;        &lt;audio channels=&quot;1&quot; format=&quot;s16&quot; sampleRate=&quot;44100&quot;/&gt;&#10;      &lt;/audioTrack&gt;&#10;      &lt;audioTrack muted=&quot;false&quot; name=&quot;Audio 2&quot; resource=&quot;94214328&quot; slideId=&quot;{8D5ABC62-8B6D-4D94-B652-95EB0DC6B04B}&quot; startTime=&quot;0&quot; stepIndex=&quot;0&quot; volume=&quot;1&quot;&gt;&#10;        &lt;audio channels=&quot;1&quot; format=&quot;s16&quot; sampleRate=&quot;44100&quot;/&gt;&#10;      &lt;/audioTrack&gt;&#10;      &lt;audioTrack muted=&quot;false&quot; name=&quot;Audio 3&quot; resource=&quot;d8f0d27a&quot; slideId=&quot;{CE589A31-3195-41A6-B815-DC228AE97F8C}&quot; startTime=&quot;0&quot; stepIndex=&quot;0&quot; volume=&quot;1&quot;&gt;&#10;        &lt;audio channels=&quot;1&quot; format=&quot;s16&quot; sampleRate=&quot;44100&quot;/&gt;&#10;      &lt;/audioTrack&gt;&#10;      &lt;audioTrack muted=&quot;false&quot; name=&quot;Audio 4&quot; resource=&quot;b0887fc7&quot; slideId=&quot;{C566FA1B-C1F0-4829-8EB5-72CFAAFAF8E5}&quot; startTime=&quot;0&quot; stepIndex=&quot;0&quot; volume=&quot;1&quot;&gt;&#10;        &lt;audio channels=&quot;1&quot; format=&quot;s16&quot; sampleRate=&quot;44100&quot;/&gt;&#10;      &lt;/audioTrack&gt;&#10;      &lt;audioTrack muted=&quot;false&quot; name=&quot;Audio 7&quot; resource=&quot;d4cd6591&quot; slideId=&quot;{52D0E3AE-4048-43AA-BD2D-06FC74849218}&quot; startTime=&quot;0&quot; stepIndex=&quot;0&quot; volume=&quot;1&quot;&gt;&#10;        &lt;audio channels=&quot;1&quot; format=&quot;s16&quot; sampleRate=&quot;44100&quot;/&gt;&#10;      &lt;/audioTrack&gt;&#10;      &lt;audioTrack muted=&quot;false&quot; name=&quot;Audio 8&quot; resource=&quot;4ffa5d71&quot; slideId=&quot;{75C049E9-93C5-4ADB-A581-7F03E2F85600}&quot; startTime=&quot;0&quot; stepIndex=&quot;0&quot; volume=&quot;1&quot;&gt;&#10;        &lt;audio channels=&quot;1&quot; format=&quot;s16&quot; sampleRate=&quot;44100&quot;/&gt;&#10;      &lt;/audioTrack&gt;&#10;      &lt;audioTrack muted=&quot;false&quot; name=&quot;Audio 9&quot; resource=&quot;1d8815f5&quot; slideId=&quot;{E0205123-4B16-499C-BADF-86AD43A452F4}&quot; startTime=&quot;0&quot; stepIndex=&quot;0&quot; volume=&quot;1&quot;&gt;&#10;        &lt;audio channels=&quot;1&quot; format=&quot;s16&quot; sampleRate=&quot;44100&quot;/&gt;&#10;      &lt;/audioTrack&gt;&#10;      &lt;audioTrack muted=&quot;false&quot; name=&quot;Audio 10&quot; resource=&quot;86ea55ab&quot; slideId=&quot;{34A1CB20-4C99-4661-A792-8A94C8463BB6}&quot; startTime=&quot;1&quot; stepIndex=&quot;0&quot; volume=&quot;1&quot;&gt;&#10;        &lt;audio channels=&quot;1&quot; format=&quot;s16&quot; sampleRate=&quot;44100&quot;/&gt;&#10;      &lt;/audioTrack&gt;&#10;      &lt;audioTrack muted=&quot;false&quot; name=&quot;Audio 11&quot; resource=&quot;7727d930&quot; slideId=&quot;{6524E8FD-82BB-4D1B-BCB4-8617B1CBF134}&quot; startTime=&quot;0&quot; stepIndex=&quot;0&quot; volume=&quot;1&quot;&gt;&#10;        &lt;audio channels=&quot;1&quot; format=&quot;s16&quot; sampleRate=&quot;44100&quot;/&gt;&#10;      &lt;/audioTrack&gt;&#10;      &lt;audioTrack muted=&quot;false&quot; name=&quot;Audio 12&quot; resource=&quot;8ffa7660&quot; slideId=&quot;{D7E7ABE2-FDE3-4030-AFD2-BB0CF92AC286}&quot; startTime=&quot;0&quot; stepIndex=&quot;0&quot; volume=&quot;1&quot;&gt;&#10;        &lt;audio channels=&quot;1&quot; format=&quot;s16&quot; sampleRate=&quot;44100&quot;/&gt;&#10;      &lt;/audioTrack&gt;&#10;      &lt;audioTrack muted=&quot;false&quot; name=&quot;Audio 13&quot; resource=&quot;c0233892&quot; slideId=&quot;{F3F7195B-37C0-43A5-96A5-82AEF37635FC}&quot; startTime=&quot;0&quot; stepIndex=&quot;0&quot; volume=&quot;1&quot;&gt;&#10;        &lt;audio channels=&quot;1&quot; format=&quot;s16&quot; sampleRate=&quot;44100&quot;/&gt;&#10;      &lt;/audioTrack&gt;&#10;      &lt;audioTrack muted=&quot;false&quot; name=&quot;Audio 14&quot; resource=&quot;c6f73364&quot; slideId=&quot;{1FFB5214-B532-4786-B5A7-AB43CA8A1A85}&quot; startTime=&quot;0&quot; stepIndex=&quot;0&quot; volume=&quot;1&quot;&gt;&#10;        &lt;audio channels=&quot;1&quot; format=&quot;s16&quot; sampleRate=&quot;44100&quot;/&gt;&#10;      &lt;/audioTrack&gt;&#10;      &lt;audioTrack muted=&quot;false&quot; name=&quot;Audio 15&quot; resource=&quot;dcfeb2f3&quot; slideId=&quot;{78E956CA-000A-47FD-8306-1E0EE2BAACC3}&quot; startTime=&quot;0&quot; stepIndex=&quot;0&quot; volume=&quot;1&quot;&gt;&#10;        &lt;audio channels=&quot;1&quot; format=&quot;s16&quot; sampleRate=&quot;44100&quot;/&gt;&#10;      &lt;/audioTrack&gt;&#10;      &lt;audioTrack muted=&quot;false&quot; name=&quot;Audio 17&quot; resource=&quot;ccec3b74&quot; slideId=&quot;{C5C02728-ACCB-4FEE-9638-9A241EA17ED3}&quot; startTime=&quot;0&quot; stepIndex=&quot;0&quot; volume=&quot;1&quot;&gt;&#10;        &lt;audio channels=&quot;1&quot; format=&quot;s16&quot; sampleRate=&quot;44100&quot;/&gt;&#10;      &lt;/audioTrack&gt;&#10;      &lt;audioTrack muted=&quot;false&quot; name=&quot;Audio 19&quot; resource=&quot;9352e30b&quot; slideId=&quot;{9A5A953E-8DB5-41A4-A1B8-8EE9C9C5F058}&quot; startTime=&quot;0&quot; stepIndex=&quot;0&quot; volume=&quot;1&quot;&gt;&#10;        &lt;audio channels=&quot;1&quot; format=&quot;s16&quot; sampleRate=&quot;44100&quot;/&gt;&#10;      &lt;/audioTrack&gt;&#10;      &lt;audioTrack muted=&quot;false&quot; name=&quot;Audio 20&quot; resource=&quot;0fdb4f2a&quot; slideId=&quot;{12D110A1-962A-4626-AAF2-63D53FD8355F}&quot; startTime=&quot;0&quot; stepIndex=&quot;0&quot; volume=&quot;1&quot;&gt;&#10;        &lt;audio channels=&quot;1&quot; format=&quot;s16&quot; sampleRate=&quot;44100&quot;/&gt;&#10;      &lt;/audioTrack&gt;&#10;      &lt;audioTrack muted=&quot;false&quot; name=&quot;Audio 21&quot; resource=&quot;aa1a4c96&quot; slideId=&quot;{F9036BE0-584F-4366-9EFD-3C300398AC70}&quot; startTime=&quot;1&quot; stepIndex=&quot;0&quot; volume=&quot;1&quot;&gt;&#10;        &lt;audio channels=&quot;1&quot; format=&quot;s16&quot; sampleRate=&quot;44100&quot;/&gt;&#10;      &lt;/audioTrack&gt;&#10;      &lt;audioTrack muted=&quot;false&quot; name=&quot;Contact Info&quot; resource=&quot;36c8b976&quot; slideId=&quot;{4A9E3183-200F-4EDF-9A88-F14C4B91954D}&quot; startTime=&quot;0&quot; stepIndex=&quot;0&quot; volume=&quot;1&quot;&gt;&#10;        &lt;audio channels=&quot;1&quot; format=&quot;fltp&quot; sampleRate=&quot;44100&quot;/&gt;&#10;      &lt;/audioTrack&gt;&#10;      &lt;audioTrack muted=&quot;false&quot; name=&quot;Disclaimer&quot; resource=&quot;57c85ddc&quot; slideId=&quot;{61EE3EEB-303B-43FE-89CD-991538F888E6}&quot; startTime=&quot;0&quot; stepIndex=&quot;0&quot; volume=&quot;1&quot;&gt;&#10;        &lt;audio channels=&quot;1&quot; format=&quot;fltp&quot; sampleRate=&quot;44100&quot;/&gt;&#10;      &lt;/audioTrack&gt;&#10;      &lt;audioTrack muted=&quot;false&quot; name=&quot;Audio 22&quot; resource=&quot;b57fffba&quot; slideId=&quot;{9EC32EB4-2DD2-4097-A9CE-B83B54B64F4B}&quot; startTime=&quot;365&quot; stepIndex=&quot;0&quot; volume=&quot;1&quot;&gt;&#10;        &lt;audio channels=&quot;1&quot; format=&quot;s16&quot; sampleRate=&quot;44100&quot;/&gt;&#10;      &lt;/audioTrack&gt;&#10;      &lt;audioTrack muted=&quot;false&quot; name=&quot;Audio 23&quot; resource=&quot;fa21c280&quot; slideId=&quot;{F6F2F3A9-9E84-4196-BC06-917B6F527997}&quot; startTime=&quot;0&quot; stepIndex=&quot;0&quot; volume=&quot;1&quot;&gt;&#10;        &lt;audio channels=&quot;1&quot; format=&quot;s16&quot; sampleRate=&quot;44100&quot;/&gt;&#10;      &lt;/audioTrack&gt;&#10;      &lt;audioTrack muted=&quot;false&quot; name=&quot;Audio 24&quot; resource=&quot;18dc05ce&quot; slideId=&quot;{5EDC5414-0666-418C-91D5-E34B71766328}&quot; startTime=&quot;0&quot; stepIndex=&quot;0&quot; volume=&quot;1&quot;&gt;&#10;        &lt;audio channels=&quot;1&quot; format=&quot;s16&quot; sampleRate=&quot;44100&quot;/&gt;&#10;      &lt;/audioTrack&gt;&#10;      &lt;audioTrack muted=&quot;false&quot; name=&quot;TELPAS Alt Listening_Slide 24_2&quot; resource=&quot;7899aa91&quot; slideId=&quot;{C3FFF93A-B385-43E3-ACE7-7DE4962515E7}&quot; startTime=&quot;0&quot; stepIndex=&quot;0&quot; volume=&quot;1&quot;&gt;&#10;        &lt;audio channels=&quot;2&quot; format=&quot;fltp&quot; sampleRate=&quot;44100&quot;/&gt;&#10;      &lt;/audioTrack&gt;&#10;    &lt;/audioTracks&gt;&#10;    &lt;videoTracks/&gt;&#10;  &lt;/narration&gt;&#10;&#10;&lt;/presentation2&gt;&#10;"/>
  <p:tag name="ISPRING_LMS_API_VERSION" val="SCORM 1.2"/>
  <p:tag name="ISPRING_ULTRA_SCORM_COURCE_TITLE" val="TELPAS Alternate Listening Domain"/>
  <p:tag name="ISPRING_ULTRA_SCORM_COURSE_ID" val="B78C4D3F-DEFB-4A8B-9C79-D90DB44BCAE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Listen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45"/>
  <p:tag name="ISPRING_SLIDE_ID_2" val="{E0205123-4B16-499C-BADF-86AD43A452F4}"/>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410"/>
  <p:tag name="ISPRING_SLIDE_ID_2" val="{34A1CB20-4C99-4661-A792-8A94C8463BB6}"/>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4"/>
  <p:tag name="ISPRING_SLIDE_ID_2" val="{1CEDD6A2-6ACB-4F76-AE14-7ACE6FD66CBA}"/>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A1CFE013-1859-48B3-99B1-C7D956792A16}"/>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7145872A-7776-4F39-822B-4989F0CCA0BB}"/>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F295E8C2-C764-4FAE-9391-0A6CFDE664C7}"/>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D595CB50-4651-4796-BEBA-48AFA3E89928}"/>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4694784C-2332-4022-B013-1B6964F6D7E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B1B00B1D-A1D2-4B1A-A39F-2ED0A9ACCB55}"/>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9.300"/>
  <p:tag name="ISPRING_CUSTOM_TIMING_USED" val="1"/>
  <p:tag name="ISPRING_SLIDE_ID_2" val="{36682C83-4D1D-4931-AC99-E4BAC71999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5.845"/>
  <p:tag name="ISPRING_SLIDE_ID_2" val="{23A5CF01-4E1B-4021-87BD-18DAA5D3D357}"/>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43"/>
  <p:tag name="ISPRING_SLIDE_ID_2" val="{6524E8FD-82BB-4D1B-BCB4-8617B1CBF134}"/>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09"/>
  <p:tag name="ISPRING_SLIDE_ID_2" val="{D7E7ABE2-FDE3-4030-AFD2-BB0CF92AC286}"/>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0.342"/>
  <p:tag name="ISPRING_SLIDE_ID_2" val="{F3F7195B-37C0-43A5-96A5-82AEF37635FC}"/>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09"/>
  <p:tag name="ISPRING_SLIDE_ID_2" val="{1FFB5214-B532-4786-B5A7-AB43CA8A1A85}"/>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377"/>
  <p:tag name="ISPRING_SLIDE_ID_2" val="{78E956CA-000A-47FD-8306-1E0EE2BAACC3}"/>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081"/>
  <p:tag name="ISPRING_SLIDE_ID_2" val="{C3FFF93A-B385-43E3-ACE7-7DE4962515E7}"/>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1.544"/>
  <p:tag name="ISPRING_SLIDE_ID_2" val="{C5C02728-ACCB-4FEE-9638-9A241EA17ED3}"/>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275"/>
  <p:tag name="ISPRING_SLIDE_ID_2" val="{5EDC5414-0666-418C-91D5-E34B7176632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526"/>
  <p:tag name="ISPRING_SLIDE_ID_2" val="{9A5A953E-8DB5-41A4-A1B8-8EE9C9C5F058}"/>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23"/>
  <p:tag name="ISPRING_SLIDE_ID_2" val="{12D110A1-962A-4626-AAF2-63D53FD8355F}"/>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718"/>
  <p:tag name="ISPRING_SLIDE_ID_2" val="{8D5ABC62-8B6D-4D94-B652-95EB0DC6B04B}"/>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941"/>
  <p:tag name="ISPRING_SLIDE_ID_2" val="{F9036BE0-584F-4366-9EFD-3C300398AC70}"/>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4A9E3183-200F-4EDF-9A88-F14C4B91954D}"/>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61EE3EEB-303B-43FE-89CD-991538F888E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991"/>
  <p:tag name="ISPRING_SLIDE_ID_2" val="{CE589A31-3195-41A6-B815-DC228AE97F8C}"/>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77"/>
  <p:tag name="ISPRING_SLIDE_ID_2" val="{C566FA1B-C1F0-4829-8EB5-72CFAAFAF8E5}"/>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622"/>
  <p:tag name="ISPRING_SLIDE_ID_2" val="{9EC32EB4-2DD2-4097-A9CE-B83B54B64F4B}"/>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789"/>
  <p:tag name="ISPRING_SLIDE_ID_2" val="{F6F2F3A9-9E84-4196-BC06-917B6F527997}"/>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9.227"/>
  <p:tag name="ISPRING_SLIDE_ID_2" val="{52D0E3AE-4048-43AA-BD2D-06FC74849218}"/>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071"/>
  <p:tag name="ISPRING_SLIDE_ID_2" val="{75C049E9-93C5-4ADB-A581-7F03E2F85600}"/>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4E46FF-88D8-4A87-B919-43F2565965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E4A1EA-9025-446A-9A5B-0D2D21DA7E64}">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56B4A4-54F4-4DE1-948A-8D10700113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17307</TotalTime>
  <Words>4153</Words>
  <Application>Microsoft Office PowerPoint</Application>
  <PresentationFormat>Widescreen</PresentationFormat>
  <Paragraphs>338</Paragraphs>
  <Slides>31</Slides>
  <Notes>31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Listening Domain</vt:lpstr>
      <vt:lpstr>Purpose of this TELPAS Alternate Training</vt:lpstr>
      <vt:lpstr>Alternate Proficiency Level Descriptors</vt:lpstr>
      <vt:lpstr>Alternate Proficiency Level Descriptors: Listening </vt:lpstr>
      <vt:lpstr>What are Observable Behaviors?</vt:lpstr>
      <vt:lpstr>Observable Behaviors and the Glossary</vt:lpstr>
      <vt:lpstr>Observable Behaviors with Classroom Examples</vt:lpstr>
      <vt:lpstr>Using the Classroom Examples</vt:lpstr>
      <vt:lpstr>Observable Behavior L1. Distinguishing Sounds  with Classroom Examples</vt:lpstr>
      <vt:lpstr>Observable Behavior L2. Understanding Conjunctions with Classroom Examples</vt:lpstr>
      <vt:lpstr>Observable Behavior L3. Using Vocabulary  with Classroom Examples</vt:lpstr>
      <vt:lpstr>Observable Behavior L4. Understanding Media with Classroom Examples</vt:lpstr>
      <vt:lpstr>Observable Behavior L5. Understanding the General Meaning with Classroom Examples</vt:lpstr>
      <vt:lpstr>Observable Behavior L6. Understanding the Main Points with Classroom Examples</vt:lpstr>
      <vt:lpstr>Observable Behavior L7. Identifying Important Details  with Classroom Examples</vt:lpstr>
      <vt:lpstr>Observable Behavior L8. Following Directions with Classroom Examples</vt:lpstr>
      <vt:lpstr>Observable Behavior L9. Retelling with Classroom Examples</vt:lpstr>
      <vt:lpstr>Observable Behavior L10. Responding to Questions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Nela </vt:lpstr>
      <vt:lpstr>Example of Rating a Student “On the Border”: George </vt:lpstr>
      <vt:lpstr>Alternate Response Modes</vt:lpstr>
      <vt:lpstr>Allowable Response Modes for the Listening Domain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Listening Domain</dc:title>
  <dc:creator>Ponti, Tony</dc:creator>
  <cp:lastModifiedBy>Smith, Melissa</cp:lastModifiedBy>
  <cp:revision>362</cp:revision>
  <cp:lastPrinted>2018-11-28T22:20:10Z</cp:lastPrinted>
  <dcterms:created xsi:type="dcterms:W3CDTF">2018-06-13T19:57:15Z</dcterms:created>
  <dcterms:modified xsi:type="dcterms:W3CDTF">2023-11-14T18:44:31Z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