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40"/>
  </p:notesMasterIdLst>
  <p:handoutMasterIdLst>
    <p:handoutMasterId r:id="rId41"/>
  </p:handoutMasterIdLst>
  <p:sldIdLst>
    <p:sldId id="256" r:id="rId8"/>
    <p:sldId id="258" r:id="rId9"/>
    <p:sldId id="300" r:id="rId10"/>
    <p:sldId id="301" r:id="rId11"/>
    <p:sldId id="261" r:id="rId12"/>
    <p:sldId id="262" r:id="rId13"/>
    <p:sldId id="283" r:id="rId14"/>
    <p:sldId id="280" r:id="rId15"/>
    <p:sldId id="308" r:id="rId16"/>
    <p:sldId id="309" r:id="rId17"/>
    <p:sldId id="310" r:id="rId18"/>
    <p:sldId id="311" r:id="rId19"/>
    <p:sldId id="312" r:id="rId20"/>
    <p:sldId id="313" r:id="rId21"/>
    <p:sldId id="314" r:id="rId22"/>
    <p:sldId id="315" r:id="rId23"/>
    <p:sldId id="316" r:id="rId24"/>
    <p:sldId id="317" r:id="rId25"/>
    <p:sldId id="318" r:id="rId26"/>
    <p:sldId id="297" r:id="rId27"/>
    <p:sldId id="282" r:id="rId28"/>
    <p:sldId id="302" r:id="rId29"/>
    <p:sldId id="303" r:id="rId30"/>
    <p:sldId id="306" r:id="rId31"/>
    <p:sldId id="307" r:id="rId32"/>
    <p:sldId id="277" r:id="rId33"/>
    <p:sldId id="274" r:id="rId34"/>
    <p:sldId id="279" r:id="rId35"/>
    <p:sldId id="295" r:id="rId36"/>
    <p:sldId id="296" r:id="rId37"/>
    <p:sldId id="319" r:id="rId38"/>
    <p:sldId id="298" r:id="rId39"/>
  </p:sldIdLst>
  <p:sldSz cx="12192000" cy="6858000"/>
  <p:notesSz cx="7010400" cy="9236075"/>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Neumeyer, Lois" initials="NL" lastIdx="1" clrIdx="1">
    <p:extLst>
      <p:ext uri="{19B8F6BF-5375-455C-9EA6-DF929625EA0E}">
        <p15:presenceInfo xmlns:p15="http://schemas.microsoft.com/office/powerpoint/2012/main" userId="S::Lois.Neumeyer@tea.texas.gov::42eeb8a1-fe1e-47ab-9c42-3597be87e866" providerId="AD"/>
      </p:ext>
    </p:extLst>
  </p:cmAuthor>
  <p:cmAuthor id="3" name="Cavazos, Esmeralda" initials="CE" lastIdx="1" clrIdx="2">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0E25B-91C6-4F22-8319-C80C16978629}" v="3" dt="2023-11-13T02:01:33.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70315" autoAdjust="0"/>
  </p:normalViewPr>
  <p:slideViewPr>
    <p:cSldViewPr snapToGrid="0">
      <p:cViewPr varScale="1">
        <p:scale>
          <a:sx n="44" d="100"/>
          <a:sy n="44" d="100"/>
        </p:scale>
        <p:origin x="1216" y="28"/>
      </p:cViewPr>
      <p:guideLst/>
    </p:cSldViewPr>
  </p:slideViewPr>
  <p:outlineViewPr>
    <p:cViewPr>
      <p:scale>
        <a:sx n="33" d="100"/>
        <a:sy n="33" d="100"/>
      </p:scale>
      <p:origin x="0" y="-14220"/>
    </p:cViewPr>
  </p:outlin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0510E25B-91C6-4F22-8319-C80C16978629}"/>
    <pc:docChg chg="undo custSel modSld">
      <pc:chgData name="Cavazos, Esmeralda" userId="a8123084-e289-4fb0-a260-dfc91aed3333" providerId="ADAL" clId="{0510E25B-91C6-4F22-8319-C80C16978629}" dt="2023-11-13T02:02:37.301" v="218" actId="27636"/>
      <pc:docMkLst>
        <pc:docMk/>
      </pc:docMkLst>
      <pc:sldChg chg="modSp mod">
        <pc:chgData name="Cavazos, Esmeralda" userId="a8123084-e289-4fb0-a260-dfc91aed3333" providerId="ADAL" clId="{0510E25B-91C6-4F22-8319-C80C16978629}" dt="2023-11-13T01:56:07.952" v="171" actId="179"/>
        <pc:sldMkLst>
          <pc:docMk/>
          <pc:sldMk cId="4220885333" sldId="258"/>
        </pc:sldMkLst>
        <pc:spChg chg="mod">
          <ac:chgData name="Cavazos, Esmeralda" userId="a8123084-e289-4fb0-a260-dfc91aed3333" providerId="ADAL" clId="{0510E25B-91C6-4F22-8319-C80C16978629}" dt="2023-11-13T01:56:07.952" v="171" actId="179"/>
          <ac:spMkLst>
            <pc:docMk/>
            <pc:sldMk cId="4220885333" sldId="258"/>
            <ac:spMk id="3" creationId="{00000000-0000-0000-0000-000000000000}"/>
          </ac:spMkLst>
        </pc:spChg>
        <pc:picChg chg="mod">
          <ac:chgData name="Cavazos, Esmeralda" userId="a8123084-e289-4fb0-a260-dfc91aed3333" providerId="ADAL" clId="{0510E25B-91C6-4F22-8319-C80C16978629}" dt="2023-11-13T01:55:37.363" v="160" actId="14100"/>
          <ac:picMkLst>
            <pc:docMk/>
            <pc:sldMk cId="4220885333" sldId="258"/>
            <ac:picMk id="8" creationId="{15EB818E-4291-4D27-8891-B460A6161612}"/>
          </ac:picMkLst>
        </pc:picChg>
      </pc:sldChg>
      <pc:sldChg chg="modSp mod">
        <pc:chgData name="Cavazos, Esmeralda" userId="a8123084-e289-4fb0-a260-dfc91aed3333" providerId="ADAL" clId="{0510E25B-91C6-4F22-8319-C80C16978629}" dt="2023-11-13T01:57:22.272" v="179" actId="179"/>
        <pc:sldMkLst>
          <pc:docMk/>
          <pc:sldMk cId="3723394352" sldId="261"/>
        </pc:sldMkLst>
        <pc:spChg chg="mod">
          <ac:chgData name="Cavazos, Esmeralda" userId="a8123084-e289-4fb0-a260-dfc91aed3333" providerId="ADAL" clId="{0510E25B-91C6-4F22-8319-C80C16978629}" dt="2023-11-13T01:57:22.272" v="179" actId="179"/>
          <ac:spMkLst>
            <pc:docMk/>
            <pc:sldMk cId="3723394352" sldId="261"/>
            <ac:spMk id="3" creationId="{00000000-0000-0000-0000-000000000000}"/>
          </ac:spMkLst>
        </pc:spChg>
      </pc:sldChg>
      <pc:sldChg chg="modSp mod">
        <pc:chgData name="Cavazos, Esmeralda" userId="a8123084-e289-4fb0-a260-dfc91aed3333" providerId="ADAL" clId="{0510E25B-91C6-4F22-8319-C80C16978629}" dt="2023-11-13T01:57:44.300" v="182" actId="27636"/>
        <pc:sldMkLst>
          <pc:docMk/>
          <pc:sldMk cId="3233012393" sldId="262"/>
        </pc:sldMkLst>
        <pc:spChg chg="mod">
          <ac:chgData name="Cavazos, Esmeralda" userId="a8123084-e289-4fb0-a260-dfc91aed3333" providerId="ADAL" clId="{0510E25B-91C6-4F22-8319-C80C16978629}" dt="2023-11-13T01:57:44.300" v="182" actId="27636"/>
          <ac:spMkLst>
            <pc:docMk/>
            <pc:sldMk cId="3233012393" sldId="262"/>
            <ac:spMk id="5" creationId="{AB9FE9DA-B7EE-B74A-B743-26381C350B32}"/>
          </ac:spMkLst>
        </pc:spChg>
        <pc:picChg chg="mod">
          <ac:chgData name="Cavazos, Esmeralda" userId="a8123084-e289-4fb0-a260-dfc91aed3333" providerId="ADAL" clId="{0510E25B-91C6-4F22-8319-C80C16978629}" dt="2023-11-13T01:57:41.796" v="180" actId="14100"/>
          <ac:picMkLst>
            <pc:docMk/>
            <pc:sldMk cId="3233012393" sldId="262"/>
            <ac:picMk id="8" creationId="{00000000-0000-0000-0000-000000000000}"/>
          </ac:picMkLst>
        </pc:picChg>
      </pc:sldChg>
      <pc:sldChg chg="modSp mod">
        <pc:chgData name="Cavazos, Esmeralda" userId="a8123084-e289-4fb0-a260-dfc91aed3333" providerId="ADAL" clId="{0510E25B-91C6-4F22-8319-C80C16978629}" dt="2023-11-13T02:00:25.695" v="198" actId="255"/>
        <pc:sldMkLst>
          <pc:docMk/>
          <pc:sldMk cId="3371690072" sldId="274"/>
        </pc:sldMkLst>
        <pc:spChg chg="mod">
          <ac:chgData name="Cavazos, Esmeralda" userId="a8123084-e289-4fb0-a260-dfc91aed3333" providerId="ADAL" clId="{0510E25B-91C6-4F22-8319-C80C16978629}" dt="2023-11-13T02:00:25.695" v="198" actId="255"/>
          <ac:spMkLst>
            <pc:docMk/>
            <pc:sldMk cId="3371690072" sldId="274"/>
            <ac:spMk id="3" creationId="{00000000-0000-0000-0000-000000000000}"/>
          </ac:spMkLst>
        </pc:spChg>
      </pc:sldChg>
      <pc:sldChg chg="modSp mod">
        <pc:chgData name="Cavazos, Esmeralda" userId="a8123084-e289-4fb0-a260-dfc91aed3333" providerId="ADAL" clId="{0510E25B-91C6-4F22-8319-C80C16978629}" dt="2023-11-13T02:00:12.819" v="197" actId="255"/>
        <pc:sldMkLst>
          <pc:docMk/>
          <pc:sldMk cId="506154420" sldId="277"/>
        </pc:sldMkLst>
        <pc:spChg chg="mod">
          <ac:chgData name="Cavazos, Esmeralda" userId="a8123084-e289-4fb0-a260-dfc91aed3333" providerId="ADAL" clId="{0510E25B-91C6-4F22-8319-C80C16978629}" dt="2023-11-13T02:00:12.819" v="197" actId="255"/>
          <ac:spMkLst>
            <pc:docMk/>
            <pc:sldMk cId="506154420" sldId="277"/>
            <ac:spMk id="3" creationId="{00000000-0000-0000-0000-000000000000}"/>
          </ac:spMkLst>
        </pc:spChg>
        <pc:picChg chg="mod">
          <ac:chgData name="Cavazos, Esmeralda" userId="a8123084-e289-4fb0-a260-dfc91aed3333" providerId="ADAL" clId="{0510E25B-91C6-4F22-8319-C80C16978629}" dt="2023-11-13T02:00:04.109" v="195" actId="14100"/>
          <ac:picMkLst>
            <pc:docMk/>
            <pc:sldMk cId="506154420" sldId="277"/>
            <ac:picMk id="8" creationId="{A1E18310-9A41-4411-BDD9-1327345AE564}"/>
          </ac:picMkLst>
        </pc:picChg>
      </pc:sldChg>
      <pc:sldChg chg="modSp mod">
        <pc:chgData name="Cavazos, Esmeralda" userId="a8123084-e289-4fb0-a260-dfc91aed3333" providerId="ADAL" clId="{0510E25B-91C6-4F22-8319-C80C16978629}" dt="2023-11-13T02:01:16.335" v="204" actId="179"/>
        <pc:sldMkLst>
          <pc:docMk/>
          <pc:sldMk cId="38082320" sldId="279"/>
        </pc:sldMkLst>
        <pc:spChg chg="mod">
          <ac:chgData name="Cavazos, Esmeralda" userId="a8123084-e289-4fb0-a260-dfc91aed3333" providerId="ADAL" clId="{0510E25B-91C6-4F22-8319-C80C16978629}" dt="2023-11-13T02:01:16.335" v="204" actId="179"/>
          <ac:spMkLst>
            <pc:docMk/>
            <pc:sldMk cId="38082320" sldId="279"/>
            <ac:spMk id="3" creationId="{00000000-0000-0000-0000-000000000000}"/>
          </ac:spMkLst>
        </pc:spChg>
      </pc:sldChg>
      <pc:sldChg chg="modSp mod">
        <pc:chgData name="Cavazos, Esmeralda" userId="a8123084-e289-4fb0-a260-dfc91aed3333" providerId="ADAL" clId="{0510E25B-91C6-4F22-8319-C80C16978629}" dt="2023-11-13T01:58:06.865" v="184" actId="14100"/>
        <pc:sldMkLst>
          <pc:docMk/>
          <pc:sldMk cId="284390482" sldId="280"/>
        </pc:sldMkLst>
        <pc:spChg chg="mod">
          <ac:chgData name="Cavazos, Esmeralda" userId="a8123084-e289-4fb0-a260-dfc91aed3333" providerId="ADAL" clId="{0510E25B-91C6-4F22-8319-C80C16978629}" dt="2023-11-13T01:58:06.865" v="184" actId="14100"/>
          <ac:spMkLst>
            <pc:docMk/>
            <pc:sldMk cId="284390482" sldId="280"/>
            <ac:spMk id="3" creationId="{00000000-0000-0000-0000-000000000000}"/>
          </ac:spMkLst>
        </pc:spChg>
      </pc:sldChg>
      <pc:sldChg chg="modSp mod">
        <pc:chgData name="Cavazos, Esmeralda" userId="a8123084-e289-4fb0-a260-dfc91aed3333" providerId="ADAL" clId="{0510E25B-91C6-4F22-8319-C80C16978629}" dt="2023-11-13T01:58:58.731" v="189" actId="255"/>
        <pc:sldMkLst>
          <pc:docMk/>
          <pc:sldMk cId="1773834693" sldId="282"/>
        </pc:sldMkLst>
        <pc:spChg chg="mod">
          <ac:chgData name="Cavazos, Esmeralda" userId="a8123084-e289-4fb0-a260-dfc91aed3333" providerId="ADAL" clId="{0510E25B-91C6-4F22-8319-C80C16978629}" dt="2023-11-13T01:58:58.731" v="189" actId="255"/>
          <ac:spMkLst>
            <pc:docMk/>
            <pc:sldMk cId="1773834693" sldId="282"/>
            <ac:spMk id="3" creationId="{00000000-0000-0000-0000-000000000000}"/>
          </ac:spMkLst>
        </pc:spChg>
      </pc:sldChg>
      <pc:sldChg chg="modSp mod">
        <pc:chgData name="Cavazos, Esmeralda" userId="a8123084-e289-4fb0-a260-dfc91aed3333" providerId="ADAL" clId="{0510E25B-91C6-4F22-8319-C80C16978629}" dt="2023-11-11T07:51:02.011" v="57" actId="2711"/>
        <pc:sldMkLst>
          <pc:docMk/>
          <pc:sldMk cId="637112202" sldId="283"/>
        </pc:sldMkLst>
        <pc:spChg chg="mod">
          <ac:chgData name="Cavazos, Esmeralda" userId="a8123084-e289-4fb0-a260-dfc91aed3333" providerId="ADAL" clId="{0510E25B-91C6-4F22-8319-C80C16978629}" dt="2023-11-11T07:51:02.011" v="57" actId="2711"/>
          <ac:spMkLst>
            <pc:docMk/>
            <pc:sldMk cId="637112202" sldId="283"/>
            <ac:spMk id="3" creationId="{00000000-0000-0000-0000-000000000000}"/>
          </ac:spMkLst>
        </pc:spChg>
      </pc:sldChg>
      <pc:sldChg chg="modSp mod">
        <pc:chgData name="Cavazos, Esmeralda" userId="a8123084-e289-4fb0-a260-dfc91aed3333" providerId="ADAL" clId="{0510E25B-91C6-4F22-8319-C80C16978629}" dt="2023-11-13T02:02:00.263" v="216" actId="255"/>
        <pc:sldMkLst>
          <pc:docMk/>
          <pc:sldMk cId="1163083223" sldId="295"/>
        </pc:sldMkLst>
        <pc:spChg chg="mod">
          <ac:chgData name="Cavazos, Esmeralda" userId="a8123084-e289-4fb0-a260-dfc91aed3333" providerId="ADAL" clId="{0510E25B-91C6-4F22-8319-C80C16978629}" dt="2023-11-13T02:02:00.263" v="216" actId="255"/>
          <ac:spMkLst>
            <pc:docMk/>
            <pc:sldMk cId="1163083223" sldId="295"/>
            <ac:spMk id="3" creationId="{00000000-0000-0000-0000-000000000000}"/>
          </ac:spMkLst>
        </pc:spChg>
      </pc:sldChg>
      <pc:sldChg chg="modSp mod">
        <pc:chgData name="Cavazos, Esmeralda" userId="a8123084-e289-4fb0-a260-dfc91aed3333" providerId="ADAL" clId="{0510E25B-91C6-4F22-8319-C80C16978629}" dt="2023-11-12T03:27:05.251" v="128" actId="2711"/>
        <pc:sldMkLst>
          <pc:docMk/>
          <pc:sldMk cId="1401579000" sldId="296"/>
        </pc:sldMkLst>
        <pc:spChg chg="mod">
          <ac:chgData name="Cavazos, Esmeralda" userId="a8123084-e289-4fb0-a260-dfc91aed3333" providerId="ADAL" clId="{0510E25B-91C6-4F22-8319-C80C16978629}" dt="2023-11-12T03:27:05.251" v="128" actId="2711"/>
          <ac:spMkLst>
            <pc:docMk/>
            <pc:sldMk cId="1401579000" sldId="296"/>
            <ac:spMk id="3" creationId="{00000000-0000-0000-0000-000000000000}"/>
          </ac:spMkLst>
        </pc:spChg>
      </pc:sldChg>
      <pc:sldChg chg="modSp mod">
        <pc:chgData name="Cavazos, Esmeralda" userId="a8123084-e289-4fb0-a260-dfc91aed3333" providerId="ADAL" clId="{0510E25B-91C6-4F22-8319-C80C16978629}" dt="2023-11-11T07:52:42.896" v="65" actId="2711"/>
        <pc:sldMkLst>
          <pc:docMk/>
          <pc:sldMk cId="741373139" sldId="297"/>
        </pc:sldMkLst>
        <pc:spChg chg="mod">
          <ac:chgData name="Cavazos, Esmeralda" userId="a8123084-e289-4fb0-a260-dfc91aed3333" providerId="ADAL" clId="{0510E25B-91C6-4F22-8319-C80C16978629}" dt="2023-11-11T07:52:42.896" v="65" actId="2711"/>
          <ac:spMkLst>
            <pc:docMk/>
            <pc:sldMk cId="741373139" sldId="297"/>
            <ac:spMk id="3" creationId="{00000000-0000-0000-0000-000000000000}"/>
          </ac:spMkLst>
        </pc:spChg>
      </pc:sldChg>
      <pc:sldChg chg="modSp mod">
        <pc:chgData name="Cavazos, Esmeralda" userId="a8123084-e289-4fb0-a260-dfc91aed3333" providerId="ADAL" clId="{0510E25B-91C6-4F22-8319-C80C16978629}" dt="2023-11-11T07:59:47.022" v="127" actId="2711"/>
        <pc:sldMkLst>
          <pc:docMk/>
          <pc:sldMk cId="2042025103" sldId="298"/>
        </pc:sldMkLst>
        <pc:spChg chg="mod">
          <ac:chgData name="Cavazos, Esmeralda" userId="a8123084-e289-4fb0-a260-dfc91aed3333" providerId="ADAL" clId="{0510E25B-91C6-4F22-8319-C80C16978629}" dt="2023-11-11T07:59:47.022" v="127" actId="2711"/>
          <ac:spMkLst>
            <pc:docMk/>
            <pc:sldMk cId="2042025103" sldId="298"/>
            <ac:spMk id="3" creationId="{00000000-0000-0000-0000-000000000000}"/>
          </ac:spMkLst>
        </pc:spChg>
      </pc:sldChg>
      <pc:sldChg chg="modSp mod addCm delCm">
        <pc:chgData name="Cavazos, Esmeralda" userId="a8123084-e289-4fb0-a260-dfc91aed3333" providerId="ADAL" clId="{0510E25B-91C6-4F22-8319-C80C16978629}" dt="2023-11-13T01:56:32.150" v="176" actId="27636"/>
        <pc:sldMkLst>
          <pc:docMk/>
          <pc:sldMk cId="3055226844" sldId="300"/>
        </pc:sldMkLst>
        <pc:spChg chg="mod">
          <ac:chgData name="Cavazos, Esmeralda" userId="a8123084-e289-4fb0-a260-dfc91aed3333" providerId="ADAL" clId="{0510E25B-91C6-4F22-8319-C80C16978629}" dt="2023-11-13T01:56:32.150" v="176" actId="27636"/>
          <ac:spMkLst>
            <pc:docMk/>
            <pc:sldMk cId="3055226844" sldId="300"/>
            <ac:spMk id="5" creationId="{A02A4115-F823-4383-A544-9472DCDD7B08}"/>
          </ac:spMkLst>
        </pc:spChg>
      </pc:sldChg>
      <pc:sldChg chg="modSp mod">
        <pc:chgData name="Cavazos, Esmeralda" userId="a8123084-e289-4fb0-a260-dfc91aed3333" providerId="ADAL" clId="{0510E25B-91C6-4F22-8319-C80C16978629}" dt="2023-11-13T01:59:09.645" v="191" actId="27636"/>
        <pc:sldMkLst>
          <pc:docMk/>
          <pc:sldMk cId="1029949707" sldId="302"/>
        </pc:sldMkLst>
        <pc:spChg chg="mod">
          <ac:chgData name="Cavazos, Esmeralda" userId="a8123084-e289-4fb0-a260-dfc91aed3333" providerId="ADAL" clId="{0510E25B-91C6-4F22-8319-C80C16978629}" dt="2023-11-13T01:59:09.645" v="191" actId="27636"/>
          <ac:spMkLst>
            <pc:docMk/>
            <pc:sldMk cId="1029949707" sldId="302"/>
            <ac:spMk id="5" creationId="{0BCCCF8D-5D8A-49F2-A9EE-BFB5BE5573B8}"/>
          </ac:spMkLst>
        </pc:spChg>
      </pc:sldChg>
      <pc:sldChg chg="modSp mod">
        <pc:chgData name="Cavazos, Esmeralda" userId="a8123084-e289-4fb0-a260-dfc91aed3333" providerId="ADAL" clId="{0510E25B-91C6-4F22-8319-C80C16978629}" dt="2023-11-13T01:59:36.128" v="194" actId="179"/>
        <pc:sldMkLst>
          <pc:docMk/>
          <pc:sldMk cId="3585840370" sldId="303"/>
        </pc:sldMkLst>
        <pc:spChg chg="mod">
          <ac:chgData name="Cavazos, Esmeralda" userId="a8123084-e289-4fb0-a260-dfc91aed3333" providerId="ADAL" clId="{0510E25B-91C6-4F22-8319-C80C16978629}" dt="2023-11-13T01:59:36.128" v="194" actId="179"/>
          <ac:spMkLst>
            <pc:docMk/>
            <pc:sldMk cId="3585840370" sldId="303"/>
            <ac:spMk id="5" creationId="{0BCCCF8D-5D8A-49F2-A9EE-BFB5BE5573B8}"/>
          </ac:spMkLst>
        </pc:spChg>
      </pc:sldChg>
      <pc:sldChg chg="modSp mod">
        <pc:chgData name="Cavazos, Esmeralda" userId="a8123084-e289-4fb0-a260-dfc91aed3333" providerId="ADAL" clId="{0510E25B-91C6-4F22-8319-C80C16978629}" dt="2023-11-11T07:55:33.898" v="91" actId="14100"/>
        <pc:sldMkLst>
          <pc:docMk/>
          <pc:sldMk cId="595568014" sldId="306"/>
        </pc:sldMkLst>
        <pc:spChg chg="mod">
          <ac:chgData name="Cavazos, Esmeralda" userId="a8123084-e289-4fb0-a260-dfc91aed3333" providerId="ADAL" clId="{0510E25B-91C6-4F22-8319-C80C16978629}" dt="2023-11-11T07:55:29.903" v="90" actId="255"/>
          <ac:spMkLst>
            <pc:docMk/>
            <pc:sldMk cId="595568014" sldId="306"/>
            <ac:spMk id="2" creationId="{AAEF2468-7CB5-4FD8-9D8B-89998FB4599C}"/>
          </ac:spMkLst>
        </pc:spChg>
        <pc:grpChg chg="mod">
          <ac:chgData name="Cavazos, Esmeralda" userId="a8123084-e289-4fb0-a260-dfc91aed3333" providerId="ADAL" clId="{0510E25B-91C6-4F22-8319-C80C16978629}" dt="2023-11-11T07:55:33.898" v="91" actId="14100"/>
          <ac:grpSpMkLst>
            <pc:docMk/>
            <pc:sldMk cId="595568014" sldId="306"/>
            <ac:grpSpMk id="8" creationId="{EA65C6C9-1867-41B3-9E66-7924F38AFB7C}"/>
          </ac:grpSpMkLst>
        </pc:grpChg>
      </pc:sldChg>
      <pc:sldChg chg="modSp mod">
        <pc:chgData name="Cavazos, Esmeralda" userId="a8123084-e289-4fb0-a260-dfc91aed3333" providerId="ADAL" clId="{0510E25B-91C6-4F22-8319-C80C16978629}" dt="2023-11-12T03:46:55.485" v="158" actId="5793"/>
        <pc:sldMkLst>
          <pc:docMk/>
          <pc:sldMk cId="3877784069" sldId="307"/>
        </pc:sldMkLst>
        <pc:spChg chg="mod">
          <ac:chgData name="Cavazos, Esmeralda" userId="a8123084-e289-4fb0-a260-dfc91aed3333" providerId="ADAL" clId="{0510E25B-91C6-4F22-8319-C80C16978629}" dt="2023-11-12T03:46:55.485" v="158" actId="5793"/>
          <ac:spMkLst>
            <pc:docMk/>
            <pc:sldMk cId="3877784069" sldId="307"/>
            <ac:spMk id="2" creationId="{00000000-0000-0000-0000-000000000000}"/>
          </ac:spMkLst>
        </pc:spChg>
      </pc:sldChg>
      <pc:sldChg chg="modSp mod addCm delCm">
        <pc:chgData name="Cavazos, Esmeralda" userId="a8123084-e289-4fb0-a260-dfc91aed3333" providerId="ADAL" clId="{0510E25B-91C6-4F22-8319-C80C16978629}" dt="2023-11-13T01:58:31.934" v="186"/>
        <pc:sldMkLst>
          <pc:docMk/>
          <pc:sldMk cId="834343299" sldId="318"/>
        </pc:sldMkLst>
        <pc:spChg chg="mod">
          <ac:chgData name="Cavazos, Esmeralda" userId="a8123084-e289-4fb0-a260-dfc91aed3333" providerId="ADAL" clId="{0510E25B-91C6-4F22-8319-C80C16978629}" dt="2023-11-13T01:58:28.589" v="185" actId="255"/>
          <ac:spMkLst>
            <pc:docMk/>
            <pc:sldMk cId="834343299" sldId="318"/>
            <ac:spMk id="5" creationId="{5B01B8D5-5379-4204-9C82-E6A118960EA7}"/>
          </ac:spMkLst>
        </pc:spChg>
      </pc:sldChg>
      <pc:sldChg chg="modSp mod">
        <pc:chgData name="Cavazos, Esmeralda" userId="a8123084-e289-4fb0-a260-dfc91aed3333" providerId="ADAL" clId="{0510E25B-91C6-4F22-8319-C80C16978629}" dt="2023-11-13T02:02:37.301" v="218" actId="27636"/>
        <pc:sldMkLst>
          <pc:docMk/>
          <pc:sldMk cId="1145398875" sldId="319"/>
        </pc:sldMkLst>
        <pc:spChg chg="mod">
          <ac:chgData name="Cavazos, Esmeralda" userId="a8123084-e289-4fb0-a260-dfc91aed3333" providerId="ADAL" clId="{0510E25B-91C6-4F22-8319-C80C16978629}" dt="2023-11-13T02:02:37.301" v="218" actId="27636"/>
          <ac:spMkLst>
            <pc:docMk/>
            <pc:sldMk cId="1145398875" sldId="319"/>
            <ac:spMk id="5" creationId="{7614AB7B-0DFD-41A3-B177-ECDB3E6158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11/12/2023</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11/12/2023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147947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64256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27264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259172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9304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636800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21347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239267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66361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54852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37094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552585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85698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633014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364993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279947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32</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6740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32668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150677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11/12/2023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11/12/2023</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11/12/2023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11/12/2023</a:t>
            </a:fld>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11/12/2023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2694E-6A49-4C3C-A029-C80555ACA3D5}"/>
              </a:ext>
            </a:extLst>
          </p:cNvPr>
          <p:cNvSpPr>
            <a:spLocks noGrp="1"/>
          </p:cNvSpPr>
          <p:nvPr>
            <p:ph type="dt" sz="half" idx="10"/>
          </p:nvPr>
        </p:nvSpPr>
        <p:spPr/>
        <p:txBody>
          <a:bodyPr/>
          <a:lstStyle/>
          <a:p>
            <a:fld id="{1577CF00-93AD-4A7A-A2E8-A9D0D3C6B3A4}" type="datetime1">
              <a:rPr lang="en-US" smtClean="0"/>
              <a:t>11/12/2023</a:t>
            </a:fld>
            <a:endParaRPr lang="en-US"/>
          </a:p>
        </p:txBody>
      </p:sp>
      <p:sp>
        <p:nvSpPr>
          <p:cNvPr id="3" name="Footer Placeholder 2">
            <a:extLst>
              <a:ext uri="{FF2B5EF4-FFF2-40B4-BE49-F238E27FC236}">
                <a16:creationId xmlns:a16="http://schemas.microsoft.com/office/drawing/2014/main" id="{CB015985-23C9-4814-A5E1-5E62B0387122}"/>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A63A7A76-05B2-4D22-BA17-381363FEC0BC}"/>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08937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11/12/2023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11/12/2023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11/12/2023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4"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11/12/2023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11/12/2023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710" r:id="rId3"/>
    <p:sldLayoutId id="2147483740" r:id="rId4"/>
    <p:sldLayoutId id="2147483713" r:id="rId5"/>
    <p:sldLayoutId id="2147483711" r:id="rId6"/>
    <p:sldLayoutId id="2147483714" r:id="rId7"/>
    <p:sldLayoutId id="2147483739" r:id="rId8"/>
    <p:sldLayoutId id="2147483715" r:id="rId9"/>
    <p:sldLayoutId id="2147483734" r:id="rId10"/>
    <p:sldLayoutId id="2147483735" r:id="rId11"/>
    <p:sldLayoutId id="2147483736" r:id="rId12"/>
    <p:sldLayoutId id="2147483737" r:id="rId13"/>
    <p:sldLayoutId id="2147483738" r:id="rId14"/>
    <p:sldLayoutId id="2147483716" r:id="rId15"/>
    <p:sldLayoutId id="2147483741"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tags" Target="../tags/tag1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29.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31.xml"/><Relationship Id="rId5" Type="http://schemas.openxmlformats.org/officeDocument/2006/relationships/hyperlink" Target="http://fr.wikipedia.org/wiki/Fichier:Blue_check_PD.svg"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32.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hyperlink" Target="https://tea.texas.gov/student.assessment/telpasalt/#Alt"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hyperlink" Target="https://tea.texas.gov/student.assessment/telpasalt/#Al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Speaking Domain"/>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Speaking Domain</a:t>
            </a:r>
          </a:p>
        </p:txBody>
      </p:sp>
      <p:pic>
        <p:nvPicPr>
          <p:cNvPr id="3" name="Picture 2" descr="Image of 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6194">
        <p:fade/>
      </p:transition>
    </mc:Choice>
    <mc:Fallback xmlns="">
      <p:transition spd="med" advClick="0" advTm="1619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sz="3100" dirty="0"/>
              <a:t>Observable Behavior S2. Classroom Communication with Classroom Examples</a:t>
            </a:r>
            <a:endParaRPr lang="en-US" dirty="0"/>
          </a:p>
        </p:txBody>
      </p:sp>
      <p:pic>
        <p:nvPicPr>
          <p:cNvPr id="4" name="Picture 3" descr="Image of Observable Behavior S2;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60232" y="1449974"/>
            <a:ext cx="9134475" cy="1752600"/>
          </a:xfrm>
          <a:prstGeom prst="rect">
            <a:avLst/>
          </a:prstGeom>
        </p:spPr>
      </p:pic>
      <p:graphicFrame>
        <p:nvGraphicFramePr>
          <p:cNvPr id="7" name="Table 6" descr="Image of the classroom examples for Observable Behavior S2;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56599082"/>
              </p:ext>
            </p:extLst>
          </p:nvPr>
        </p:nvGraphicFramePr>
        <p:xfrm>
          <a:off x="1046898" y="3309772"/>
          <a:ext cx="9811602" cy="2423734"/>
        </p:xfrm>
        <a:graphic>
          <a:graphicData uri="http://schemas.openxmlformats.org/drawingml/2006/table">
            <a:tbl>
              <a:tblPr firstRow="1" bandRow="1">
                <a:tableStyleId>{D7AC3CCA-C797-4891-BE02-D94E43425B78}</a:tableStyleId>
              </a:tblPr>
              <a:tblGrid>
                <a:gridCol w="1337073">
                  <a:extLst>
                    <a:ext uri="{9D8B030D-6E8A-4147-A177-3AD203B41FA5}">
                      <a16:colId xmlns:a16="http://schemas.microsoft.com/office/drawing/2014/main" val="20000"/>
                    </a:ext>
                  </a:extLst>
                </a:gridCol>
                <a:gridCol w="1696539">
                  <a:extLst>
                    <a:ext uri="{9D8B030D-6E8A-4147-A177-3AD203B41FA5}">
                      <a16:colId xmlns:a16="http://schemas.microsoft.com/office/drawing/2014/main" val="20001"/>
                    </a:ext>
                  </a:extLst>
                </a:gridCol>
                <a:gridCol w="1725930">
                  <a:extLst>
                    <a:ext uri="{9D8B030D-6E8A-4147-A177-3AD203B41FA5}">
                      <a16:colId xmlns:a16="http://schemas.microsoft.com/office/drawing/2014/main" val="20002"/>
                    </a:ext>
                  </a:extLst>
                </a:gridCol>
                <a:gridCol w="166878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645920">
                  <a:extLst>
                    <a:ext uri="{9D8B030D-6E8A-4147-A177-3AD203B41FA5}">
                      <a16:colId xmlns:a16="http://schemas.microsoft.com/office/drawing/2014/main" val="20005"/>
                    </a:ext>
                  </a:extLst>
                </a:gridCol>
              </a:tblGrid>
              <a:tr h="121186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looks around the classroom as the teacher names “desk”</a:t>
                      </a:r>
                      <a:r>
                        <a:rPr lang="en-US" sz="1100" b="0" i="0" u="none" strike="noStrike" baseline="0" dirty="0">
                          <a:solidFill>
                            <a:srgbClr val="000000"/>
                          </a:solidFill>
                          <a:effectLst/>
                          <a:latin typeface="Arial" panose="020B0604020202020204" pitchFamily="34" charset="0"/>
                          <a:cs typeface="Arial" panose="020B0604020202020204" pitchFamily="34" charset="0"/>
                        </a:rPr>
                        <a:t> and</a:t>
                      </a:r>
                      <a:r>
                        <a:rPr lang="en-US" sz="1100" b="0" i="0" u="none" strike="noStrike" dirty="0">
                          <a:solidFill>
                            <a:srgbClr val="000000"/>
                          </a:solidFill>
                          <a:effectLst/>
                          <a:latin typeface="Arial" panose="020B0604020202020204" pitchFamily="34" charset="0"/>
                          <a:cs typeface="Arial" panose="020B0604020202020204" pitchFamily="34" charset="0"/>
                        </a:rPr>
                        <a:t> “door.”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picks up and names a pencil. Student approximates “pencil.”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names “chair” and “desk” when asked to name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signs “my desk” during a classroom discussion.</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produces “The round teacher table” and “little student desk” using a communication device.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11867">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remains silent</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during an introduction to lab safety materials.</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tries to verbalize “goggles” after the teacher introduces and names the safety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signs “tray” and “gloves” to name safety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baseline="0" dirty="0">
                          <a:solidFill>
                            <a:srgbClr val="000000"/>
                          </a:solidFill>
                          <a:effectLst/>
                          <a:latin typeface="Arial" panose="020B0604020202020204" pitchFamily="34" charset="0"/>
                          <a:cs typeface="Arial" panose="020B0604020202020204" pitchFamily="34" charset="0"/>
                        </a:rPr>
                        <a:t>St</a:t>
                      </a:r>
                      <a:r>
                        <a:rPr lang="en-US" sz="1100" b="0" i="0" u="none" strike="noStrike" dirty="0">
                          <a:solidFill>
                            <a:srgbClr val="000000"/>
                          </a:solidFill>
                          <a:effectLst/>
                          <a:latin typeface="Arial" panose="020B0604020202020204" pitchFamily="34" charset="0"/>
                          <a:cs typeface="Arial" panose="020B0604020202020204" pitchFamily="34" charset="0"/>
                        </a:rPr>
                        <a:t>udent independently says “use first-aid kit” to communicate knowledge of lab safety.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uses a communication device to produce “Goggles protect your eyes. Gloves keep your hands safe.”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142023AB-E5A3-4230-981F-CC6F476A09DB}"/>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606301480"/>
      </p:ext>
    </p:extLst>
  </p:cSld>
  <p:clrMapOvr>
    <a:masterClrMapping/>
  </p:clrMapOvr>
  <mc:AlternateContent xmlns:mc="http://schemas.openxmlformats.org/markup-compatibility/2006" xmlns:p14="http://schemas.microsoft.com/office/powerpoint/2010/main">
    <mc:Choice Requires="p14">
      <p:transition spd="med" p14:dur="700" advClick="0" advTm="19303">
        <p:fade/>
      </p:transition>
    </mc:Choice>
    <mc:Fallback xmlns="">
      <p:transition spd="med" advClick="0" advTm="1930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sz="3100" dirty="0"/>
              <a:t>Observable Behavior S3. Discussing with a Group    with Classroom Examples</a:t>
            </a:r>
            <a:endParaRPr lang="en-US" dirty="0"/>
          </a:p>
        </p:txBody>
      </p:sp>
      <p:pic>
        <p:nvPicPr>
          <p:cNvPr id="4" name="Picture 3" descr="Image of Observable Behavior S3;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987617" y="1371344"/>
            <a:ext cx="9134475" cy="1628775"/>
          </a:xfrm>
          <a:prstGeom prst="rect">
            <a:avLst/>
          </a:prstGeom>
        </p:spPr>
      </p:pic>
      <p:graphicFrame>
        <p:nvGraphicFramePr>
          <p:cNvPr id="7" name="Table 6" descr="Image of the classroom examples for Observable Behavior S3;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718279540"/>
              </p:ext>
            </p:extLst>
          </p:nvPr>
        </p:nvGraphicFramePr>
        <p:xfrm>
          <a:off x="1138059" y="3131557"/>
          <a:ext cx="9834741" cy="2717882"/>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72911">
                  <a:extLst>
                    <a:ext uri="{9D8B030D-6E8A-4147-A177-3AD203B41FA5}">
                      <a16:colId xmlns:a16="http://schemas.microsoft.com/office/drawing/2014/main" val="20001"/>
                    </a:ext>
                  </a:extLst>
                </a:gridCol>
                <a:gridCol w="17602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725930">
                  <a:extLst>
                    <a:ext uri="{9D8B030D-6E8A-4147-A177-3AD203B41FA5}">
                      <a16:colId xmlns:a16="http://schemas.microsoft.com/office/drawing/2014/main" val="20004"/>
                    </a:ext>
                  </a:extLst>
                </a:gridCol>
                <a:gridCol w="1668780">
                  <a:extLst>
                    <a:ext uri="{9D8B030D-6E8A-4147-A177-3AD203B41FA5}">
                      <a16:colId xmlns:a16="http://schemas.microsoft.com/office/drawing/2014/main" val="20005"/>
                    </a:ext>
                  </a:extLst>
                </a:gridCol>
              </a:tblGrid>
              <a:tr h="1224362">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changes facial expression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uses gestures for “hot” and “cold” after teacher initiates the words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points to the words “hot” and “sun” to describe the weather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“hot day” to describe the weather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speaks the words “It is hot and sunny outside today” during a group weather activity.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139812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remains silent during a group discussion about the surface of Mars.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imitates the word “red” after another student says “red” during a group discussion about the surface of Mars.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“red” and “Mars” during a group discussion about the surface of Mars.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“red dust there” to describe the surface of Mars during a group</a:t>
                      </a:r>
                      <a:r>
                        <a:rPr lang="en-US" sz="1100" b="0" i="0" u="none" strike="noStrike" baseline="0" dirty="0">
                          <a:solidFill>
                            <a:srgbClr val="000000"/>
                          </a:solidFill>
                          <a:effectLst/>
                          <a:latin typeface="Arial" panose="020B0604020202020204" pitchFamily="34" charset="0"/>
                        </a:rPr>
                        <a:t> discussion</a:t>
                      </a:r>
                      <a:r>
                        <a:rPr lang="en-US" sz="1100" b="0" i="0" u="none" strike="noStrike" dirty="0">
                          <a:solidFill>
                            <a:srgbClr val="000000"/>
                          </a:solidFill>
                          <a:effectLst/>
                          <a:latin typeface="Arial" panose="020B0604020202020204" pitchFamily="34" charset="0"/>
                        </a:rPr>
                        <a: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the words “Mars is covered with red dust and old volcanoes” during a group discussion about the surface of Mars.</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F1E53BA1-9834-43F6-BA1E-357482C1BABD}"/>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429297032"/>
      </p:ext>
    </p:extLst>
  </p:cSld>
  <p:clrMapOvr>
    <a:masterClrMapping/>
  </p:clrMapOvr>
  <mc:AlternateContent xmlns:mc="http://schemas.openxmlformats.org/markup-compatibility/2006" xmlns:p14="http://schemas.microsoft.com/office/powerpoint/2010/main">
    <mc:Choice Requires="p14">
      <p:transition spd="med" p14:dur="700" advClick="0" advTm="9329">
        <p:fade/>
      </p:transition>
    </mc:Choice>
    <mc:Fallback xmlns="">
      <p:transition spd="med" advClick="0" advTm="932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dirty="0"/>
              <a:t>Observable Behavior S4. Asking Questions   with Classroom Examples</a:t>
            </a:r>
          </a:p>
        </p:txBody>
      </p:sp>
      <p:pic>
        <p:nvPicPr>
          <p:cNvPr id="4" name="Picture 3" descr="Image of Observable Behavior S4;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2151447" y="1257098"/>
            <a:ext cx="9058275" cy="1962150"/>
          </a:xfrm>
          <a:prstGeom prst="rect">
            <a:avLst/>
          </a:prstGeom>
        </p:spPr>
      </p:pic>
      <p:graphicFrame>
        <p:nvGraphicFramePr>
          <p:cNvPr id="7" name="Table 6" descr="Image of the classroom examples for Observable Behavior S4;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502607660"/>
              </p:ext>
            </p:extLst>
          </p:nvPr>
        </p:nvGraphicFramePr>
        <p:xfrm>
          <a:off x="1264068" y="3304817"/>
          <a:ext cx="9857322" cy="2501623"/>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29782">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691640">
                  <a:extLst>
                    <a:ext uri="{9D8B030D-6E8A-4147-A177-3AD203B41FA5}">
                      <a16:colId xmlns:a16="http://schemas.microsoft.com/office/drawing/2014/main" val="20003"/>
                    </a:ext>
                  </a:extLst>
                </a:gridCol>
                <a:gridCol w="168021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248133">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demonstrates little facial expression while teacher introduces single-word questions with the answer, such as “Where?”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tries to imitate the word “where” when the teacher asks “Where do you live?”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pushes the button to activate “How are you?” using a communication device during the morning meeting.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“What are you eating?” during lunch.</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asks for a friend’s opinion of a book during reading time.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5349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makes a vocalization to the teacher asking “What?”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asks a question during a literacy lesson. Student repeats the question word.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“football game” to indicate “Are you going to the football game after school?” to a friend.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“Are you going?” when talking about the football game.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vocalizes “When was the Declaration of Independence written?” during American History class.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70C3A8F0-A7F6-4E2A-9F15-4F1428F0C6E0}"/>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12</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4180072909"/>
      </p:ext>
    </p:extLst>
  </p:cSld>
  <p:clrMapOvr>
    <a:masterClrMapping/>
  </p:clrMapOvr>
  <mc:AlternateContent xmlns:mc="http://schemas.openxmlformats.org/markup-compatibility/2006" xmlns:p14="http://schemas.microsoft.com/office/powerpoint/2010/main">
    <mc:Choice Requires="p14">
      <p:transition spd="med" p14:dur="700" advClick="0" advTm="9316">
        <p:fade/>
      </p:transition>
    </mc:Choice>
    <mc:Fallback xmlns="">
      <p:transition spd="med" advClick="0" advTm="931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46857" y="264733"/>
            <a:ext cx="9597887" cy="710206"/>
          </a:xfrm>
        </p:spPr>
        <p:txBody>
          <a:bodyPr>
            <a:normAutofit fontScale="90000"/>
          </a:bodyPr>
          <a:lstStyle/>
          <a:p>
            <a:pPr>
              <a:defRPr/>
            </a:pPr>
            <a:r>
              <a:rPr lang="en-US" dirty="0"/>
              <a:t>Observable Behavior S5. Giving Information with Classroom Examples</a:t>
            </a:r>
          </a:p>
        </p:txBody>
      </p:sp>
      <p:pic>
        <p:nvPicPr>
          <p:cNvPr id="4" name="Picture 3" descr="Image of Observable Behavior S5;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31657" y="1447502"/>
            <a:ext cx="9077325" cy="1714500"/>
          </a:xfrm>
          <a:prstGeom prst="rect">
            <a:avLst/>
          </a:prstGeom>
        </p:spPr>
      </p:pic>
      <p:graphicFrame>
        <p:nvGraphicFramePr>
          <p:cNvPr id="7" name="Table 6" descr="Image of the classroom examples for Observable Behavior S5;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929966495"/>
              </p:ext>
            </p:extLst>
          </p:nvPr>
        </p:nvGraphicFramePr>
        <p:xfrm>
          <a:off x="909738" y="3254297"/>
          <a:ext cx="9960192" cy="2260525"/>
        </p:xfrm>
        <a:graphic>
          <a:graphicData uri="http://schemas.openxmlformats.org/drawingml/2006/table">
            <a:tbl>
              <a:tblPr firstRow="1" bandRow="1">
                <a:tableStyleId>{D7AC3CCA-C797-4891-BE02-D94E43425B78}</a:tableStyleId>
              </a:tblPr>
              <a:tblGrid>
                <a:gridCol w="1380616">
                  <a:extLst>
                    <a:ext uri="{9D8B030D-6E8A-4147-A177-3AD203B41FA5}">
                      <a16:colId xmlns:a16="http://schemas.microsoft.com/office/drawing/2014/main" val="20000"/>
                    </a:ext>
                  </a:extLst>
                </a:gridCol>
                <a:gridCol w="1755866">
                  <a:extLst>
                    <a:ext uri="{9D8B030D-6E8A-4147-A177-3AD203B41FA5}">
                      <a16:colId xmlns:a16="http://schemas.microsoft.com/office/drawing/2014/main" val="20001"/>
                    </a:ext>
                  </a:extLst>
                </a:gridCol>
                <a:gridCol w="1680210">
                  <a:extLst>
                    <a:ext uri="{9D8B030D-6E8A-4147-A177-3AD203B41FA5}">
                      <a16:colId xmlns:a16="http://schemas.microsoft.com/office/drawing/2014/main" val="20002"/>
                    </a:ext>
                  </a:extLst>
                </a:gridCol>
                <a:gridCol w="1760220">
                  <a:extLst>
                    <a:ext uri="{9D8B030D-6E8A-4147-A177-3AD203B41FA5}">
                      <a16:colId xmlns:a16="http://schemas.microsoft.com/office/drawing/2014/main" val="20003"/>
                    </a:ext>
                  </a:extLst>
                </a:gridCol>
                <a:gridCol w="1634490">
                  <a:extLst>
                    <a:ext uri="{9D8B030D-6E8A-4147-A177-3AD203B41FA5}">
                      <a16:colId xmlns:a16="http://schemas.microsoft.com/office/drawing/2014/main" val="20004"/>
                    </a:ext>
                  </a:extLst>
                </a:gridCol>
                <a:gridCol w="174879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demonstrates no change in facial expression when talking about birthdays.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tells the class about a special birthday cake. Student imitates “cake” when asked to share a birthday experience.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“cake,” “presents,” and “balloons” when asked to share a birthday experience.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says “birthday cake good” when asked to share a birthday experience. </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got a new game for my birthday.”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rPr>
                        <a:t>Student does not eye gaze</a:t>
                      </a:r>
                      <a:r>
                        <a:rPr lang="en-US" sz="1100" b="0" i="0" u="none" strike="noStrike" baseline="0" dirty="0">
                          <a:solidFill>
                            <a:schemeClr val="tx1"/>
                          </a:solidFill>
                          <a:effectLst/>
                          <a:latin typeface="Arial" panose="020B0604020202020204" pitchFamily="34" charset="0"/>
                        </a:rPr>
                        <a:t> when </a:t>
                      </a:r>
                      <a:r>
                        <a:rPr lang="en-US" sz="1100" b="0" i="0" u="none" strike="noStrike" baseline="0" dirty="0">
                          <a:solidFill>
                            <a:srgbClr val="000000"/>
                          </a:solidFill>
                          <a:effectLst/>
                          <a:latin typeface="Arial" panose="020B0604020202020204" pitchFamily="34" charset="0"/>
                        </a:rPr>
                        <a:t>t</a:t>
                      </a:r>
                      <a:r>
                        <a:rPr lang="en-US" sz="1100" b="0" i="0" u="none" strike="noStrike" dirty="0">
                          <a:solidFill>
                            <a:srgbClr val="000000"/>
                          </a:solidFill>
                          <a:effectLst/>
                          <a:latin typeface="Arial" panose="020B0604020202020204" pitchFamily="34" charset="0"/>
                        </a:rPr>
                        <a:t>eacher points to “Austin, Texas” on a map during a geography lesson.</a:t>
                      </a:r>
                      <a:endParaRPr lang="en-US" sz="1100" b="0" i="0" u="none" strike="noStrike" dirty="0">
                        <a:solidFill>
                          <a:schemeClr val="tx1"/>
                        </a:solidFill>
                        <a:effectLst/>
                        <a:latin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mimics the sign for “Austin” when the teacher signs “We live in Austin.”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presses buttons on a communication device to share the street and town where he lives.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verbalizes “live in Lubbock” when asked where he lives.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signs “I live in Austin, Texas, with my family.”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5DB6C23E-0996-4CF2-B0ED-80663BC24B8E}"/>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081687737"/>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73623" y="223986"/>
            <a:ext cx="9799463" cy="914400"/>
          </a:xfrm>
        </p:spPr>
        <p:txBody>
          <a:bodyPr>
            <a:normAutofit fontScale="90000"/>
          </a:bodyPr>
          <a:lstStyle/>
          <a:p>
            <a:pPr>
              <a:defRPr/>
            </a:pPr>
            <a:r>
              <a:rPr lang="en-US" dirty="0"/>
              <a:t>Observable Behavior S6. Expressing Opinions with Classroom Examples</a:t>
            </a:r>
          </a:p>
        </p:txBody>
      </p:sp>
      <p:pic>
        <p:nvPicPr>
          <p:cNvPr id="4" name="Picture 3" descr="Image of Observable Behavior S6;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73623" y="1584952"/>
            <a:ext cx="9077325" cy="1666875"/>
          </a:xfrm>
          <a:prstGeom prst="rect">
            <a:avLst/>
          </a:prstGeom>
        </p:spPr>
      </p:pic>
      <p:graphicFrame>
        <p:nvGraphicFramePr>
          <p:cNvPr id="7" name="Table 6" descr="Image of the classroom examples for Observable Behavior S6;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54332309"/>
              </p:ext>
            </p:extLst>
          </p:nvPr>
        </p:nvGraphicFramePr>
        <p:xfrm>
          <a:off x="944028" y="3401213"/>
          <a:ext cx="9960192" cy="2306167"/>
        </p:xfrm>
        <a:graphic>
          <a:graphicData uri="http://schemas.openxmlformats.org/drawingml/2006/table">
            <a:tbl>
              <a:tblPr firstRow="1" bandRow="1">
                <a:tableStyleId>{D7AC3CCA-C797-4891-BE02-D94E43425B78}</a:tableStyleId>
              </a:tblPr>
              <a:tblGrid>
                <a:gridCol w="1389325">
                  <a:extLst>
                    <a:ext uri="{9D8B030D-6E8A-4147-A177-3AD203B41FA5}">
                      <a16:colId xmlns:a16="http://schemas.microsoft.com/office/drawing/2014/main" val="20000"/>
                    </a:ext>
                  </a:extLst>
                </a:gridCol>
                <a:gridCol w="1724297">
                  <a:extLst>
                    <a:ext uri="{9D8B030D-6E8A-4147-A177-3AD203B41FA5}">
                      <a16:colId xmlns:a16="http://schemas.microsoft.com/office/drawing/2014/main" val="20001"/>
                    </a:ext>
                  </a:extLst>
                </a:gridCol>
                <a:gridCol w="1668780">
                  <a:extLst>
                    <a:ext uri="{9D8B030D-6E8A-4147-A177-3AD203B41FA5}">
                      <a16:colId xmlns:a16="http://schemas.microsoft.com/office/drawing/2014/main" val="20002"/>
                    </a:ext>
                  </a:extLst>
                </a:gridCol>
                <a:gridCol w="173736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703070">
                  <a:extLst>
                    <a:ext uri="{9D8B030D-6E8A-4147-A177-3AD203B41FA5}">
                      <a16:colId xmlns:a16="http://schemas.microsoft.com/office/drawing/2014/main" val="20005"/>
                    </a:ext>
                  </a:extLst>
                </a:gridCol>
              </a:tblGrid>
              <a:tr h="114792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smiles when teacher is discussing a field trip to the zoo “being fun.”</a:t>
                      </a:r>
                      <a:endParaRPr lang="en-US" sz="1100" dirty="0">
                        <a:effectLst/>
                      </a:endParaRPr>
                    </a:p>
                    <a:p>
                      <a:pPr fontAlgn="t"/>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activates a switch for “fun” after the teacher expresses that the “field trip will be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asks the student if the field trip will be fun or not fun. The student responds “It’s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“bus will be fun” in response to a question about whether the field trip will be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vocalizes “I think that the field trip will be fun.”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vocalization when the teacher says “Good citizens vote.”</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“good” when the teacher says “Voting is a civic responsibility. It is good to vote.”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that he will vote for a particular candidate for student council when given the two choices.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“good citizen votes.”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voted. I am a good citizen.”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AD104F20-A531-4DC5-9857-D2FFCC4E6EA9}"/>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882877036"/>
      </p:ext>
    </p:extLst>
  </p:cSld>
  <p:clrMapOvr>
    <a:masterClrMapping/>
  </p:clrMapOvr>
  <mc:AlternateContent xmlns:mc="http://schemas.openxmlformats.org/markup-compatibility/2006" xmlns:p14="http://schemas.microsoft.com/office/powerpoint/2010/main">
    <mc:Choice Requires="p14">
      <p:transition spd="med" p14:dur="700" advClick="0" advTm="9342">
        <p:fade/>
      </p:transition>
    </mc:Choice>
    <mc:Fallback xmlns="">
      <p:transition spd="med" advClick="0" advTm="934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13263" y="187036"/>
            <a:ext cx="9245600" cy="914400"/>
          </a:xfrm>
        </p:spPr>
        <p:txBody>
          <a:bodyPr>
            <a:normAutofit fontScale="90000"/>
          </a:bodyPr>
          <a:lstStyle/>
          <a:p>
            <a:pPr>
              <a:defRPr/>
            </a:pPr>
            <a:r>
              <a:rPr lang="en-US" dirty="0"/>
              <a:t>Observable Behavior S7. Expressing Feelings</a:t>
            </a:r>
            <a:br>
              <a:rPr lang="en-US" dirty="0"/>
            </a:br>
            <a:r>
              <a:rPr lang="en-US" dirty="0"/>
              <a:t>with Classroom Examples</a:t>
            </a:r>
          </a:p>
        </p:txBody>
      </p:sp>
      <p:pic>
        <p:nvPicPr>
          <p:cNvPr id="4" name="Picture 3" descr="Image of Observable Behavior S7;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40230" y="1470187"/>
            <a:ext cx="9105900" cy="1704975"/>
          </a:xfrm>
          <a:prstGeom prst="rect">
            <a:avLst/>
          </a:prstGeom>
        </p:spPr>
      </p:pic>
      <p:graphicFrame>
        <p:nvGraphicFramePr>
          <p:cNvPr id="7" name="Table 6" descr="Image of the classroom examples for Observable Behavior S7;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2592372617"/>
              </p:ext>
            </p:extLst>
          </p:nvPr>
        </p:nvGraphicFramePr>
        <p:xfrm>
          <a:off x="896913" y="3335981"/>
          <a:ext cx="9984447" cy="2428165"/>
        </p:xfrm>
        <a:graphic>
          <a:graphicData uri="http://schemas.openxmlformats.org/drawingml/2006/table">
            <a:tbl>
              <a:tblPr firstRow="1" bandRow="1">
                <a:tableStyleId>{D7AC3CCA-C797-4891-BE02-D94E43425B78}</a:tableStyleId>
              </a:tblPr>
              <a:tblGrid>
                <a:gridCol w="1438073">
                  <a:extLst>
                    <a:ext uri="{9D8B030D-6E8A-4147-A177-3AD203B41FA5}">
                      <a16:colId xmlns:a16="http://schemas.microsoft.com/office/drawing/2014/main" val="20000"/>
                    </a:ext>
                  </a:extLst>
                </a:gridCol>
                <a:gridCol w="1676944">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2593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smiles when teacher says “I feel happy today.”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“happy” after teacher says “I feel happy today.”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gesture for “happy” when the teacher asks “How do you feel?”</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“feel sad now” on his communication device after his friend moved.</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verbalizes “I feel sad because my fish died” in response to a moment of silence.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turns his head when teacher says “I am afraid of storms.”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gesture for “afraid” when teacher signs “I am afraid of storms.”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“afraid” using his communication device when participating in a classroom discussion about storms.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“feel angry.”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am angry because I cannot go outside.”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61C0017D-846D-40AD-9F29-C2D6E51FF4F9}"/>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060676621"/>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51824" y="228600"/>
            <a:ext cx="9022576" cy="914400"/>
          </a:xfrm>
        </p:spPr>
        <p:txBody>
          <a:bodyPr>
            <a:normAutofit fontScale="90000"/>
          </a:bodyPr>
          <a:lstStyle/>
          <a:p>
            <a:pPr>
              <a:defRPr/>
            </a:pPr>
            <a:r>
              <a:rPr lang="en-US" dirty="0"/>
              <a:t>Observable Behavior S8. Describing Objects with Classroom Examples</a:t>
            </a:r>
          </a:p>
        </p:txBody>
      </p:sp>
      <p:pic>
        <p:nvPicPr>
          <p:cNvPr id="4" name="Picture 3" descr="Image of Observable Behavior S8;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736071" y="1521493"/>
            <a:ext cx="9077325" cy="1543050"/>
          </a:xfrm>
          <a:prstGeom prst="rect">
            <a:avLst/>
          </a:prstGeom>
        </p:spPr>
      </p:pic>
      <p:graphicFrame>
        <p:nvGraphicFramePr>
          <p:cNvPr id="7" name="Table 6" descr="Image of the classroom examples for Observable Behavior S8;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677111195"/>
              </p:ext>
            </p:extLst>
          </p:nvPr>
        </p:nvGraphicFramePr>
        <p:xfrm>
          <a:off x="886878" y="3161183"/>
          <a:ext cx="9834462" cy="2484120"/>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06922">
                  <a:extLst>
                    <a:ext uri="{9D8B030D-6E8A-4147-A177-3AD203B41FA5}">
                      <a16:colId xmlns:a16="http://schemas.microsoft.com/office/drawing/2014/main" val="20001"/>
                    </a:ext>
                  </a:extLst>
                </a:gridCol>
                <a:gridCol w="1680210">
                  <a:extLst>
                    <a:ext uri="{9D8B030D-6E8A-4147-A177-3AD203B41FA5}">
                      <a16:colId xmlns:a16="http://schemas.microsoft.com/office/drawing/2014/main" val="20002"/>
                    </a:ext>
                  </a:extLst>
                </a:gridCol>
                <a:gridCol w="1703070">
                  <a:extLst>
                    <a:ext uri="{9D8B030D-6E8A-4147-A177-3AD203B41FA5}">
                      <a16:colId xmlns:a16="http://schemas.microsoft.com/office/drawing/2014/main" val="20003"/>
                    </a:ext>
                  </a:extLst>
                </a:gridCol>
                <a:gridCol w="1954530">
                  <a:extLst>
                    <a:ext uri="{9D8B030D-6E8A-4147-A177-3AD203B41FA5}">
                      <a16:colId xmlns:a16="http://schemas.microsoft.com/office/drawing/2014/main" val="20004"/>
                    </a:ext>
                  </a:extLst>
                </a:gridCol>
                <a:gridCol w="1428750">
                  <a:extLst>
                    <a:ext uri="{9D8B030D-6E8A-4147-A177-3AD203B41FA5}">
                      <a16:colId xmlns:a16="http://schemas.microsoft.com/office/drawing/2014/main" val="20005"/>
                    </a:ext>
                  </a:extLst>
                </a:gridCol>
              </a:tblGrid>
              <a:tr h="111363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look at the model of the circle during a lesson on shapes.</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“circle” when the teacher holds up a model of a circle.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“round” and “circle” to describe a clock face.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“like a circle” to describe a clock face.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“The clock is round. It is a circle.”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vocalizes when the teacher holds up a box of crackers</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and describes the box.</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the word “corner” when the teacher says that the box has 8 corners.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sign for “box” and “open” to describe the box of crackers.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generates “open box of crackers.”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“That box of crackers has 8 corners. One side can open.”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3C5ED7BB-F3D0-42EE-B697-CB897E1A5865}"/>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618398793"/>
      </p:ext>
    </p:extLst>
  </p:cSld>
  <p:clrMapOvr>
    <a:masterClrMapping/>
  </p:clrMapOvr>
  <mc:AlternateContent xmlns:mc="http://schemas.openxmlformats.org/markup-compatibility/2006" xmlns:p14="http://schemas.microsoft.com/office/powerpoint/2010/main">
    <mc:Choice Requires="p14">
      <p:transition spd="med" p14:dur="700" advClick="0" advTm="9342">
        <p:fade/>
      </p:transition>
    </mc:Choice>
    <mc:Fallback xmlns="">
      <p:transition spd="med" advClick="0" advTm="934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62614" y="228600"/>
            <a:ext cx="9111785" cy="914400"/>
          </a:xfrm>
        </p:spPr>
        <p:txBody>
          <a:bodyPr>
            <a:normAutofit fontScale="90000"/>
          </a:bodyPr>
          <a:lstStyle/>
          <a:p>
            <a:pPr>
              <a:defRPr/>
            </a:pPr>
            <a:r>
              <a:rPr lang="en-US" dirty="0"/>
              <a:t>Observable Behavior S9. Explaining Tasks with Classroom Examples</a:t>
            </a:r>
          </a:p>
        </p:txBody>
      </p:sp>
      <p:pic>
        <p:nvPicPr>
          <p:cNvPr id="4" name="Picture 3" descr="Image of Observable Behavior S9;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587699" y="1489449"/>
            <a:ext cx="9096375" cy="1666875"/>
          </a:xfrm>
          <a:prstGeom prst="rect">
            <a:avLst/>
          </a:prstGeom>
        </p:spPr>
      </p:pic>
      <p:graphicFrame>
        <p:nvGraphicFramePr>
          <p:cNvPr id="7" name="Table 6" descr="Image of the classroom examples for Observable Behavior S9;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560543180"/>
              </p:ext>
            </p:extLst>
          </p:nvPr>
        </p:nvGraphicFramePr>
        <p:xfrm>
          <a:off x="738288" y="3312563"/>
          <a:ext cx="9880182" cy="2428165"/>
        </p:xfrm>
        <a:graphic>
          <a:graphicData uri="http://schemas.openxmlformats.org/drawingml/2006/table">
            <a:tbl>
              <a:tblPr firstRow="1" bandRow="1">
                <a:tableStyleId>{D7AC3CCA-C797-4891-BE02-D94E43425B78}</a:tableStyleId>
              </a:tblPr>
              <a:tblGrid>
                <a:gridCol w="1389325">
                  <a:extLst>
                    <a:ext uri="{9D8B030D-6E8A-4147-A177-3AD203B41FA5}">
                      <a16:colId xmlns:a16="http://schemas.microsoft.com/office/drawing/2014/main" val="20000"/>
                    </a:ext>
                  </a:extLst>
                </a:gridCol>
                <a:gridCol w="1644287">
                  <a:extLst>
                    <a:ext uri="{9D8B030D-6E8A-4147-A177-3AD203B41FA5}">
                      <a16:colId xmlns:a16="http://schemas.microsoft.com/office/drawing/2014/main" val="20001"/>
                    </a:ext>
                  </a:extLst>
                </a:gridCol>
                <a:gridCol w="170307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gridCol w="165735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looks at the teacher, who is explaining how to sharpen a pencil.</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“sharp” as the teacher is modeling how to sharpen a pencil.</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the words “pencil” and “sharpen” when the teacher asks what to do when the pencil lead breaks.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“make pencil point.”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“First I put my pencil in the pencil sharpener. It makes a noise. I pull the pencil out to check it.”</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eye gazes at the teacher as she explains how to transition to breakfast.</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tries to say “note” as the teacher checks his backpack asking for notes from home.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“money” and “buy” when entering the classroom,</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indicating that he wants to buy a school T-shirt.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“time lunch” after morning work.</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“It’s time to go home on the bus. I need my backpack” at the end of the day.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B7E636E6-6895-4B3A-9EDB-B624A65D7E5D}"/>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477558588"/>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18010" y="228600"/>
            <a:ext cx="9156390" cy="914400"/>
          </a:xfrm>
        </p:spPr>
        <p:txBody>
          <a:bodyPr>
            <a:normAutofit fontScale="90000"/>
          </a:bodyPr>
          <a:lstStyle/>
          <a:p>
            <a:pPr>
              <a:defRPr/>
            </a:pPr>
            <a:r>
              <a:rPr lang="en-US" dirty="0"/>
              <a:t>Observable Behavior S10. Reacting to Media</a:t>
            </a:r>
            <a:br>
              <a:rPr lang="en-US" dirty="0"/>
            </a:br>
            <a:r>
              <a:rPr lang="en-US" dirty="0"/>
              <a:t> with Classroom Examples</a:t>
            </a:r>
          </a:p>
        </p:txBody>
      </p:sp>
      <p:pic>
        <p:nvPicPr>
          <p:cNvPr id="4" name="Picture 3" descr="Image of Observable Behavior S10;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92300" y="1445293"/>
            <a:ext cx="9182100" cy="2390775"/>
          </a:xfrm>
          <a:prstGeom prst="rect">
            <a:avLst/>
          </a:prstGeom>
        </p:spPr>
      </p:pic>
      <p:graphicFrame>
        <p:nvGraphicFramePr>
          <p:cNvPr id="7" name="Table 6" descr="Image of the classroom examples for Observable Behavior S10;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839925108"/>
              </p:ext>
            </p:extLst>
          </p:nvPr>
        </p:nvGraphicFramePr>
        <p:xfrm>
          <a:off x="1068084" y="3903395"/>
          <a:ext cx="9858996" cy="2444115"/>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85736">
                  <a:extLst>
                    <a:ext uri="{9D8B030D-6E8A-4147-A177-3AD203B41FA5}">
                      <a16:colId xmlns:a16="http://schemas.microsoft.com/office/drawing/2014/main" val="20001"/>
                    </a:ext>
                  </a:extLst>
                </a:gridCol>
                <a:gridCol w="1668780">
                  <a:extLst>
                    <a:ext uri="{9D8B030D-6E8A-4147-A177-3AD203B41FA5}">
                      <a16:colId xmlns:a16="http://schemas.microsoft.com/office/drawing/2014/main" val="20002"/>
                    </a:ext>
                  </a:extLst>
                </a:gridCol>
                <a:gridCol w="172593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11823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looks at the screen when morning announcements begin.</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“good morning” after hearing the greeting while watching the morning announcements.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“pledge” when the morning announcements start.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a:t>
                      </a:r>
                      <a:r>
                        <a:rPr lang="en-US" sz="1100" b="0" i="0" u="none" strike="noStrike" baseline="0" dirty="0">
                          <a:solidFill>
                            <a:srgbClr val="000000"/>
                          </a:solidFill>
                          <a:effectLst/>
                          <a:latin typeface="Arial" panose="020B0604020202020204" pitchFamily="34" charset="0"/>
                        </a:rPr>
                        <a:t> signs “do the pledge” while watching the morning announcements.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“I say the pledge. I listen to the announcements.”</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stares at the monitor during a virtual field trip</a:t>
                      </a:r>
                      <a:r>
                        <a:rPr lang="en-US" sz="1100" b="0" i="0" u="none" strike="noStrike" baseline="0" dirty="0">
                          <a:solidFill>
                            <a:srgbClr val="000000"/>
                          </a:solidFill>
                          <a:effectLst/>
                          <a:latin typeface="Arial" panose="020B0604020202020204" pitchFamily="34" charset="0"/>
                        </a:rPr>
                        <a:t> to the art museum.</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imitates a greeting from the presenter to the class during a virtual field trip.</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a:t>
                      </a:r>
                      <a:r>
                        <a:rPr lang="en-US" sz="1100" b="0" i="0" u="none" strike="noStrike" baseline="0" dirty="0">
                          <a:solidFill>
                            <a:srgbClr val="000000"/>
                          </a:solidFill>
                          <a:effectLst/>
                          <a:latin typeface="Arial" panose="020B0604020202020204" pitchFamily="34" charset="0"/>
                        </a:rPr>
                        <a:t> “pretty” in response to seeing a painting during the virtual field trip.</a:t>
                      </a:r>
                    </a:p>
                    <a:p>
                      <a:pPr rtl="0" fontAlgn="t">
                        <a:spcBef>
                          <a:spcPts val="0"/>
                        </a:spcBef>
                        <a:spcAft>
                          <a:spcPts val="0"/>
                        </a:spcAft>
                      </a:pPr>
                      <a:endParaRPr lang="en-US" sz="1100" b="0" i="0" u="none" strike="noStrike" baseline="0"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“go there” during a virtual</a:t>
                      </a:r>
                      <a:r>
                        <a:rPr lang="en-US" sz="1100" b="0" i="0" u="none" strike="noStrike" baseline="0" dirty="0">
                          <a:solidFill>
                            <a:srgbClr val="000000"/>
                          </a:solidFill>
                          <a:effectLst/>
                          <a:latin typeface="Arial" panose="020B0604020202020204" pitchFamily="34" charset="0"/>
                        </a:rPr>
                        <a:t> field trip.</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like looking at paintings.</a:t>
                      </a:r>
                      <a:r>
                        <a:rPr lang="en-US" sz="1100" b="0" i="0" u="none" strike="noStrike" baseline="0" dirty="0">
                          <a:solidFill>
                            <a:srgbClr val="000000"/>
                          </a:solidFill>
                          <a:effectLst/>
                          <a:latin typeface="Arial" panose="020B0604020202020204" pitchFamily="34" charset="0"/>
                        </a:rPr>
                        <a:t> My favorite was the one of the flowers” after going on a virtual field trip.</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B6AB70FD-DA1D-4B8D-8DCF-707BEB219F83}"/>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002867395"/>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Additional classroom examples were created for some of the Observable Behaviors.</a:t>
            </a:r>
          </a:p>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Observable Behaviors and Classroom Examples (Accessible)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PDF, which includes the additional classroom examples, can be found on the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 Alternate Resources</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72">
        <p:fade/>
      </p:transition>
    </mc:Choice>
    <mc:Fallback xmlns="">
      <p:transition spd="med" advClick="0" advTm="208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TELPAS Alternate Training</a:t>
            </a:r>
          </a:p>
        </p:txBody>
      </p:sp>
      <p:sp>
        <p:nvSpPr>
          <p:cNvPr id="3" name="Content Placeholder 2"/>
          <p:cNvSpPr>
            <a:spLocks noGrp="1"/>
          </p:cNvSpPr>
          <p:nvPr>
            <p:ph idx="13"/>
          </p:nvPr>
        </p:nvSpPr>
        <p:spPr>
          <a:xfrm>
            <a:off x="373807" y="1416842"/>
            <a:ext cx="5657135" cy="5112295"/>
          </a:xfrm>
        </p:spPr>
        <p:txBody>
          <a:bodyPr>
            <a:noAutofit/>
          </a:bodyPr>
          <a:lstStyle/>
          <a:p>
            <a:pPr>
              <a:lnSpc>
                <a:spcPct val="1100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Intended for classroom teachers who will be administering TELPAS Alternate during the testing window</a:t>
            </a:r>
          </a:p>
          <a:p>
            <a:pPr marL="508000" lvl="1" indent="-276225">
              <a:lnSpc>
                <a:spcPct val="110000"/>
              </a:lnSpc>
              <a:spcBef>
                <a:spcPts val="400"/>
              </a:spcBef>
              <a:spcAft>
                <a:spcPts val="400"/>
              </a:spcAft>
              <a:buClr>
                <a:srgbClr val="0070C0"/>
              </a:buClr>
              <a:buFont typeface="Arial" panose="020B0604020202020204" pitchFamily="34" charset="0"/>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(e.g., test coordinators, administrators, parents) as needed in order to clarify different aspects of this testing program</a:t>
            </a:r>
          </a:p>
          <a:p>
            <a:pPr>
              <a:lnSpc>
                <a:spcPct val="1100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Explains the Alternate Proficiency Level Descriptors and Observable Behaviors for Speaking</a:t>
            </a:r>
          </a:p>
          <a:p>
            <a:pPr>
              <a:lnSpc>
                <a:spcPct val="110000"/>
              </a:lnSpc>
              <a:spcBef>
                <a:spcPts val="400"/>
              </a:spcBef>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Provides classroom examples of the Speaking Observable Behaviors</a:t>
            </a:r>
          </a:p>
          <a:p>
            <a:pPr>
              <a:lnSpc>
                <a:spcPct val="1100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Describes ways to make the Speaking Observable Behaviors more accessible for students</a:t>
            </a:r>
          </a:p>
        </p:txBody>
      </p:sp>
      <p:pic>
        <p:nvPicPr>
          <p:cNvPr id="8" name="Picture 7" descr="Image of two students and a teacher sitting at a table&#10;&#10;Description generated with very high confidence" title="Photograph">
            <a:extLst>
              <a:ext uri="{FF2B5EF4-FFF2-40B4-BE49-F238E27FC236}">
                <a16:creationId xmlns:a16="http://schemas.microsoft.com/office/drawing/2014/main" id="{15EB818E-4291-4D27-8891-B460A61616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61" t="9882" r="14092" b="25490"/>
          <a:stretch/>
        </p:blipFill>
        <p:spPr>
          <a:xfrm>
            <a:off x="6161058" y="1854993"/>
            <a:ext cx="5691656" cy="3312093"/>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6999">
        <p:fade/>
      </p:transition>
    </mc:Choice>
    <mc:Fallback xmlns="">
      <p:transition spd="med" advClick="0" advTm="26999">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t>How to Determine Student Proficiency for Each Observable Behavior</a:t>
            </a:r>
          </a:p>
        </p:txBody>
      </p:sp>
      <p:sp>
        <p:nvSpPr>
          <p:cNvPr id="3" name="Content Placeholder 2"/>
          <p:cNvSpPr>
            <a:spLocks noGrp="1"/>
          </p:cNvSpPr>
          <p:nvPr>
            <p:ph idx="13"/>
          </p:nvPr>
        </p:nvSpPr>
        <p:spPr>
          <a:xfrm>
            <a:off x="895804" y="1379853"/>
            <a:ext cx="10076056" cy="2770805"/>
          </a:xfrm>
        </p:spPr>
        <p:txBody>
          <a:bodyPr>
            <a:normAutofit/>
          </a:bodyPr>
          <a:lstStyle/>
          <a:p>
            <a:pPr marL="457200" indent="-457200">
              <a:spcBef>
                <a:spcPts val="0"/>
              </a:spcBef>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consider only one Observable Behavior at a time.</a:t>
            </a:r>
          </a:p>
          <a:p>
            <a:pPr marL="457200" indent="-457200">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Content Placeholder 3" descr="Image of Observable Behavior S3;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798132" y="4226483"/>
            <a:ext cx="10271401" cy="2226830"/>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43">
        <p:fade/>
      </p:transition>
    </mc:Choice>
    <mc:Fallback xmlns="">
      <p:transition spd="med" advClick="0" advTm="34743">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99371"/>
            <a:ext cx="9597887" cy="710206"/>
          </a:xfrm>
        </p:spPr>
        <p:txBody>
          <a:bodyPr>
            <a:noAutofit/>
          </a:bodyPr>
          <a:lstStyle/>
          <a:p>
            <a:r>
              <a:rPr lang="en-US" dirty="0"/>
              <a:t>How to Determine Student Proficiency for Each Observable Behavior, continued</a:t>
            </a:r>
          </a:p>
        </p:txBody>
      </p:sp>
      <p:sp>
        <p:nvSpPr>
          <p:cNvPr id="3" name="Content Placeholder 2"/>
          <p:cNvSpPr>
            <a:spLocks noGrp="1"/>
          </p:cNvSpPr>
          <p:nvPr>
            <p:ph idx="13"/>
          </p:nvPr>
        </p:nvSpPr>
        <p:spPr>
          <a:xfrm>
            <a:off x="1146585" y="1515650"/>
            <a:ext cx="10207214" cy="4921621"/>
          </a:xfrm>
        </p:spPr>
        <p:txBody>
          <a:bodyPr>
            <a:normAutofit fontScale="92500"/>
          </a:bodyPr>
          <a:lstStyle/>
          <a:p>
            <a:pPr marL="514350" indent="-514350">
              <a:buAutoNum type="arabicPeriod" startAt="3"/>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must consider the ability of each EB student to use English in the domain of speaking in the context of skills the student is learning and practicing in a classroom setting.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is able to understand or use English when practicing these skills in a classroom setting.</a:t>
            </a:r>
          </a:p>
          <a:p>
            <a:pPr lvl="1"/>
            <a:endPar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Font typeface="+mj-lt"/>
              <a:buAutoNum type="arabicPeriod" startAt="4"/>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Select the description that closely matches the student’s performance most </a:t>
            </a:r>
            <a:r>
              <a:rPr lang="en-US" alt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lvl="1">
              <a:buClr>
                <a:schemeClr val="accent2"/>
              </a:buClr>
            </a:pPr>
            <a:r>
              <a:rPr 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 almost always acting, behaving, or responding in the same way</a:t>
            </a:r>
          </a:p>
          <a:p>
            <a:endParaRPr lang="en-US" dirty="0">
              <a:latin typeface="Open Sans"/>
            </a:endParaRP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49413">
        <p:fade/>
      </p:transition>
    </mc:Choice>
    <mc:Fallback xmlns="">
      <p:transition spd="med" advClick="0" advTm="49413">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90651"/>
            <a:ext cx="10515599" cy="5057774"/>
          </a:xfrm>
        </p:spPr>
        <p:txBody>
          <a:bodyPr>
            <a:normAutofit/>
          </a:bodyPr>
          <a:lstStyle/>
          <a:p>
            <a:pPr>
              <a:spcAft>
                <a:spcPts val="600"/>
              </a:spcAft>
              <a:buClr>
                <a:schemeClr val="accent2"/>
              </a:buClr>
              <a:buFont typeface="Wingdings" panose="05000000000000000000" pitchFamily="2" charset="2"/>
              <a:buChar char="§"/>
            </a:pPr>
            <a:r>
              <a:rPr lang="en-US" sz="2400"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spcAft>
                <a:spcPts val="600"/>
              </a:spcAft>
              <a:buClr>
                <a:schemeClr val="accent2"/>
              </a:buClr>
              <a:buFont typeface="Wingdings" panose="05000000000000000000" pitchFamily="2" charset="2"/>
              <a:buChar char="§"/>
            </a:pPr>
            <a:r>
              <a:rPr lang="en-US" sz="2400" dirty="0"/>
              <a:t>Similarly, students in the late stage of a proficiency level will sometimes demonstrate language that reaches into the next level.</a:t>
            </a:r>
          </a:p>
          <a:p>
            <a:pPr>
              <a:buClr>
                <a:schemeClr val="accent2"/>
              </a:buClr>
              <a:buFont typeface="Wingdings" panose="05000000000000000000" pitchFamily="2" charset="2"/>
              <a:buChar char="§"/>
            </a:pPr>
            <a:r>
              <a:rPr lang="en-US" sz="2400" dirty="0"/>
              <a:t>For each observable behavior, test administrators must consider the description that applies to each student </a:t>
            </a:r>
            <a:r>
              <a:rPr lang="en-US" sz="2400" u="sng" dirty="0"/>
              <a:t>most</a:t>
            </a:r>
            <a:r>
              <a:rPr lang="en-US" sz="2400" dirty="0"/>
              <a:t> </a:t>
            </a:r>
            <a:r>
              <a:rPr lang="en-US" sz="2400" u="sng" dirty="0"/>
              <a:t>consistently</a:t>
            </a:r>
            <a:r>
              <a:rPr lang="en-US" sz="2400"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57">
        <p:fade/>
      </p:transition>
    </mc:Choice>
    <mc:Fallback xmlns="">
      <p:transition spd="med" advClick="0" advTm="51357">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t>Collaboration </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p:txBody>
          <a:bodyPr>
            <a:normAutofit/>
          </a:bodyPr>
          <a:lstStyle/>
          <a:p>
            <a:pPr>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students who are in the very early or very late stage of a level, it is recommended that test administrators</a:t>
            </a:r>
          </a:p>
          <a:p>
            <a:pPr marL="508000"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collaborate with others or ask others familiar with the students for input, and</a:t>
            </a:r>
          </a:p>
          <a:p>
            <a:pPr marL="508000"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429">
        <p:fade/>
      </p:transition>
    </mc:Choice>
    <mc:Fallback xmlns="">
      <p:transition spd="med" advClick="0" advTm="27429">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Veronica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482599" y="1304926"/>
            <a:ext cx="11332029" cy="3381374"/>
          </a:xfrm>
        </p:spPr>
        <p:txBody>
          <a:bodyPr>
            <a:noAutofit/>
          </a:bodyPr>
          <a:lstStyle/>
          <a:p>
            <a:pPr marL="0" indent="0">
              <a:lnSpc>
                <a:spcPts val="2400"/>
              </a:lnSpc>
              <a:buNone/>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Mr. Bane has been working with his student, Veronica, on the skill of “asking questions.” Since the beginning of the year, she has been </a:t>
            </a:r>
            <a:r>
              <a:rPr lang="en-US" sz="1800" b="1" i="1" dirty="0">
                <a:latin typeface="Open Sans SemiBold" panose="020B0706030804020204" pitchFamily="34" charset="0"/>
                <a:ea typeface="Open Sans SemiBold" panose="020B0706030804020204" pitchFamily="34" charset="0"/>
                <a:cs typeface="Open Sans SemiBold" panose="020B0706030804020204" pitchFamily="34" charset="0"/>
              </a:rPr>
              <a:t>able to imitate the questions that he asks</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Recently, however, he has started to notice that she is </a:t>
            </a:r>
            <a:r>
              <a:rPr lang="en-US" sz="1800" b="1" i="1" dirty="0">
                <a:latin typeface="Open Sans SemiBold" panose="020B0706030804020204" pitchFamily="34" charset="0"/>
                <a:ea typeface="Open Sans SemiBold" panose="020B0706030804020204" pitchFamily="34" charset="0"/>
                <a:cs typeface="Open Sans SemiBold" panose="020B0706030804020204" pitchFamily="34" charset="0"/>
              </a:rPr>
              <a:t>able to put a couple of words together and ask her own questions</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Last week she asked “What lunch?” to find out what was for lunch, and yesterday she asked a friend “Where going?” Mr. Bane determines that Veronica is near the border between the second and third description for this Observable Behavior and wants to </a:t>
            </a:r>
            <a:r>
              <a:rPr lang="en-US" sz="1800" b="1" i="1" dirty="0">
                <a:latin typeface="Open Sans SemiBold" panose="020B0706030804020204" pitchFamily="34" charset="0"/>
                <a:ea typeface="Open Sans SemiBold" panose="020B0706030804020204" pitchFamily="34" charset="0"/>
                <a:cs typeface="Open Sans SemiBold" panose="020B0706030804020204" pitchFamily="34" charset="0"/>
              </a:rPr>
              <a:t>gather more information</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He asks the speech therapist and an assistant in his room if they have observed Veronica asking simple questions, and he gives them some examples of what he has heard. They confirm that they are seeing the same behavior in their interactions with Veronica. Mr. Bane determines that Veronica is now consistently able to form simple questions with words that are highly familiar to her. For this Observable Behavior, he marks “C.”</a:t>
            </a:r>
          </a:p>
        </p:txBody>
      </p:sp>
      <p:grpSp>
        <p:nvGrpSpPr>
          <p:cNvPr id="8" name="Group 7" descr="Image of Observable Behavior S4 with two levels circled; an accessible version of the Observable Behaviors is available on the TELPAS Alternate page of the TEA website at https://tea.texas.gov/student.assessment/telpasalt/#Alt&#10;" title="Observable Behavior">
            <a:extLst>
              <a:ext uri="{FF2B5EF4-FFF2-40B4-BE49-F238E27FC236}">
                <a16:creationId xmlns:a16="http://schemas.microsoft.com/office/drawing/2014/main" id="{EA65C6C9-1867-41B3-9E66-7924F38AFB7C}"/>
              </a:ext>
            </a:extLst>
          </p:cNvPr>
          <p:cNvGrpSpPr/>
          <p:nvPr/>
        </p:nvGrpSpPr>
        <p:grpSpPr>
          <a:xfrm>
            <a:off x="1807166" y="4848225"/>
            <a:ext cx="7902891" cy="1568449"/>
            <a:chOff x="1829075" y="4419600"/>
            <a:chExt cx="8809027" cy="2063750"/>
          </a:xfrm>
        </p:grpSpPr>
        <p:pic>
          <p:nvPicPr>
            <p:cNvPr id="5" name="Picture 4" descr="Observable Behavior&#10;&#10;Image of Observable Behavior S4 with two levels circled; an accessible version of the Observable Behaviors is available on the TELPAS Alternate page of the TEA website at https://tea.texas.gov/student.assessment/telpasalt/#Alt">
              <a:extLst>
                <a:ext uri="{FF2B5EF4-FFF2-40B4-BE49-F238E27FC236}">
                  <a16:creationId xmlns:a16="http://schemas.microsoft.com/office/drawing/2014/main" id="{5555DC3E-DD35-4600-A4CC-0FBA4BDC8FE8}"/>
                </a:ext>
              </a:extLst>
            </p:cNvPr>
            <p:cNvPicPr>
              <a:picLocks noChangeAspect="1"/>
            </p:cNvPicPr>
            <p:nvPr/>
          </p:nvPicPr>
          <p:blipFill>
            <a:blip r:embed="rId4"/>
            <a:stretch>
              <a:fillRect/>
            </a:stretch>
          </p:blipFill>
          <p:spPr>
            <a:xfrm>
              <a:off x="1829075" y="4419600"/>
              <a:ext cx="8809027" cy="2063750"/>
            </a:xfrm>
            <a:prstGeom prst="rect">
              <a:avLst/>
            </a:prstGeom>
          </p:spPr>
        </p:pic>
        <p:sp>
          <p:nvSpPr>
            <p:cNvPr id="6" name="Oval 5">
              <a:extLst>
                <a:ext uri="{FF2B5EF4-FFF2-40B4-BE49-F238E27FC236}">
                  <a16:creationId xmlns:a16="http://schemas.microsoft.com/office/drawing/2014/main" id="{2B1764D2-89C8-4D8A-849F-E5045F8ECDD0}"/>
                </a:ext>
              </a:extLst>
            </p:cNvPr>
            <p:cNvSpPr/>
            <p:nvPr/>
          </p:nvSpPr>
          <p:spPr>
            <a:xfrm>
              <a:off x="3714750" y="4686300"/>
              <a:ext cx="3667125" cy="1219200"/>
            </a:xfrm>
            <a:prstGeom prst="ellipse">
              <a:avLst/>
            </a:prstGeom>
            <a:noFill/>
            <a:ln w="57150">
              <a:solidFill>
                <a:srgbClr val="DA3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2">
            <a:extLst>
              <a:ext uri="{FF2B5EF4-FFF2-40B4-BE49-F238E27FC236}">
                <a16:creationId xmlns:a16="http://schemas.microsoft.com/office/drawing/2014/main" id="{423E8305-5A80-47CE-8F49-5E0ADB6B237B}"/>
              </a:ext>
            </a:extLst>
          </p:cNvPr>
          <p:cNvSpPr>
            <a:spLocks noGrp="1"/>
          </p:cNvSpPr>
          <p:nvPr/>
        </p:nvSpPr>
        <p:spPr>
          <a:xfrm>
            <a:off x="4038600" y="655771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40204">
        <p:fade/>
      </p:transition>
    </mc:Choice>
    <mc:Fallback xmlns="">
      <p:transition spd="med" advClick="0" advTm="4020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Omar </a:t>
            </a:r>
          </a:p>
        </p:txBody>
      </p:sp>
      <p:sp>
        <p:nvSpPr>
          <p:cNvPr id="2" name="Content Placeholder 1"/>
          <p:cNvSpPr>
            <a:spLocks noGrp="1"/>
          </p:cNvSpPr>
          <p:nvPr>
            <p:ph idx="1"/>
          </p:nvPr>
        </p:nvSpPr>
        <p:spPr>
          <a:xfrm>
            <a:off x="355600" y="1402500"/>
            <a:ext cx="11379200" cy="2237859"/>
          </a:xfrm>
        </p:spPr>
        <p:txBody>
          <a:bodyPr>
            <a:normAutofit fontScale="70000" lnSpcReduction="20000"/>
          </a:bodyPr>
          <a:lstStyle/>
          <a:p>
            <a:pPr marL="0" indent="0">
              <a:lnSpc>
                <a:spcPts val="2400"/>
              </a:lnSpc>
              <a:buClr>
                <a:schemeClr val="accent2"/>
              </a:buClr>
              <a:buNone/>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administration window is open. Ms. Hodge has been gathering information about one of her students, Omar. Ms. Hodge refers to some observations she has made this school year (see below). In her first note from November, she is reminded that Omar was not producing full detailed sentences. At that time, he was only using a small number of combined words. But she sees a difference beginning with her February note. Starting in February, Omar</a:t>
            </a:r>
            <a:r>
              <a:rPr lang="en-US" altLang="en-US"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 responses became more elaborate and complete. She determines that he is now able to </a:t>
            </a:r>
            <a:r>
              <a:rPr lang="en-US" b="1" i="1" dirty="0">
                <a:latin typeface="Open Sans SemiBold" panose="020B0706030804020204" pitchFamily="34" charset="0"/>
                <a:ea typeface="Open Sans SemiBold" panose="020B0706030804020204" pitchFamily="34" charset="0"/>
                <a:cs typeface="Open Sans SemiBold" panose="020B0706030804020204" pitchFamily="34" charset="0"/>
              </a:rPr>
              <a:t>share detailed personal experiences</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t>
            </a:r>
          </a:p>
        </p:txBody>
      </p:sp>
      <p:grpSp>
        <p:nvGrpSpPr>
          <p:cNvPr id="4" name="Group 3" descr="Image of Observable Behavior S5 with two levels circled and some teacher notes transcribing things Omar said in November, February and March" title="Observable Behavior">
            <a:extLst>
              <a:ext uri="{FF2B5EF4-FFF2-40B4-BE49-F238E27FC236}">
                <a16:creationId xmlns:a16="http://schemas.microsoft.com/office/drawing/2014/main" id="{F521507C-9EB5-497C-9CAA-F16011F48A39}"/>
              </a:ext>
            </a:extLst>
          </p:cNvPr>
          <p:cNvGrpSpPr/>
          <p:nvPr/>
        </p:nvGrpSpPr>
        <p:grpSpPr>
          <a:xfrm>
            <a:off x="1712593" y="3709634"/>
            <a:ext cx="7971327" cy="2672468"/>
            <a:chOff x="1712593" y="3709634"/>
            <a:chExt cx="7971327" cy="2672468"/>
          </a:xfrm>
        </p:grpSpPr>
        <p:pic>
          <p:nvPicPr>
            <p:cNvPr id="5" name="Content Placeholder 3" descr="Observable Behavior&#10;&#10;Image of Observable Behavior S5 with two levels circled and some teacher notes transcribing things Omar said in November, February and March"/>
            <p:cNvPicPr>
              <a:picLocks noChangeAspect="1"/>
            </p:cNvPicPr>
            <p:nvPr/>
          </p:nvPicPr>
          <p:blipFill>
            <a:blip r:embed="rId4"/>
            <a:stretch>
              <a:fillRect/>
            </a:stretch>
          </p:blipFill>
          <p:spPr>
            <a:xfrm>
              <a:off x="1712593" y="3709634"/>
              <a:ext cx="7971327" cy="2672468"/>
            </a:xfrm>
            <a:prstGeom prst="rect">
              <a:avLst/>
            </a:prstGeom>
          </p:spPr>
        </p:pic>
        <p:sp>
          <p:nvSpPr>
            <p:cNvPr id="6" name="Oval 5"/>
            <p:cNvSpPr/>
            <p:nvPr/>
          </p:nvSpPr>
          <p:spPr>
            <a:xfrm>
              <a:off x="6254496" y="3783880"/>
              <a:ext cx="3078856" cy="1347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038600" y="658946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29325">
        <p:fade/>
      </p:transition>
    </mc:Choice>
    <mc:Fallback xmlns="">
      <p:transition spd="med" advClick="0" advTm="29325">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t>Alternate Response Modes</a:t>
            </a:r>
          </a:p>
        </p:txBody>
      </p:sp>
      <p:sp>
        <p:nvSpPr>
          <p:cNvPr id="3" name="Content Placeholder 2"/>
          <p:cNvSpPr>
            <a:spLocks noGrp="1"/>
          </p:cNvSpPr>
          <p:nvPr>
            <p:ph idx="13"/>
          </p:nvPr>
        </p:nvSpPr>
        <p:spPr>
          <a:xfrm>
            <a:off x="163468" y="1322343"/>
            <a:ext cx="6788875" cy="5234504"/>
          </a:xfrm>
        </p:spPr>
        <p:txBody>
          <a:bodyPr>
            <a:noAutofit/>
          </a:bodyPr>
          <a:lstStyle/>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For TELPAS Alternate, “English” is more inclusive to allow for all modes of communication in English.</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Some EB students use sign language, braille, or another method of communication as a substitute for traditional English in one or more language domains.</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allow students to use one or more alternate response modes on the following slide if the students regularly use the response mode(s) during instruction and in accordance with the IEP.</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7229987" y="1955203"/>
            <a:ext cx="4733411" cy="2761940"/>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323">
        <p:fade/>
      </p:transition>
    </mc:Choice>
    <mc:Fallback xmlns="">
      <p:transition spd="med" advClick="0" advTm="5232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t>Allowable Response Modes for the Speaking Domain</a:t>
            </a:r>
          </a:p>
        </p:txBody>
      </p:sp>
      <p:sp>
        <p:nvSpPr>
          <p:cNvPr id="3" name="Content Placeholder 2"/>
          <p:cNvSpPr>
            <a:spLocks noGrp="1"/>
          </p:cNvSpPr>
          <p:nvPr>
            <p:ph idx="13"/>
          </p:nvPr>
        </p:nvSpPr>
        <p:spPr>
          <a:xfrm>
            <a:off x="546411" y="1524543"/>
            <a:ext cx="10807388" cy="4302459"/>
          </a:xfrm>
        </p:spPr>
        <p:txBody>
          <a:bodyPr>
            <a:normAutofit/>
          </a:bodyPr>
          <a:lstStyle/>
          <a:p>
            <a:pPr marL="0" indent="0">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the speaking domain, it is allowable for a student to</a:t>
            </a:r>
          </a:p>
          <a:p>
            <a:pPr lvl="1">
              <a:lnSpc>
                <a:spcPct val="100000"/>
              </a:lnSpc>
              <a:spcAft>
                <a:spcPts val="4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verbalize responses</a:t>
            </a:r>
          </a:p>
          <a:p>
            <a:pPr marL="457200" lvl="1" indent="0">
              <a:lnSpc>
                <a:spcPct val="100000"/>
              </a:lnSpc>
              <a:spcAft>
                <a:spcPts val="400"/>
              </a:spcAft>
              <a:buClr>
                <a:schemeClr val="accent2"/>
              </a:buClr>
              <a:buNone/>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1">
              <a:lnSpc>
                <a:spcPct val="100000"/>
              </a:lnSpc>
              <a:spcAft>
                <a:spcPts val="4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form responses with the assistance of a communication device with preprogrammed familiar vocabulary or programmed student vocabulary</a:t>
            </a:r>
          </a:p>
          <a:p>
            <a:pPr lvl="1">
              <a:lnSpc>
                <a:spcPct val="100000"/>
              </a:lnSpc>
              <a:spcAft>
                <a:spcPts val="400"/>
              </a:spcAft>
              <a:buClr>
                <a:schemeClr val="accent2"/>
              </a:buClr>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1">
              <a:lnSpc>
                <a:spcPct val="100000"/>
              </a:lnSpc>
              <a:spcAft>
                <a:spcPts val="4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sign responses</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12049">
        <p:fade/>
      </p:transition>
    </mc:Choice>
    <mc:Fallback xmlns="">
      <p:transition spd="med" advClick="0" advTm="12049">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354511"/>
            <a:ext cx="9597887" cy="710206"/>
          </a:xfrm>
        </p:spPr>
        <p:txBody>
          <a:bodyPr>
            <a:noAutofit/>
          </a:bodyPr>
          <a:lstStyle/>
          <a:p>
            <a:r>
              <a:rPr lang="en-US" dirty="0"/>
              <a:t>Augmentative and Alternative Communication</a:t>
            </a:r>
            <a:endParaRPr lang="en-US" dirty="0">
              <a:solidFill>
                <a:srgbClr val="FF0000"/>
              </a:solidFill>
            </a:endParaRPr>
          </a:p>
        </p:txBody>
      </p:sp>
      <p:sp>
        <p:nvSpPr>
          <p:cNvPr id="3" name="Content Placeholder 2"/>
          <p:cNvSpPr>
            <a:spLocks noGrp="1"/>
          </p:cNvSpPr>
          <p:nvPr>
            <p:ph idx="13"/>
          </p:nvPr>
        </p:nvSpPr>
        <p:spPr>
          <a:xfrm>
            <a:off x="687987" y="1345970"/>
            <a:ext cx="7640226" cy="5071863"/>
          </a:xfrm>
        </p:spPr>
        <p:txBody>
          <a:bodyPr>
            <a:normAutofit/>
          </a:bodyPr>
          <a:lstStyle/>
          <a:p>
            <a:pPr>
              <a:spcAft>
                <a:spcPts val="5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Augmentative and Alternative Communication: </a:t>
            </a:r>
            <a:r>
              <a:rPr lang="en-US" sz="2400" b="0" dirty="0">
                <a:latin typeface="Open Sans SemiBold" panose="020B0706030804020204" pitchFamily="34" charset="0"/>
                <a:ea typeface="Open Sans SemiBold" panose="020B0706030804020204" pitchFamily="34" charset="0"/>
                <a:cs typeface="Open Sans SemiBold" panose="020B0706030804020204" pitchFamily="34" charset="0"/>
              </a:rPr>
              <a:t>a means other than traditional spoken or written communication by which a student can share a message with others. </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Examples include but are not limited to:</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gestures	</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facial expressions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cards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boards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sign language</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speech-generating devices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switch-based output devices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real objects</a:t>
            </a:r>
          </a:p>
          <a:p>
            <a:pPr lvl="1"/>
            <a:endParaRPr lang="en-US" dirty="0">
              <a:latin typeface="Open Sans"/>
            </a:endParaRPr>
          </a:p>
          <a:p>
            <a:pPr lvl="1"/>
            <a:endParaRPr lang="en-US" dirty="0">
              <a:latin typeface="Open Sans"/>
            </a:endParaRPr>
          </a:p>
        </p:txBody>
      </p:sp>
      <p:pic>
        <p:nvPicPr>
          <p:cNvPr id="6" name="Picture 5" descr="Image of a student using an aternative communication device&#10;&#10;Description generated with very high confidence" title="Photograph">
            <a:extLst>
              <a:ext uri="{FF2B5EF4-FFF2-40B4-BE49-F238E27FC236}">
                <a16:creationId xmlns:a16="http://schemas.microsoft.com/office/drawing/2014/main" id="{BDEAC69E-A95D-42E4-9CCE-163C459632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06"/>
          <a:stretch/>
        </p:blipFill>
        <p:spPr>
          <a:xfrm rot="5400000">
            <a:off x="7521389" y="2311459"/>
            <a:ext cx="4921621" cy="3171363"/>
          </a:xfrm>
          <a:prstGeom prst="rect">
            <a:avLst/>
          </a:prstGeom>
        </p:spPr>
      </p:pic>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6CEC725-4868-4D2F-917F-19B9FA0377A4}"/>
              </a:ext>
            </a:extLst>
          </p:cNvPr>
          <p:cNvSpPr>
            <a:spLocks noGrp="1"/>
          </p:cNvSpPr>
          <p:nvPr>
            <p:ph type="sldNum" sz="quarter" idx="12"/>
          </p:nvPr>
        </p:nvSpPr>
        <p:spPr/>
        <p:txBody>
          <a:bodyPr/>
          <a:lstStyle/>
          <a:p>
            <a:fld id="{0088AB57-2DBE-44A3-AE96-942C49E954BF}" type="slidenum">
              <a:rPr lang="en-US" smtClean="0"/>
              <a:t>28</a:t>
            </a:fld>
            <a:endParaRPr lang="en-US" dirty="0"/>
          </a:p>
        </p:txBody>
      </p:sp>
    </p:spTree>
    <p:custDataLst>
      <p:tags r:id="rId1"/>
    </p:custDataLst>
    <p:extLst>
      <p:ext uri="{BB962C8B-B14F-4D97-AF65-F5344CB8AC3E}">
        <p14:creationId xmlns:p14="http://schemas.microsoft.com/office/powerpoint/2010/main" val="38082320"/>
      </p:ext>
    </p:extLst>
  </p:cSld>
  <p:clrMapOvr>
    <a:masterClrMapping/>
  </p:clrMapOvr>
  <mc:AlternateContent xmlns:mc="http://schemas.openxmlformats.org/markup-compatibility/2006" xmlns:p14="http://schemas.microsoft.com/office/powerpoint/2010/main">
    <mc:Choice Requires="p14">
      <p:transition spd="med" p14:dur="700" advClick="0" advTm="33060">
        <p:fade/>
      </p:transition>
    </mc:Choice>
    <mc:Fallback xmlns="">
      <p:transition spd="med" advClick="0" advTm="3306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4472C4"/>
                </a:solidFill>
              </a:rPr>
              <a:t>Prompting Versus Leading </a:t>
            </a:r>
          </a:p>
        </p:txBody>
      </p:sp>
      <p:sp>
        <p:nvSpPr>
          <p:cNvPr id="3" name="Content Placeholder 2"/>
          <p:cNvSpPr>
            <a:spLocks noGrp="1"/>
          </p:cNvSpPr>
          <p:nvPr>
            <p:ph sz="quarter" idx="13"/>
          </p:nvPr>
        </p:nvSpPr>
        <p:spPr>
          <a:xfrm>
            <a:off x="923365" y="1289685"/>
            <a:ext cx="10309411" cy="4806315"/>
          </a:xfrm>
        </p:spPr>
        <p:txBody>
          <a:bodyPr>
            <a:normAutofit fontScale="70000" lnSpcReduction="20000"/>
          </a:bodyPr>
          <a:lstStyle/>
          <a:p>
            <a:pPr marL="406400" indent="-406400">
              <a:lnSpc>
                <a:spcPts val="2600"/>
              </a:lnSpc>
              <a:spcBef>
                <a:spcPts val="0"/>
              </a:spcBef>
              <a:spcAft>
                <a:spcPts val="1000"/>
              </a:spcAft>
              <a:buClr>
                <a:schemeClr val="accent2"/>
              </a:buClr>
              <a:buFont typeface="Wingdings" panose="05000000000000000000" pitchFamily="2" charset="2"/>
              <a:buChar char="§"/>
            </a:pPr>
            <a:r>
              <a:rPr lang="en-US" sz="3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06400" indent="-406400">
              <a:lnSpc>
                <a:spcPts val="2600"/>
              </a:lnSpc>
              <a:spcBef>
                <a:spcPts val="0"/>
              </a:spcBef>
              <a:spcAft>
                <a:spcPts val="1000"/>
              </a:spcAft>
              <a:buClr>
                <a:schemeClr val="accent2"/>
              </a:buClr>
              <a:buFont typeface="Wingdings" panose="05000000000000000000" pitchFamily="2" charset="2"/>
              <a:buChar char="§"/>
            </a:pPr>
            <a:r>
              <a:rPr lang="en-US" sz="34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406400" indent="-406400">
              <a:lnSpc>
                <a:spcPts val="2600"/>
              </a:lnSpc>
              <a:spcBef>
                <a:spcPts val="0"/>
              </a:spcBef>
              <a:spcAft>
                <a:spcPts val="1000"/>
              </a:spcAft>
              <a:buClr>
                <a:schemeClr val="accent2"/>
              </a:buClr>
              <a:buFont typeface="Wingdings" panose="05000000000000000000" pitchFamily="2" charset="2"/>
              <a:buChar char="§"/>
            </a:pPr>
            <a:r>
              <a:rPr lang="en-US" sz="3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lvl="1">
              <a:lnSpc>
                <a:spcPts val="2600"/>
              </a:lnSpc>
              <a:spcBef>
                <a:spcPts val="0"/>
              </a:spcBef>
              <a:spcAft>
                <a:spcPts val="800"/>
              </a:spcAft>
              <a:buClr>
                <a:srgbClr val="0070C0"/>
              </a:buClr>
            </a:pPr>
            <a:r>
              <a:rPr lang="en-US" sz="3100"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lvl="1">
              <a:lnSpc>
                <a:spcPts val="2600"/>
              </a:lnSpc>
              <a:spcBef>
                <a:spcPts val="0"/>
              </a:spcBef>
              <a:spcAft>
                <a:spcPts val="600"/>
              </a:spcAft>
              <a:buClr>
                <a:srgbClr val="0070C0"/>
              </a:buClr>
            </a:pPr>
            <a:r>
              <a:rPr lang="en-US" sz="3100"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953">
        <p:fade/>
      </p:transition>
    </mc:Choice>
    <mc:Fallback xmlns="">
      <p:transition spd="med" advClick="0" advTm="4895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431801" y="1519918"/>
            <a:ext cx="10773228" cy="4703512"/>
          </a:xfrm>
        </p:spPr>
        <p:txBody>
          <a:bodyPr>
            <a:normAutofit fontScale="92500" lnSpcReduction="20000"/>
          </a:bodyPr>
          <a:lstStyle/>
          <a:p>
            <a:pPr>
              <a:lnSpc>
                <a:spcPct val="110000"/>
              </a:lnSpc>
              <a:spcBef>
                <a:spcPts val="600"/>
              </a:spcBef>
              <a:buClr>
                <a:schemeClr val="accent2"/>
              </a:buClr>
              <a:buFont typeface="Wingdings" panose="05000000000000000000" pitchFamily="2" charset="2"/>
              <a:buChar cha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TELPAS Alternate is a holistic inventory aligned to the </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Texas English Language Proficiency Standards (ELPS)</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nSpc>
                <a:spcPct val="110000"/>
              </a:lnSpc>
              <a:spcBef>
                <a:spcPts val="600"/>
              </a:spcBef>
              <a:buClr>
                <a:schemeClr val="accent2"/>
              </a:buClr>
              <a:buFont typeface="Wingdings" panose="05000000000000000000" pitchFamily="2" charset="2"/>
              <a:buChar char="§"/>
            </a:pP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This inventory is based on </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alternate Proficiency Level Descriptors (PLDs)</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 that were created to address the specific access needs of emergent (EB) students with the most significant cognitive disabilities.</a:t>
            </a:r>
          </a:p>
          <a:p>
            <a:pPr>
              <a:lnSpc>
                <a:spcPct val="110000"/>
              </a:lnSpc>
              <a:spcBef>
                <a:spcPts val="600"/>
              </a:spcBef>
              <a:buClr>
                <a:schemeClr val="accent2"/>
              </a:buClr>
              <a:buFont typeface="Wingdings" panose="05000000000000000000" pitchFamily="2" charset="2"/>
              <a:buChar char="§"/>
            </a:pP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defRP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better understand the intent and scope of specific Observable Behaviors.</a:t>
            </a:r>
          </a:p>
          <a:p>
            <a:pPr>
              <a:lnSpc>
                <a:spcPct val="110000"/>
              </a:lnSpc>
              <a:spcBef>
                <a:spcPts val="600"/>
              </a:spcBef>
              <a:buClr>
                <a:schemeClr val="accent2"/>
              </a:buClr>
              <a:buFont typeface="Wingdings" panose="05000000000000000000" pitchFamily="2" charset="2"/>
              <a:buChar char="§"/>
              <a:defRPr/>
            </a:pP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defRP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provide a summary of a student’s general English speaking ability after scoring.</a:t>
            </a:r>
          </a:p>
          <a:p>
            <a:endParaRPr lang="en-US" dirty="0">
              <a:latin typeface="Open Sans" panose="020B0606030504020204"/>
            </a:endParaRP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3055226844"/>
      </p:ext>
    </p:extLst>
  </p:cSld>
  <p:clrMapOvr>
    <a:masterClrMapping/>
  </p:clrMapOvr>
  <mc:AlternateContent xmlns:mc="http://schemas.openxmlformats.org/markup-compatibility/2006" xmlns:p14="http://schemas.microsoft.com/office/powerpoint/2010/main">
    <mc:Choice Requires="p14">
      <p:transition spd="med" p14:dur="700" advClick="0" advTm="37680">
        <p:fade/>
      </p:transition>
    </mc:Choice>
    <mc:Fallback xmlns="">
      <p:transition spd="med" advClick="0" advTm="3768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Introduction to </a:t>
            </a: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TELPAS Alternate</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Student Eligibility </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Listening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Speaking Domain</a:t>
            </a: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Reading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Writing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Accessibility</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Test Administration </a:t>
            </a:r>
          </a:p>
          <a:p>
            <a:r>
              <a:rPr lang="en-US" dirty="0"/>
              <a:t>	</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0916" y="4748974"/>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7182">
        <p:fade/>
      </p:transition>
    </mc:Choice>
    <mc:Fallback xmlns="">
      <p:transition spd="med" advClick="0" advTm="17182">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lnSpcReduction="10000"/>
          </a:bodyPr>
          <a:lstStyle/>
          <a:p>
            <a:pPr algn="ct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rtl="0" fontAlgn="base"/>
            <a:r>
              <a:rPr lang="en-US" sz="2600" b="1"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r>
              <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6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r>
              <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600" b="1" i="0" u="sng" strike="noStrike"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endPar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u="sng"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1145398875"/>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a:xfrm>
            <a:off x="4081130" y="6529137"/>
            <a:ext cx="4114800" cy="192338"/>
          </a:xfrm>
        </p:spPr>
        <p:txBody>
          <a:bodyPr/>
          <a:lstStyle/>
          <a:p>
            <a:r>
              <a:rPr lang="en-US"/>
              <a:t>Student Assessment Division</a:t>
            </a:r>
            <a:endParaRPr lang="en-US" dirty="0"/>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32</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354791"/>
            <a:ext cx="10012225" cy="710206"/>
          </a:xfrm>
        </p:spPr>
        <p:txBody>
          <a:bodyPr anchor="t">
            <a:normAutofit fontScale="90000"/>
          </a:bodyPr>
          <a:lstStyle/>
          <a:p>
            <a:r>
              <a:rPr lang="en-US" dirty="0"/>
              <a:t>Alternate Proficiency Level Descriptors: Speaking</a:t>
            </a:r>
            <a:br>
              <a:rPr lang="en-US" dirty="0"/>
            </a:br>
            <a:endParaRPr lang="en-US" dirty="0"/>
          </a:p>
        </p:txBody>
      </p:sp>
      <p:pic>
        <p:nvPicPr>
          <p:cNvPr id="15" name="Content Placeholder 14" descr="Image of the TELPAS Alternate Proficiency Level Descriptors for Speaking; an accessible version of this document can be found on the TELPAS Alternate webpage of the TEA website&#10;https://tea.texas.gov/student.assessment/telpasalt/#Alt" title="TELPAS Alternate PLDs">
            <a:extLst>
              <a:ext uri="{FF2B5EF4-FFF2-40B4-BE49-F238E27FC236}">
                <a16:creationId xmlns:a16="http://schemas.microsoft.com/office/drawing/2014/main" id="{B38CC473-158C-491A-836D-30A448553E57}"/>
              </a:ext>
            </a:extLst>
          </p:cNvPr>
          <p:cNvPicPr>
            <a:picLocks noGrp="1" noChangeAspect="1"/>
          </p:cNvPicPr>
          <p:nvPr>
            <p:ph sz="quarter" idx="13"/>
          </p:nvPr>
        </p:nvPicPr>
        <p:blipFill>
          <a:blip r:embed="rId4"/>
          <a:stretch>
            <a:fillRect/>
          </a:stretch>
        </p:blipFill>
        <p:spPr>
          <a:xfrm>
            <a:off x="1931751" y="1142297"/>
            <a:ext cx="8218827" cy="5386840"/>
          </a:xfrm>
          <a:prstGeom prst="rect">
            <a:avLst/>
          </a:prstGeom>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15304">
        <p:fade/>
      </p:transition>
    </mc:Choice>
    <mc:Fallback xmlns="">
      <p:transition spd="med" advClick="0" advTm="1530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Observable Behaviors?</a:t>
            </a:r>
          </a:p>
        </p:txBody>
      </p:sp>
      <p:sp>
        <p:nvSpPr>
          <p:cNvPr id="3" name="Content Placeholder 2"/>
          <p:cNvSpPr>
            <a:spLocks noGrp="1"/>
          </p:cNvSpPr>
          <p:nvPr>
            <p:ph idx="13"/>
          </p:nvPr>
        </p:nvSpPr>
        <p:spPr>
          <a:xfrm>
            <a:off x="201483" y="1335224"/>
            <a:ext cx="11797990" cy="3077119"/>
          </a:xfrm>
        </p:spPr>
        <p:txBody>
          <a:bodyPr>
            <a:normAutofit/>
          </a:bodyPr>
          <a:lstStyle/>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In TELPAS Alternate, the Observable Behaviors are like questions the test administrator answers about a student. </a:t>
            </a:r>
          </a:p>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Each Observable Behavior measures one skill that is aligned to the ELPS. The skill can be found on the left under the number of the Observable Behavior. </a:t>
            </a:r>
          </a:p>
          <a:p>
            <a:pPr marL="508000" lvl="1" indent="-217488">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boxes contain descriptions of characteristics that students learning English are likely to demonstrate over time.</a:t>
            </a:r>
          </a:p>
          <a:p>
            <a:pPr marL="508000" lvl="1" indent="-217488">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descriptors show the progression of second language acquisition from one proficiency level to the next and are aligned to the TELPAS Alternate PLDs.</a:t>
            </a:r>
          </a:p>
          <a:p>
            <a:pPr marL="0" indent="0">
              <a:buNone/>
            </a:pPr>
            <a:endParaRPr lang="en-US" dirty="0">
              <a:latin typeface="Open Sans"/>
            </a:endParaRPr>
          </a:p>
        </p:txBody>
      </p:sp>
      <p:pic>
        <p:nvPicPr>
          <p:cNvPr id="4" name="Content Placeholder 3" descr="Image of Observable Behavior S3; an accessible version of this document is available on the TELPAS Alternate webpage of the TEA website&#10;https://tea.texas.gov/student.assessment/telpasalt/#Alt" title="Observable Behavior"/>
          <p:cNvPicPr>
            <a:picLocks noChangeAspect="1"/>
          </p:cNvPicPr>
          <p:nvPr/>
        </p:nvPicPr>
        <p:blipFill>
          <a:blip r:embed="rId4"/>
          <a:stretch>
            <a:fillRect/>
          </a:stretch>
        </p:blipFill>
        <p:spPr>
          <a:xfrm>
            <a:off x="815238" y="4231341"/>
            <a:ext cx="10271401" cy="2226830"/>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 </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294">
        <p:fade/>
      </p:transition>
    </mc:Choice>
    <mc:Fallback xmlns="">
      <p:transition spd="med" advClick="0" advTm="5629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Observable Behaviors and the Glossary</a:t>
            </a:r>
          </a:p>
        </p:txBody>
      </p:sp>
      <p:grpSp>
        <p:nvGrpSpPr>
          <p:cNvPr id="14" name="Group 13" descr="Image of Observable Behavior S3; an accessible version of this document is available on the TELPAS Alternate webpage of the TEA website&#10;https://tea.texas.gov/student.assessment/telpasalt/#Alt" title="Observable Behavior">
            <a:extLst>
              <a:ext uri="{FF2B5EF4-FFF2-40B4-BE49-F238E27FC236}">
                <a16:creationId xmlns:a16="http://schemas.microsoft.com/office/drawing/2014/main" id="{FCB2DE4A-813E-48EC-A503-F50F8FC78C55}"/>
              </a:ext>
            </a:extLst>
          </p:cNvPr>
          <p:cNvGrpSpPr/>
          <p:nvPr/>
        </p:nvGrpSpPr>
        <p:grpSpPr>
          <a:xfrm>
            <a:off x="882039" y="1304196"/>
            <a:ext cx="10096419" cy="2188894"/>
            <a:chOff x="882039" y="1304196"/>
            <a:chExt cx="10096419" cy="2188894"/>
          </a:xfrm>
        </p:grpSpPr>
        <p:pic>
          <p:nvPicPr>
            <p:cNvPr id="6" name="Content Placeholder 3" descr="Observable Behavior&#10;&#10;Image of Observable Behavior S3; an accessible version of this document is available on the TELPAS Alternate webpage of the TEA website&#10;https://tea.texas.gov/student.assessment/telpasalt/#Alt"/>
            <p:cNvPicPr>
              <a:picLocks noChangeAspect="1"/>
            </p:cNvPicPr>
            <p:nvPr/>
          </p:nvPicPr>
          <p:blipFill>
            <a:blip r:embed="rId4"/>
            <a:stretch>
              <a:fillRect/>
            </a:stretch>
          </p:blipFill>
          <p:spPr>
            <a:xfrm>
              <a:off x="882039" y="1304196"/>
              <a:ext cx="10096419" cy="2188894"/>
            </a:xfrm>
            <a:prstGeom prst="rect">
              <a:avLst/>
            </a:prstGeom>
          </p:spPr>
        </p:pic>
        <p:sp>
          <p:nvSpPr>
            <p:cNvPr id="10" name="Rectangle 9"/>
            <p:cNvSpPr/>
            <p:nvPr/>
          </p:nvSpPr>
          <p:spPr>
            <a:xfrm>
              <a:off x="6188164" y="2313382"/>
              <a:ext cx="525884" cy="199291"/>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38241" y="2495921"/>
              <a:ext cx="1699846" cy="19929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40302" y="2694259"/>
              <a:ext cx="867507" cy="199292"/>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AB9FE9DA-B7EE-B74A-B743-26381C350B32}"/>
              </a:ext>
            </a:extLst>
          </p:cNvPr>
          <p:cNvSpPr>
            <a:spLocks noGrp="1"/>
          </p:cNvSpPr>
          <p:nvPr>
            <p:ph sz="quarter" idx="13"/>
          </p:nvPr>
        </p:nvSpPr>
        <p:spPr>
          <a:xfrm>
            <a:off x="543421" y="3687854"/>
            <a:ext cx="4347893" cy="2785863"/>
          </a:xfrm>
        </p:spPr>
        <p:txBody>
          <a:bodyPr>
            <a:normAutofit fontScale="92500"/>
          </a:bodyPr>
          <a:lstStyle/>
          <a:p>
            <a:pPr marL="342900" indent="-342900">
              <a:lnSpc>
                <a:spcPct val="110000"/>
              </a:lnSpc>
              <a:buClr>
                <a:schemeClr val="accent2"/>
              </a:buClr>
              <a:buFont typeface="Wingdings" panose="05000000000000000000" pitchFamily="2" charset="2"/>
              <a:buChar char="§"/>
            </a:pPr>
            <a:r>
              <a:rPr lang="en-US" sz="1900" b="1" dirty="0">
                <a:latin typeface="Open Sans SemiBold" panose="020B0706030804020204" pitchFamily="34" charset="0"/>
                <a:ea typeface="Open Sans SemiBold" panose="020B0706030804020204" pitchFamily="34" charset="0"/>
                <a:cs typeface="Open Sans SemiBold" panose="020B0706030804020204" pitchFamily="34" charset="0"/>
              </a:rPr>
              <a:t>You may discover vocabulary in the Observable Behaviors that might be used in a way that differs from common classroom usage. </a:t>
            </a:r>
          </a:p>
          <a:p>
            <a:pPr marL="342900" indent="-342900">
              <a:lnSpc>
                <a:spcPct val="110000"/>
              </a:lnSpc>
              <a:buClr>
                <a:schemeClr val="accent2"/>
              </a:buClr>
              <a:buFont typeface="Wingdings" panose="05000000000000000000" pitchFamily="2" charset="2"/>
              <a:buChar char="§"/>
            </a:pPr>
            <a:r>
              <a:rPr lang="en-US" sz="1900" b="1"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Test Administrator Manual includes a glossary with terms specific to this assessment that may assist you. </a:t>
            </a:r>
          </a:p>
        </p:txBody>
      </p:sp>
      <p:pic>
        <p:nvPicPr>
          <p:cNvPr id="8" name="Picture 7" descr="Image of a single entry from the TELPAS Alternate glossay showing the definition of &quot;high-frequency/high-need vocabulary&quot;; an accessible version of the glossary can be found in the TELPAS Alternate Test Administrator Manual at https://tea.texas.gov/student.assessment/telpasalt/#Alt" title="glossary entry"/>
          <p:cNvPicPr>
            <a:picLocks noChangeAspect="1"/>
          </p:cNvPicPr>
          <p:nvPr/>
        </p:nvPicPr>
        <p:blipFill>
          <a:blip r:embed="rId5"/>
          <a:stretch>
            <a:fillRect/>
          </a:stretch>
        </p:blipFill>
        <p:spPr>
          <a:xfrm>
            <a:off x="5286994" y="3568136"/>
            <a:ext cx="6100920" cy="2361462"/>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7269">
        <p:fade/>
      </p:transition>
    </mc:Choice>
    <mc:Fallback xmlns="">
      <p:transition spd="med" advClick="0" advTm="3726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Observable Behaviors with Classroom Examples</a:t>
            </a:r>
          </a:p>
        </p:txBody>
      </p:sp>
      <p:sp>
        <p:nvSpPr>
          <p:cNvPr id="3" name="Content Placeholder 2"/>
          <p:cNvSpPr>
            <a:spLocks noGrp="1"/>
          </p:cNvSpPr>
          <p:nvPr>
            <p:ph idx="13"/>
          </p:nvPr>
        </p:nvSpPr>
        <p:spPr>
          <a:xfrm>
            <a:off x="231852" y="1283560"/>
            <a:ext cx="3940307" cy="4622924"/>
          </a:xfrm>
        </p:spPr>
        <p:txBody>
          <a:bodyPr>
            <a:normAutofit fontScale="85000" lnSpcReduction="10000"/>
          </a:bodyPr>
          <a:lstStyle/>
          <a:p>
            <a:pPr>
              <a:lnSpc>
                <a:spcPts val="24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Texas teachers developed classroom examples to help test administrators better understand the descriptions of student performance for each Observable Behavior.</a:t>
            </a:r>
          </a:p>
          <a:p>
            <a:pPr>
              <a:lnSpc>
                <a:spcPts val="24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Elementary and secondary examples describe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one</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way that students could demonstrate each skill across the five levels of proficiency.</a:t>
            </a: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3" name="Picture 2" descr="Image of the Observable Behavior S1 &#10;" title="Observable Behav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360" y="1594624"/>
            <a:ext cx="7205219" cy="16809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descr="Image of the classroom examples for Observable Behavior S1; an accessible version of the Observable Behaviors and classroom examples is available on the TELPAS Alternate page of the TEA website at https://tea.texas.gov/student.assessment/telpasalt/#Alt&#10;" title="Classroom Examples"/>
          <p:cNvGraphicFramePr>
            <a:graphicFrameLocks noGrp="1"/>
          </p:cNvGraphicFramePr>
          <p:nvPr>
            <p:extLst>
              <p:ext uri="{D42A27DB-BD31-4B8C-83A1-F6EECF244321}">
                <p14:modId xmlns:p14="http://schemas.microsoft.com/office/powerpoint/2010/main" val="3396212526"/>
              </p:ext>
            </p:extLst>
          </p:nvPr>
        </p:nvGraphicFramePr>
        <p:xfrm>
          <a:off x="4131991" y="3275540"/>
          <a:ext cx="7828157" cy="2590800"/>
        </p:xfrm>
        <a:graphic>
          <a:graphicData uri="http://schemas.openxmlformats.org/drawingml/2006/table">
            <a:tbl>
              <a:tblPr firstRow="1" bandRow="1">
                <a:tableStyleId>{D7AC3CCA-C797-4891-BE02-D94E43425B78}</a:tableStyleId>
              </a:tblPr>
              <a:tblGrid>
                <a:gridCol w="1075190">
                  <a:extLst>
                    <a:ext uri="{9D8B030D-6E8A-4147-A177-3AD203B41FA5}">
                      <a16:colId xmlns:a16="http://schemas.microsoft.com/office/drawing/2014/main" val="20000"/>
                    </a:ext>
                  </a:extLst>
                </a:gridCol>
                <a:gridCol w="1332412">
                  <a:extLst>
                    <a:ext uri="{9D8B030D-6E8A-4147-A177-3AD203B41FA5}">
                      <a16:colId xmlns:a16="http://schemas.microsoft.com/office/drawing/2014/main" val="20001"/>
                    </a:ext>
                  </a:extLst>
                </a:gridCol>
                <a:gridCol w="1384663">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gridCol w="1353652">
                  <a:extLst>
                    <a:ext uri="{9D8B030D-6E8A-4147-A177-3AD203B41FA5}">
                      <a16:colId xmlns:a16="http://schemas.microsoft.com/office/drawing/2014/main" val="20005"/>
                    </a:ext>
                  </a:extLst>
                </a:gridCol>
              </a:tblGrid>
              <a:tr h="1062284">
                <a:tc>
                  <a:txBody>
                    <a:bodyPr/>
                    <a:lstStyle/>
                    <a:p>
                      <a:r>
                        <a:rPr lang="en-US" sz="1400" dirty="0"/>
                        <a:t>Elementary</a:t>
                      </a:r>
                    </a:p>
                  </a:txBody>
                  <a:tcPr>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Teacher retells “The Three Little Pigs” story. Student does not turn his head toward the teacher.</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Teacher retells “The Three Little Pigs” story. </a:t>
                      </a: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approximates the words “pig” and “wolf.”</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pictures from “The Three Little Pigs” to communicate “pigs,” “houses,” “wolf,” and “fall.”</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produces “pigs build house” using a communication device when retelling the story “The Three Little Pigs.”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“the wolf,” “huff,” “puff,” “straw house,” and “blow down” when retelling the story using pictures.</a:t>
                      </a:r>
                    </a:p>
                  </a:txBody>
                  <a:tcPr marL="76200" marR="76200" marT="76200" marB="76200">
                    <a:solidFill>
                      <a:schemeClr val="bg1"/>
                    </a:solidFill>
                  </a:tcPr>
                </a:tc>
                <a:extLst>
                  <a:ext uri="{0D108BD9-81ED-4DB2-BD59-A6C34878D82A}">
                    <a16:rowId xmlns:a16="http://schemas.microsoft.com/office/drawing/2014/main" val="10000"/>
                  </a:ext>
                </a:extLst>
              </a:tr>
              <a:tr h="819599">
                <a:tc>
                  <a:txBody>
                    <a:bodyPr/>
                    <a:lstStyle/>
                    <a:p>
                      <a:r>
                        <a:rPr lang="en-US" sz="1400" b="1" dirty="0"/>
                        <a:t>Secondary</a:t>
                      </a:r>
                    </a:p>
                  </a:txBody>
                  <a:tcPr>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keeps eye gaze on “Life Cycle of Butterfly” book.</a:t>
                      </a:r>
                    </a:p>
                    <a:p>
                      <a:pPr marL="0" algn="l" defTabSz="914400" rtl="0" eaLnBrk="1" fontAlgn="t" latinLnBrk="0" hangingPunct="1">
                        <a:spcBef>
                          <a:spcPts val="0"/>
                        </a:spcBef>
                        <a:spcAft>
                          <a:spcPts val="0"/>
                        </a:spcAft>
                      </a:pPr>
                      <a:b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br>
                      <a:b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br>
                      <a:endParaRPr lang="en-US" sz="10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spcBef>
                          <a:spcPts val="0"/>
                        </a:spcBef>
                        <a:spcAft>
                          <a:spcPts val="0"/>
                        </a:spcAft>
                      </a:pPr>
                      <a:endParaRPr lang="en-US" sz="10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gestures for “egg” and “butterfly” as the teacher retells the life cycle progression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points to the key words “pupa,” “larvae,” and “butterfly” to retell the life cycle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“lay an egg,” “caterpillar eats,” and “turns into butterfly” to retell the life cycle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a graphic organizer with transitional words as prompts to retell the life cycle of a butterfly.</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6" name="TextBox 5" descr="An accessible version of the Observable Behaviors and classroom examples can be found at  https://tea.texas.gov/student.assessment/telpasalt/#Alt&#10;" title="text box"/>
          <p:cNvSpPr txBox="1"/>
          <p:nvPr/>
        </p:nvSpPr>
        <p:spPr>
          <a:xfrm>
            <a:off x="757367" y="6196155"/>
            <a:ext cx="11279212"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sz="1200" dirty="0">
                <a:latin typeface="Open Sans" panose="020B0606030504020204" pitchFamily="34" charset="0"/>
                <a:ea typeface="Open Sans" panose="020B0606030504020204" pitchFamily="34" charset="0"/>
                <a:cs typeface="Open Sans" panose="020B0606030504020204" pitchFamily="34" charset="0"/>
                <a:hlinkClick r:id="rId5" tooltip="https://tea.texas.gov/student.assessment/telpasalt/#Alt"/>
              </a:rPr>
              <a:t>https://tea.texas.gov/student.assessment/telpasalt/#Alt</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51593">
        <p:fade/>
      </p:transition>
    </mc:Choice>
    <mc:Fallback xmlns="">
      <p:transition spd="med" advClick="0" advTm="51593">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252530"/>
            <a:ext cx="7036981" cy="710206"/>
          </a:xfrm>
        </p:spPr>
        <p:txBody>
          <a:bodyPr>
            <a:normAutofit/>
          </a:bodyPr>
          <a:lstStyle/>
          <a:p>
            <a:pPr algn="ctr"/>
            <a:r>
              <a:rPr lang="en-US" dirty="0"/>
              <a:t>Using the Classroom Examples</a:t>
            </a:r>
          </a:p>
        </p:txBody>
      </p:sp>
      <p:sp>
        <p:nvSpPr>
          <p:cNvPr id="3" name="Content Placeholder 2"/>
          <p:cNvSpPr>
            <a:spLocks noGrp="1"/>
          </p:cNvSpPr>
          <p:nvPr>
            <p:ph idx="13"/>
          </p:nvPr>
        </p:nvSpPr>
        <p:spPr>
          <a:xfrm>
            <a:off x="683012" y="1358742"/>
            <a:ext cx="10825976" cy="4737258"/>
          </a:xfrm>
        </p:spPr>
        <p:txBody>
          <a:bodyPr>
            <a:normAutofit/>
          </a:bodyPr>
          <a:lstStyle/>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purpose of each example is to illustrate how a student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could</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demonstrate the skill at each proficiency level.</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There are many other classroom activities that could be used as examples for the Observable Behaviors.</a:t>
            </a:r>
            <a:endParaRPr lang="en-US" sz="2400"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Teachers are encouraged to use their own activities in the regular classroom setting when determining a student’s ability to understand and use English.</a:t>
            </a:r>
          </a:p>
          <a:p>
            <a:endParaRPr lang="en-US" dirty="0">
              <a:latin typeface="Open Sans"/>
            </a:endParaRP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109">
        <p:fade/>
      </p:transition>
    </mc:Choice>
    <mc:Fallback xmlns="">
      <p:transition spd="med" advClick="0" advTm="4210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43951"/>
            <a:ext cx="9524999" cy="710206"/>
          </a:xfrm>
        </p:spPr>
        <p:txBody>
          <a:bodyPr>
            <a:normAutofit fontScale="90000"/>
          </a:bodyPr>
          <a:lstStyle/>
          <a:p>
            <a:pPr>
              <a:defRPr/>
            </a:pPr>
            <a:r>
              <a:rPr lang="en-US" dirty="0"/>
              <a:t>Observable Behavior S1. Retelling Stories </a:t>
            </a:r>
            <a:br>
              <a:rPr lang="en-US" dirty="0"/>
            </a:br>
            <a:r>
              <a:rPr lang="en-US" dirty="0"/>
              <a:t>with Classroom Examples</a:t>
            </a:r>
          </a:p>
        </p:txBody>
      </p:sp>
      <p:pic>
        <p:nvPicPr>
          <p:cNvPr id="4" name="Picture 3" descr="Image of Observable Behavior S1; an accessible version of the Observable Behaviors and classroom examples is available on the TELPAS Alternate page of the TEA website at https://tea.texas.gov/student.assessment/telpasalt/#Alt&#10;" title="Observable Behavior">
            <a:hlinkClick r:id="rId4" tooltip="https://tea.texas.gov/student.assessment/telpasalt/#Alt"/>
          </p:cNvPr>
          <p:cNvPicPr>
            <a:picLocks noChangeAspect="1"/>
          </p:cNvPicPr>
          <p:nvPr/>
        </p:nvPicPr>
        <p:blipFill>
          <a:blip r:embed="rId5"/>
          <a:stretch>
            <a:fillRect/>
          </a:stretch>
        </p:blipFill>
        <p:spPr>
          <a:xfrm>
            <a:off x="1828800" y="1394728"/>
            <a:ext cx="9153525" cy="1685925"/>
          </a:xfrm>
          <a:prstGeom prst="rect">
            <a:avLst/>
          </a:prstGeom>
        </p:spPr>
      </p:pic>
      <p:graphicFrame>
        <p:nvGraphicFramePr>
          <p:cNvPr id="8" name="Table 7" descr="Image of the classroom examples for Observable Behavior S1;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2116039090"/>
              </p:ext>
            </p:extLst>
          </p:nvPr>
        </p:nvGraphicFramePr>
        <p:xfrm>
          <a:off x="986882" y="3204320"/>
          <a:ext cx="9848758" cy="2476390"/>
        </p:xfrm>
        <a:graphic>
          <a:graphicData uri="http://schemas.openxmlformats.org/drawingml/2006/table">
            <a:tbl>
              <a:tblPr firstRow="1" bandRow="1">
                <a:tableStyleId>{D7AC3CCA-C797-4891-BE02-D94E43425B78}</a:tableStyleId>
              </a:tblPr>
              <a:tblGrid>
                <a:gridCol w="1323793">
                  <a:extLst>
                    <a:ext uri="{9D8B030D-6E8A-4147-A177-3AD203B41FA5}">
                      <a16:colId xmlns:a16="http://schemas.microsoft.com/office/drawing/2014/main" val="20000"/>
                    </a:ext>
                  </a:extLst>
                </a:gridCol>
                <a:gridCol w="1724115">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gridCol w="169164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207660">
                <a:tc>
                  <a:txBody>
                    <a:bodyPr/>
                    <a:lstStyle/>
                    <a:p>
                      <a:r>
                        <a:rPr lang="en-US" sz="1800" dirty="0"/>
                        <a:t>Elementary</a:t>
                      </a:r>
                      <a:endParaRPr lang="en-US" sz="1400" dirty="0"/>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a:t>
                      </a:r>
                      <a:r>
                        <a:rPr lang="en-US" sz="1100" b="0" i="0" u="none" strike="noStrike" baseline="0" dirty="0">
                          <a:solidFill>
                            <a:srgbClr val="000000"/>
                          </a:solidFill>
                          <a:effectLst/>
                          <a:latin typeface="Arial" panose="020B0604020202020204" pitchFamily="34" charset="0"/>
                          <a:cs typeface="Arial" panose="020B0604020202020204" pitchFamily="34" charset="0"/>
                        </a:rPr>
                        <a:t> retells “The Three Little Pigs” story. S</a:t>
                      </a:r>
                      <a:r>
                        <a:rPr lang="en-US" sz="1100" b="0" i="0" u="none" strike="noStrike" dirty="0">
                          <a:solidFill>
                            <a:srgbClr val="000000"/>
                          </a:solidFill>
                          <a:effectLst/>
                          <a:latin typeface="Arial" panose="020B0604020202020204" pitchFamily="34" charset="0"/>
                          <a:cs typeface="Arial" panose="020B0604020202020204" pitchFamily="34" charset="0"/>
                        </a:rPr>
                        <a:t>tudent does not turn his head toward the teacher.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a:t>
                      </a:r>
                      <a:r>
                        <a:rPr lang="en-US" sz="1100" b="0" i="0" u="none" strike="noStrike" baseline="0" dirty="0">
                          <a:solidFill>
                            <a:srgbClr val="000000"/>
                          </a:solidFill>
                          <a:effectLst/>
                          <a:latin typeface="Arial" panose="020B0604020202020204" pitchFamily="34" charset="0"/>
                          <a:cs typeface="Arial" panose="020B0604020202020204" pitchFamily="34" charset="0"/>
                        </a:rPr>
                        <a:t> retells “The Three Little Pigs” story. S</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tudent approximates the words “pig” and “wolf.”</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pictures from “The Three Little Pigs” to communicate “pigs,” “houses,” “wolf,” and “fall.”</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produces “pigs build house” using a communication device when retelling the story “The Three Little Pigs.”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“the wolf,” “huff,” “puff,” “straw house,” and “blow down” when retelling the story using pictures.</a:t>
                      </a:r>
                    </a:p>
                  </a:txBody>
                  <a:tcPr marL="76200" marR="76200" marT="76200" marB="76200">
                    <a:solidFill>
                      <a:schemeClr val="bg1"/>
                    </a:solidFill>
                  </a:tcPr>
                </a:tc>
                <a:extLst>
                  <a:ext uri="{0D108BD9-81ED-4DB2-BD59-A6C34878D82A}">
                    <a16:rowId xmlns:a16="http://schemas.microsoft.com/office/drawing/2014/main" val="10000"/>
                  </a:ext>
                </a:extLst>
              </a:tr>
              <a:tr h="1268730">
                <a:tc>
                  <a:txBody>
                    <a:bodyPr/>
                    <a:lstStyle/>
                    <a:p>
                      <a:r>
                        <a:rPr lang="en-US" sz="1800" b="1" dirty="0"/>
                        <a:t>Secondary</a:t>
                      </a:r>
                      <a:endParaRPr lang="en-US" sz="1400" b="1" dirty="0"/>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keeps eye gaze on “Life Cycle of Butterfly” book.</a:t>
                      </a:r>
                    </a:p>
                    <a:p>
                      <a:pPr marL="0" algn="l" defTabSz="914400" rtl="0" eaLnBrk="1" fontAlgn="t" latinLnBrk="0" hangingPunct="1">
                        <a:spcBef>
                          <a:spcPts val="0"/>
                        </a:spcBef>
                        <a:spcAft>
                          <a:spcPts val="0"/>
                        </a:spcAft>
                      </a:pPr>
                      <a:b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b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gestures for “egg” and “butterfly” as the teacher retells the life cycle progression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points to the </a:t>
                      </a: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key words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“pupa,” “larvae,” and “butterfly” to retell the life cycle</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of a butterfly.</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“lay an egg,” “caterpillar eats,”</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and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”turns into butterfly” to retell the life cycle</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of a butterfly.</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a graphic organizer with transitional words as prompts to retell the life cycle of a butterfly.</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0EEDF3C3-3352-4473-8CDB-2417FBBCD635}"/>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9</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026072721"/>
      </p:ext>
    </p:extLst>
  </p:cSld>
  <p:clrMapOvr>
    <a:masterClrMapping/>
  </p:clrMapOvr>
  <mc:AlternateContent xmlns:mc="http://schemas.openxmlformats.org/markup-compatibility/2006" xmlns:p14="http://schemas.microsoft.com/office/powerpoint/2010/main">
    <mc:Choice Requires="p14">
      <p:transition spd="med" p14:dur="700" advClick="0" advTm="29361">
        <p:fade/>
      </p:transition>
    </mc:Choice>
    <mc:Fallback xmlns="">
      <p:transition spd="med" advClick="0" advTm="29361">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2022_telpasalternatespeakingdomain_final script"/>
  <p:tag name="ISPRING_CURRENT_PLAYER_ID" val="universal"/>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QaEF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NBoQ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DQaEF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DQaEF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NBoQ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0GhB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DQaEFT1cIavGsAAABvAAAAHAAAAHVuaXZlcnNhbC9sb2NhbF9zZXR0aW5ncy54bWwNyrEKwkAMgOG9TxGya+3m0GvpoFMRoecDhDaUQi6RuyD69t728/P14zcJfDiXwzRgd74gsK62HboHfMX76YpQnHQjMeWAagjj0PRiK8nC7hUWeAv9OEdONZwflKqMt/k5LTCJc9Z6sR2aP1BLAwQUAAIACADRaEF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NFoQVMM4l9nTwAAAGwAAAAbAAAAdW5pdmVyc2FsL3VuaXZlcnNhbC5wbmcueG1ss7GvyM1RKEstKs7Mz7NVMtQzULK34+WyKShKLctMLVeosFUysjTQM4AAJYVKoBojBLc8M6UkAyhkYG6OEMxIzUzPKLFVsjCwgAvqAw0FAFBLAQIAABQAAgAIAHBIFk82YVgCRwMAAOEJAAAUAAAAAAAAAAEAAAAAAAAAAAB1bml2ZXJzYWwvcGxheWVyLnhtbFBLAQIAABQAAgAIANBoQVOQSSYlKAUAAPYTAAAdAAAAAAAAAAEAAAAAAHkDAAB1bml2ZXJzYWwvY29tbW9uX21lc3NhZ2VzLmxuZ1BLAQIAABQAAgAIANBoQVNzanLmpQAAAIIBAAAuAAAAAAAAAAEAAAAAANwIAAB1bml2ZXJzYWwvcGxheWJhY2tfYW5kX25hdmlnYXRpb25fc2V0dGluZ3MueG1sUEsBAgAAFAACAAgA0GhBU3na1VmABAAA2xYAACcAAAAAAAAAAQAAAAAAzQkAAHVuaXZlcnNhbC9mbGFzaF9wdWJsaXNoaW5nX3NldHRpbmdzLnhtbFBLAQIAABQAAgAIANBoQVN88IYedAMAAKcMAAAhAAAAAAAAAAEAAAAAAJIOAAB1bml2ZXJzYWwvZmxhc2hfc2tpbl9zZXR0aW5ncy54bWxQSwECAAAUAAIACADQaEFTseWwL3oEAABlFgAAJgAAAAAAAAABAAAAAABFEgAAdW5pdmVyc2FsL2h0bWxfcHVibGlzaGluZ19zZXR0aW5ncy54bWxQSwECAAAUAAIACADQaEFTTiTOTLEBAABnBgAAHwAAAAAAAAABAAAAAAADFwAAdW5pdmVyc2FsL2h0bWxfc2tpbl9zZXR0aW5ncy5qc1BLAQIAABQAAgAIANBoQVPVwhq8awAAAG8AAAAcAAAAAAAAAAEAAAAAAPEYAAB1bml2ZXJzYWwvbG9jYWxfc2V0dGluZ3MueG1sUEsBAgAAFAACAAgA0WhBU1tzVfMBLwAAkFcAABcAAAAAAAAAAAAAAAAAlhkAAHVuaXZlcnNhbC91bml2ZXJzYWwucG5nUEsBAgAAFAACAAgA0WhBUwziX2dPAAAAbAAAABsAAAAAAAAAAQAAAAAAzEgAAHVuaXZlcnNhbC91bml2ZXJzYWwucG5nLnhtbFBLBQYAAAAACgAKAAYDAABUSQAAAAA="/>
  <p:tag name="ISPRING_UUID" val="{751D50DD-B333-4ACC-9CF0-2637A1E2F86F}"/>
  <p:tag name="ISPRING_RESOURCE_FOLDER" val="C:\Users\marimi\Desktop\Texas\2021-2022 Texas\TELPAS Alternate 2022\TELPAS Alt Speaking\2022_telpasalternatespeakingdomain_final script\"/>
  <p:tag name="ISPRING_PRESENTATION_PATH" val="C:\Users\marimi\Desktop\Texas\2021-2022 Texas\TELPAS Alternate 2022\TELPAS Alt Speaking\2022_telpasalternatespeakingdomain_final script.pptx"/>
  <p:tag name="ISPRING_PROJECT_VERSION" val="9.3"/>
  <p:tag name="ISPRING_PROJECT_FOLDER_UPDATED" val="1"/>
  <p:tag name="ISPRING_SCREEN_RECS_UPDATED" val="C:\Users\marimi\Desktop\Texas\2021-2022 Texas\TELPAS Alternate 2022\TELPAS Alt Speaking\2022_telpasalternatespeakingdomain_final script\"/>
  <p:tag name="ISPRING_FIRST_PUBLISH" val="1"/>
  <p:tag name="FLASHSPRING_ZOOM_TAG" val="83"/>
  <p:tag name="ISPRING_PRESENTATION_INFO_2" val="&lt;?xml version=&quot;1.0&quot; encoding=&quot;UTF-8&quot; standalone=&quot;no&quot; ?&gt;&#10;&lt;presentation2&gt;&#10;&#10;  &lt;slides&gt;&#10;    &lt;slide id=&quot;{9A85AC87-50F7-499C-BAE6-BA7B0A74310B}&quot; pptId=&quot;256&quot;/&gt;&#10;    &lt;slide id=&quot;{61346253-4AA6-4637-8A49-560E7F59952E}&quot; pptId=&quot;258&quot;/&gt;&#10;    &lt;slide id=&quot;{E245C960-59CC-495B-8947-F72087EEEA5D}&quot; pptId=&quot;300&quot;/&gt;&#10;    &lt;slide id=&quot;{F41C77BD-CDA5-4FFE-9EE6-41C49B257F11}&quot; pptId=&quot;301&quot;/&gt;&#10;    &lt;slide id=&quot;{43B3DEC7-6D93-4FD4-9A65-C69CA21FB0F8}&quot; pptId=&quot;261&quot;/&gt;&#10;    &lt;slide id=&quot;{987D585B-11AB-4876-B09E-866C50242560}&quot; pptId=&quot;262&quot;/&gt;&#10;    &lt;slide id=&quot;{51FE3CC3-1DE4-4682-A0B4-900DF730396C}&quot; pptId=&quot;283&quot;/&gt;&#10;    &lt;slide id=&quot;{F4E101FE-40B0-425F-B1EB-D4C3C77CFB5A}&quot; pptId=&quot;280&quot;/&gt;&#10;    &lt;slide id=&quot;{EFAA7747-77A1-48D0-91FA-79BFF9A2725B}&quot; pptId=&quot;308&quot;/&gt;&#10;    &lt;slide id=&quot;{F9CDAE00-6E14-44E5-95CA-B9F6AC2D3A60}&quot; pptId=&quot;309&quot;/&gt;&#10;    &lt;slide id=&quot;{F5696137-4376-43F2-8372-8CB3FB6AE82F}&quot; pptId=&quot;310&quot;/&gt;&#10;    &lt;slide id=&quot;{A3EFFAB0-A49D-4981-AB30-E8AA3FBAAF5D}&quot; pptId=&quot;311&quot;/&gt;&#10;    &lt;slide id=&quot;{F284D098-9E5D-4C09-A3EC-8A3EF7C5D3D7}&quot; pptId=&quot;312&quot;/&gt;&#10;    &lt;slide id=&quot;{76BF58C2-8523-4ADF-A088-C82D051EEA75}&quot; pptId=&quot;313&quot;/&gt;&#10;    &lt;slide id=&quot;{FD90C369-8584-44FE-90A4-7160FDA6BDF8}&quot; pptId=&quot;314&quot;/&gt;&#10;    &lt;slide id=&quot;{3DB4D7E0-83F0-4EFC-9034-DA12D17AC293}&quot; pptId=&quot;315&quot;/&gt;&#10;    &lt;slide id=&quot;{E8E4F5B4-B248-4F48-A896-F23D60ACF54D}&quot; pptId=&quot;316&quot;/&gt;&#10;    &lt;slide id=&quot;{B4D8BE69-D156-4D00-8403-F406BE580A6A}&quot; pptId=&quot;317&quot;/&gt;&#10;    &lt;slide id=&quot;{32097989-770B-41AA-BFEA-22DC9A209C95}&quot; pptId=&quot;318&quot;/&gt;&#10;    &lt;slide id=&quot;{503D879B-608C-45D7-A9B0-3F55D87824EE}&quot; pptId=&quot;297&quot;/&gt;&#10;    &lt;slide id=&quot;{69D5278F-DB0C-425F-9032-64CB95BD05C1}&quot; pptId=&quot;282&quot;/&gt;&#10;    &lt;slide id=&quot;{E1591CFD-6F45-48F1-BB7F-06035BD9D6C7}&quot; pptId=&quot;302&quot;/&gt;&#10;    &lt;slide id=&quot;{167FE254-CD6F-4D63-96EB-9373D65A4698}&quot; pptId=&quot;303&quot;/&gt;&#10;    &lt;slide id=&quot;{D4D64C10-D78D-4120-A458-0AD3050B0909}&quot; pptId=&quot;306&quot;/&gt;&#10;    &lt;slide id=&quot;{DF4B517E-2C64-47CA-9DED-8026A54D7EA2}&quot; pptId=&quot;307&quot;/&gt;&#10;    &lt;slide id=&quot;{E3824A45-3E16-45F2-BB8B-33A0263AA1BE}&quot; pptId=&quot;277&quot;/&gt;&#10;    &lt;slide id=&quot;{377D0FEA-9173-414A-B8EF-880BA1F761BE}&quot; pptId=&quot;274&quot;/&gt;&#10;    &lt;slide id=&quot;{89023DE7-C006-4EBC-A162-B145E3D28912}&quot; pptId=&quot;279&quot;/&gt;&#10;    &lt;slide id=&quot;{85DF2036-CF3C-4FD0-9A96-C6D6348E9A2B}&quot; pptId=&quot;295&quot;/&gt;&#10;    &lt;slide id=&quot;{808F77B0-5018-41E6-B8C9-3117FA93D560}&quot; pptId=&quot;296&quot;/&gt;&#10;    &lt;slide id=&quot;{8F9A0005-3916-4737-844B-ECE23EF2BF92}&quot; pptId=&quot;319&quot;/&gt;&#10;    &lt;slide id=&quot;{B40D3724-270A-4FDE-92CB-916EA0750342}&quot; pptId=&quot;298&quot;/&gt;&#10;  &lt;/slides&gt;&#10;&#10;  &lt;narration&gt;&#10;    &lt;audioTracks&gt;&#10;      &lt;audioTrack muted=&quot;false&quot; name=&quot;Audio 1&quot; resource=&quot;ca1d757c&quot; slideId=&quot;{9A85AC87-50F7-499C-BAE6-BA7B0A74310B}&quot; startTime=&quot;0&quot; volume=&quot;1&quot;&gt;&#10;        &lt;audio channels=&quot;1&quot; format=&quot;s16&quot; sampleRate=&quot;44100&quot;/&gt;&#10;      &lt;/audioTrack&gt;&#10;      &lt;audioTrack muted=&quot;false&quot; name=&quot;Audio 3&quot; resource=&quot;8bd09861&quot; slideId=&quot;{DF4B517E-2C64-47CA-9DED-8026A54D7EA2}&quot; startTime=&quot;0&quot; stepIndex=&quot;0&quot; volume=&quot;1&quot;&gt;&#10;        &lt;audio channels=&quot;1&quot; format=&quot;s16&quot; sampleRate=&quot;44100&quot;/&gt;&#10;      &lt;/audioTrack&gt;&#10;      &lt;audioTrack muted=&quot;false&quot; name=&quot;Audio 4&quot; resource=&quot;bf3cd42b&quot; slideId=&quot;{377D0FEA-9173-414A-B8EF-880BA1F761BE}&quot; startTime=&quot;0&quot; stepIndex=&quot;0&quot; volume=&quot;1&quot;&gt;&#10;        &lt;audio channels=&quot;1&quot; format=&quot;s16&quot; sampleRate=&quot;44100&quot;/&gt;&#10;      &lt;/audioTrack&gt;&#10;      &lt;audioTrack muted=&quot;false&quot; name=&quot;Audio 5&quot; resource=&quot;bf368d0a&quot; slideId=&quot;{808F77B0-5018-41E6-B8C9-3117FA93D560}&quot; startTime=&quot;0&quot; stepIndex=&quot;0&quot; volume=&quot;1&quot;&gt;&#10;        &lt;audio channels=&quot;1&quot; format=&quot;s16&quot; sampleRate=&quot;44100&quot;/&gt;&#10;      &lt;/audioTrack&gt;&#10;      &lt;audioTrack muted=&quot;false&quot; name=&quot;Audio 6&quot; resource=&quot;4ecf9d57&quot; slideId=&quot;{987D585B-11AB-4876-B09E-866C50242560}&quot; startTime=&quot;1&quot; stepIndex=&quot;0&quot; volume=&quot;1&quot;&gt;&#10;        &lt;audio channels=&quot;1&quot; format=&quot;s16&quot; sampleRate=&quot;44100&quot;/&gt;&#10;      &lt;/audioTrack&gt;&#10;      &lt;audioTrack muted=&quot;false&quot; name=&quot;Using the Classroom Examples&quot; resource=&quot;93350cd9&quot; slideId=&quot;{F4E101FE-40B0-425F-B1EB-D4C3C77CFB5A}&quot; startTime=&quot;0&quot; stepIndex=&quot;0&quot; volume=&quot;1&quot;&gt;&#10;        &lt;audio channels=&quot;1&quot; format=&quot;fltp&quot; sampleRate=&quot;44100&quot;/&gt;&#10;      &lt;/audioTrack&gt;&#10;      &lt;audioTrack muted=&quot;false&quot; name=&quot;Additional Classroom Examples&quot; resource=&quot;32dcc6c9&quot; slideId=&quot;{32097989-770B-41AA-BFEA-22DC9A209C95}&quot; startTime=&quot;0&quot; stepIndex=&quot;0&quot; volume=&quot;1&quot;&gt;&#10;        &lt;audio channels=&quot;1&quot; format=&quot;fltp&quot; sampleRate=&quot;44100&quot;/&gt;&#10;      &lt;/audioTrack&gt;&#10;      &lt;audioTrack muted=&quot;false&quot; name=&quot;How to Determine Student Proficiency&quot; resource=&quot;dc2b6976&quot; slideId=&quot;{503D879B-608C-45D7-A9B0-3F55D87824EE}&quot; startTime=&quot;0&quot; stepIndex=&quot;0&quot; volume=&quot;1&quot;&gt;&#10;        &lt;audio channels=&quot;1&quot; format=&quot;fltp&quot; sampleRate=&quot;44100&quot;/&gt;&#10;      &lt;/audioTrack&gt;&#10;      &lt;audioTrack muted=&quot;false&quot; name=&quot;On the Border&quot; resource=&quot;8c4a8014&quot; slideId=&quot;{E1591CFD-6F45-48F1-BB7F-06035BD9D6C7}&quot; startTime=&quot;0&quot; stepIndex=&quot;0&quot; volume=&quot;1&quot;&gt;&#10;        &lt;audio channels=&quot;1&quot; format=&quot;fltp&quot; sampleRate=&quot;44100&quot;/&gt;&#10;      &lt;/audioTrack&gt;&#10;      &lt;audioTrack muted=&quot;false&quot; name=&quot;Alternate Response Modes_4 bullets&quot; resource=&quot;011ba805&quot; slideId=&quot;{E3824A45-3E16-45F2-BB8B-33A0263AA1BE}&quot; startTime=&quot;0&quot; stepIndex=&quot;0&quot; volume=&quot;1&quot;&gt;&#10;        &lt;audio channels=&quot;1&quot; format=&quot;fltp&quot; sampleRate=&quot;44100&quot;/&gt;&#10;      &lt;/audioTrack&gt;&#10;      &lt;audioTrack muted=&quot;false&quot; name=&quot;Prompting vs Leading&quot; resource=&quot;7ab22159&quot; slideId=&quot;{85DF2036-CF3C-4FD0-9A96-C6D6348E9A2B}&quot; startTime=&quot;0&quot; stepIndex=&quot;0&quot; volume=&quot;1&quot;&gt;&#10;        &lt;audio channels=&quot;1&quot; format=&quot;fltp&quot; sampleRate=&quot;44100&quot;/&gt;&#10;      &lt;/audioTrack&gt;&#10;      &lt;audioTrack muted=&quot;false&quot; name=&quot;Contact Info&quot; resource=&quot;b718e5bd&quot; slideId=&quot;{8F9A0005-3916-4737-844B-ECE23EF2BF92}&quot; startTime=&quot;0&quot; stepIndex=&quot;0&quot; volume=&quot;1&quot;&gt;&#10;        &lt;audio channels=&quot;1&quot; format=&quot;fltp&quot; sampleRate=&quot;44100&quot;/&gt;&#10;      &lt;/audioTrack&gt;&#10;      &lt;audioTrack muted=&quot;false&quot; name=&quot;Disclaimer&quot; resource=&quot;bfdbd0de&quot; slideId=&quot;{B40D3724-270A-4FDE-92CB-916EA0750342}&quot; startTime=&quot;0&quot; stepIndex=&quot;0&quot; volume=&quot;1&quot;&gt;&#10;        &lt;audio channels=&quot;1&quot; format=&quot;fltp&quot; sampleRate=&quot;44100&quot;/&gt;&#10;      &lt;/audioTrack&gt;&#10;      &lt;audioTrack muted=&quot;false&quot; name=&quot;What are Observable Behaviors&quot; resource=&quot;0fc0b3de&quot; slideId=&quot;{43B3DEC7-6D93-4FD4-9A65-C69CA21FB0F8}&quot; startTime=&quot;0&quot; stepIndex=&quot;0&quot; volume=&quot;1&quot;&gt;&#10;        &lt;audio channels=&quot;1&quot; format=&quot;fltp&quot; sampleRate=&quot;44100&quot;/&gt;&#10;      &lt;/audioTrack&gt;&#10;      &lt;audioTrack muted=&quot;false&quot; name=&quot;Audio 10&quot; resource=&quot;993fe0bc&quot; slideId=&quot;{61346253-4AA6-4637-8A49-560E7F59952E}&quot; startTime=&quot;0&quot; stepIndex=&quot;0&quot; volume=&quot;1&quot;&gt;&#10;        &lt;audio channels=&quot;1&quot; format=&quot;s16&quot; sampleRate=&quot;44100&quot;/&gt;&#10;      &lt;/audioTrack&gt;&#10;      &lt;audioTrack muted=&quot;false&quot; name=&quot;Audio 12&quot; resource=&quot;d417de50&quot; slideId=&quot;{F41C77BD-CDA5-4FFE-9EE6-41C49B257F11}&quot; startTime=&quot;0&quot; stepIndex=&quot;0&quot; volume=&quot;1&quot;&gt;&#10;        &lt;audio channels=&quot;1&quot; format=&quot;s16&quot; sampleRate=&quot;44100&quot;/&gt;&#10;      &lt;/audioTrack&gt;&#10;      &lt;audioTrack muted=&quot;false&quot; name=&quot;Audio 15&quot; resource=&quot;81f09f84&quot; slideId=&quot;{EFAA7747-77A1-48D0-91FA-79BFF9A2725B}&quot; startTime=&quot;0&quot; stepIndex=&quot;0&quot; volume=&quot;1&quot;&gt;&#10;        &lt;audio channels=&quot;1&quot; format=&quot;s16&quot; sampleRate=&quot;44100&quot;/&gt;&#10;      &lt;/audioTrack&gt;&#10;      &lt;audioTrack muted=&quot;false&quot; name=&quot;Audio 17&quot; resource=&quot;4400998b&quot; slideId=&quot;{F9CDAE00-6E14-44E5-95CA-B9F6AC2D3A60}&quot; startTime=&quot;0&quot; stepIndex=&quot;0&quot; volume=&quot;1&quot;&gt;&#10;        &lt;audio channels=&quot;1&quot; format=&quot;s16&quot; sampleRate=&quot;44100&quot;/&gt;&#10;      &lt;/audioTrack&gt;&#10;      &lt;audioTrack muted=&quot;false&quot; name=&quot;Audio 18&quot; resource=&quot;7b661072&quot; slideId=&quot;{69D5278F-DB0C-425F-9032-64CB95BD05C1}&quot; startTime=&quot;0&quot; stepIndex=&quot;0&quot; volume=&quot;1&quot;&gt;&#10;        &lt;audio channels=&quot;1&quot; format=&quot;s16&quot; sampleRate=&quot;44100&quot;/&gt;&#10;      &lt;/audioTrack&gt;&#10;      &lt;audioTrack muted=&quot;false&quot; name=&quot;Audio 20&quot; resource=&quot;e3111ccc&quot; slideId=&quot;{89023DE7-C006-4EBC-A162-B145E3D28912}&quot; startTime=&quot;1&quot; stepIndex=&quot;0&quot; volume=&quot;1&quot;&gt;&#10;        &lt;audio channels=&quot;1&quot; format=&quot;s16&quot; sampleRate=&quot;44100&quot;/&gt;&#10;      &lt;/audioTrack&gt;&#10;      &lt;audioTrack muted=&quot;false&quot; name=&quot;Collaboration&quot; resource=&quot;045d1012&quot; slideId=&quot;{167FE254-CD6F-4D63-96EB-9373D65A4698}&quot; startTime=&quot;0&quot; stepIndex=&quot;0&quot; volume=&quot;1&quot;&gt;&#10;        &lt;audio channels=&quot;1&quot; format=&quot;fltp&quot; sampleRate=&quot;44100&quot;/&gt;&#10;      &lt;/audioTrack&gt;&#10;      &lt;audioTrack muted=&quot;false&quot; name=&quot;TELPAS Alt Speaking_Slide 7_2&quot; resource=&quot;39661bf7&quot; slideId=&quot;{51FE3CC3-1DE4-4682-A0B4-900DF730396C}&quot; startTime=&quot;0&quot; stepIndex=&quot;0&quot; volume=&quot;1&quot;&gt;&#10;        &lt;audio channels=&quot;2&quot; format=&quot;fltp&quot; sampleRate=&quot;44100&quot;/&gt;&#10;      &lt;/audioTrack&gt;&#10;      &lt;audioTrack muted=&quot;false&quot; name=&quot;TELPAS Alt Speaking_Slide 24_2&quot; resource=&quot;72aacc78&quot; slideId=&quot;{D4D64C10-D78D-4120-A458-0AD3050B0909}&quot; startTime=&quot;0&quot; stepIndex=&quot;0&quot; volume=&quot;1&quot;&gt;&#10;        &lt;audio channels=&quot;2&quot; format=&quot;fltp&quot; sampleRate=&quot;44100&quot;/&gt;&#10;      &lt;/audioTrack&gt;&#10;      &lt;audioTrack muted=&quot;false&quot; name=&quot;Audio 21&quot; resource=&quot;b4abcd43&quot; slideId=&quot;{E245C960-59CC-495B-8947-F72087EEEA5D}&quot; startTime=&quot;0&quot; volume=&quot;1&quot;&gt;&#10;        &lt;audio channels=&quot;1&quot; format=&quot;s16&quot; sampleRate=&quot;44100&quot;/&gt;&#10;      &lt;/audioTrack&gt;&#10;    &lt;/audioTracks&gt;&#10;    &lt;videoTracks/&gt;&#10;  &lt;/narration&gt;&#10;&#10;&lt;/presentation2&gt;&#10;"/>
  <p:tag name="ISPRING_LMS_API_VERSION" val="SCORM 1.2"/>
  <p:tag name="ISPRING_ULTRA_SCORM_COURCE_TITLE" val="TELPAS Alternate Speaking Domain"/>
  <p:tag name="ISPRING_ULTRA_SCORM_COURSE_ID" val="8F08A30A-C231-4777-8D9B-BED32E1485C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Speak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61"/>
  <p:tag name="ISPRING_SLIDE_ID_2" val="{EFAA7747-77A1-48D0-91FA-79BFF9A2725B}"/>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9.303"/>
  <p:tag name="ISPRING_SLIDE_ID_2" val="{F9CDAE00-6E14-44E5-95CA-B9F6AC2D3A6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29"/>
  <p:tag name="ISPRING_SLIDE_ID_2" val="{F5696137-4376-43F2-8372-8CB3FB6AE82F}"/>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6"/>
  <p:tag name="ISPRING_SLIDE_ID_2" val="{A3EFFAB0-A49D-4981-AB30-E8AA3FBAAF5D}"/>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F284D098-9E5D-4C09-A3EC-8A3EF7C5D3D7}"/>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42"/>
  <p:tag name="ISPRING_SLIDE_ID_2" val="{76BF58C2-8523-4ADF-A088-C82D051EEA75}"/>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FD90C369-8584-44FE-90A4-7160FDA6BDF8}"/>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42"/>
  <p:tag name="ISPRING_SLIDE_ID_2" val="{3DB4D7E0-83F0-4EFC-9034-DA12D17AC293}"/>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E8E4F5B4-B248-4F48-A896-F23D60ACF54D}"/>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B4D8BE69-D156-4D00-8403-F406BE580A6A}"/>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6.194"/>
  <p:tag name="ISPRING_SLIDE_ID_2" val="{9A85AC87-50F7-499C-BAE6-BA7B0A74310B}"/>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72"/>
  <p:tag name="ISPRING_SLIDE_ID_2" val="{32097989-770B-41AA-BFEA-22DC9A209C95}"/>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43"/>
  <p:tag name="ISPRING_SLIDE_ID_2" val="{503D879B-608C-45D7-A9B0-3F55D87824EE}"/>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9.413"/>
  <p:tag name="ISPRING_SLIDE_ID_2" val="{69D5278F-DB0C-425F-9032-64CB95BD05C1}"/>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57"/>
  <p:tag name="ISPRING_SLIDE_ID_2" val="{E1591CFD-6F45-48F1-BB7F-06035BD9D6C7}"/>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429"/>
  <p:tag name="ISPRING_SLIDE_ID_2" val="{167FE254-CD6F-4D63-96EB-9373D65A4698}"/>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0.204"/>
  <p:tag name="ISPRING_SLIDE_ID_2" val="{D4D64C10-D78D-4120-A458-0AD3050B0909}"/>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25"/>
  <p:tag name="ISPRING_SLIDE_ID_2" val="{DF4B517E-2C64-47CA-9DED-8026A54D7EA2}"/>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323"/>
  <p:tag name="ISPRING_SLIDE_ID_2" val="{E3824A45-3E16-45F2-BB8B-33A0263AA1BE}"/>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2.049"/>
  <p:tag name="ISPRING_SLIDE_ID_2" val="{377D0FEA-9173-414A-B8EF-880BA1F761BE}"/>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3.060"/>
  <p:tag name="ISPRING_SLIDE_ID_2" val="{89023DE7-C006-4EBC-A162-B145E3D28912}"/>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6.999"/>
  <p:tag name="ISPRING_SLIDE_ID_2" val="{61346253-4AA6-4637-8A49-560E7F59952E}"/>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953"/>
  <p:tag name="ISPRING_SLIDE_ID_2" val="{85DF2036-CF3C-4FD0-9A96-C6D6348E9A2B}"/>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7.182"/>
  <p:tag name="ISPRING_SLIDE_ID_2" val="{808F77B0-5018-41E6-B8C9-3117FA93D560}"/>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8F9A0005-3916-4737-844B-ECE23EF2BF92}"/>
</p:tagLst>
</file>

<file path=ppt/tags/tag3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B40D3724-270A-4FDE-92CB-916EA0750342}"/>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7.680"/>
  <p:tag name="ISPRING_SLIDE_ID_2" val="{E245C960-59CC-495B-8947-F72087EEEA5D}"/>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304"/>
  <p:tag name="ISPRING_SLIDE_ID_2" val="{F41C77BD-CDA5-4FFE-9EE6-41C49B257F1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294"/>
  <p:tag name="ISPRING_SLIDE_ID_2" val="{43B3DEC7-6D93-4FD4-9A65-C69CA21FB0F8}"/>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7.269"/>
  <p:tag name="ISPRING_SLIDE_ID_2" val="{987D585B-11AB-4876-B09E-866C5024256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593"/>
  <p:tag name="ISPRING_SLIDE_ID_2" val="{51FE3CC3-1DE4-4682-A0B4-900DF730396C}"/>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109"/>
  <p:tag name="ISPRING_SLIDE_ID_2" val="{F4E101FE-40B0-425F-B1EB-D4C3C77CFB5A}"/>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DB0DC1-8AFD-4DE1-B29F-22C40FC213C3}">
  <ds:schemaRefs>
    <ds:schemaRef ds:uri="http://schemas.microsoft.com/office/2006/metadata/properties"/>
    <ds:schemaRef ds:uri="53af226d-ba0a-4b77-ace2-7e16defb8490"/>
    <ds:schemaRef ds:uri="http://purl.org/dc/terms/"/>
    <ds:schemaRef ds:uri="http://schemas.openxmlformats.org/package/2006/metadata/core-properties"/>
    <ds:schemaRef ds:uri="http://schemas.microsoft.com/office/2006/documentManagement/types"/>
    <ds:schemaRef ds:uri="ae29a606-394f-4645-b323-fcb10b24d1aa"/>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40CD228-99BF-4E88-B66F-F61C84A48F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9a606-394f-4645-b323-fcb10b24d1aa"/>
    <ds:schemaRef ds:uri="53af226d-ba0a-4b77-ace2-7e16defb8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008C16-A794-4868-8FFB-A5904CA4D0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15987</TotalTime>
  <Words>4002</Words>
  <Application>Microsoft Office PowerPoint</Application>
  <PresentationFormat>Widescreen</PresentationFormat>
  <Paragraphs>368</Paragraphs>
  <Slides>32</Slides>
  <Notes>32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32</vt:i4>
      </vt:variant>
    </vt:vector>
  </HeadingPairs>
  <TitlesOfParts>
    <vt:vector size="47" baseType="lpstr">
      <vt:lpstr>Arial</vt:lpstr>
      <vt:lpstr>Calibri</vt:lpstr>
      <vt:lpstr>Calibri (Body)</vt:lpstr>
      <vt:lpstr>Calibri Light</vt:lpstr>
      <vt:lpstr>Corbel</vt:lpstr>
      <vt:lpstr>Open Sans</vt:lpstr>
      <vt:lpstr>Open Sans (Headings)</vt:lpstr>
      <vt:lpstr>Open Sans Light</vt:lpstr>
      <vt:lpstr>Open Sans SemiBold</vt:lpstr>
      <vt:lpstr>Open Sans SemiBold</vt:lpstr>
      <vt:lpstr>Wingdings</vt:lpstr>
      <vt:lpstr>Main Title Slides</vt:lpstr>
      <vt:lpstr>Section Titles</vt:lpstr>
      <vt:lpstr>TEA Main Slide</vt:lpstr>
      <vt:lpstr>TEA Opener - Blank</vt:lpstr>
      <vt:lpstr>TELPAS Alternate Speaking Domain</vt:lpstr>
      <vt:lpstr>Purpose of this TELPAS Alternate Training</vt:lpstr>
      <vt:lpstr>Alternate Proficiency Level Descriptors</vt:lpstr>
      <vt:lpstr>Alternate Proficiency Level Descriptors: Speaking </vt:lpstr>
      <vt:lpstr>What are Observable Behaviors?</vt:lpstr>
      <vt:lpstr>Observable Behaviors and the Glossary</vt:lpstr>
      <vt:lpstr>Observable Behaviors with Classroom Examples</vt:lpstr>
      <vt:lpstr>Using the Classroom Examples</vt:lpstr>
      <vt:lpstr>Observable Behavior S1. Retelling Stories  with Classroom Examples</vt:lpstr>
      <vt:lpstr>Observable Behavior S2. Classroom Communication with Classroom Examples</vt:lpstr>
      <vt:lpstr>Observable Behavior S3. Discussing with a Group    with Classroom Examples</vt:lpstr>
      <vt:lpstr>Observable Behavior S4. Asking Questions   with Classroom Examples</vt:lpstr>
      <vt:lpstr>Observable Behavior S5. Giving Information with Classroom Examples</vt:lpstr>
      <vt:lpstr>Observable Behavior S6. Expressing Opinions with Classroom Examples</vt:lpstr>
      <vt:lpstr>Observable Behavior S7. Expressing Feelings with Classroom Examples</vt:lpstr>
      <vt:lpstr>Observable Behavior S8. Describing Objects with Classroom Examples</vt:lpstr>
      <vt:lpstr>Observable Behavior S9. Explaining Tasks with Classroom Examples</vt:lpstr>
      <vt:lpstr>Observable Behavior S10. Reacting to Media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 </vt:lpstr>
      <vt:lpstr>Example of Rating a Student “On the Border”: Veronica </vt:lpstr>
      <vt:lpstr>Example of Rating a Student “On the Border”: Omar </vt:lpstr>
      <vt:lpstr>Alternate Response Modes</vt:lpstr>
      <vt:lpstr>Allowable Response Modes for the Speaking Domain</vt:lpstr>
      <vt:lpstr>Augmentative and Alternative Communication</vt:lpstr>
      <vt:lpstr>Prompting Versus Leading </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Speaking Domain</dc:title>
  <dc:creator>Ponti, Tony</dc:creator>
  <cp:lastModifiedBy>Cavazos, Esmeralda</cp:lastModifiedBy>
  <cp:revision>298</cp:revision>
  <cp:lastPrinted>2018-11-28T22:20:10Z</cp:lastPrinted>
  <dcterms:created xsi:type="dcterms:W3CDTF">2018-06-13T19:57:15Z</dcterms:created>
  <dcterms:modified xsi:type="dcterms:W3CDTF">2023-11-13T02:02:48Z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